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28"/>
  </p:notesMasterIdLst>
  <p:sldIdLst>
    <p:sldId id="260" r:id="rId2"/>
    <p:sldId id="285" r:id="rId3"/>
    <p:sldId id="281" r:id="rId4"/>
    <p:sldId id="282" r:id="rId5"/>
    <p:sldId id="286" r:id="rId6"/>
    <p:sldId id="283" r:id="rId7"/>
    <p:sldId id="291" r:id="rId8"/>
    <p:sldId id="288" r:id="rId9"/>
    <p:sldId id="289" r:id="rId10"/>
    <p:sldId id="290" r:id="rId11"/>
    <p:sldId id="287" r:id="rId12"/>
    <p:sldId id="292" r:id="rId13"/>
    <p:sldId id="293" r:id="rId14"/>
    <p:sldId id="294" r:id="rId15"/>
    <p:sldId id="295" r:id="rId16"/>
    <p:sldId id="298" r:id="rId17"/>
    <p:sldId id="299" r:id="rId18"/>
    <p:sldId id="297" r:id="rId19"/>
    <p:sldId id="300" r:id="rId20"/>
    <p:sldId id="301" r:id="rId21"/>
    <p:sldId id="302" r:id="rId22"/>
    <p:sldId id="305" r:id="rId23"/>
    <p:sldId id="306" r:id="rId24"/>
    <p:sldId id="307" r:id="rId25"/>
    <p:sldId id="308" r:id="rId26"/>
    <p:sldId id="296" r:id="rId27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16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5" autoAdjust="0"/>
    <p:restoredTop sz="94632"/>
  </p:normalViewPr>
  <p:slideViewPr>
    <p:cSldViewPr>
      <p:cViewPr varScale="1">
        <p:scale>
          <a:sx n="106" d="100"/>
          <a:sy n="106" d="100"/>
        </p:scale>
        <p:origin x="1872" y="184"/>
      </p:cViewPr>
      <p:guideLst>
        <p:guide orient="horz" pos="3929"/>
        <p:guide pos="16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EB3AB62-BD23-C045-BCE5-AAAF09C6D2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BE027BB-8E7D-2E4C-9F75-632485B1FC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30B339ED-B166-904E-9E51-51BA135F123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A0EB6A2-E089-3043-AD78-2FA8D909AE3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4D846A7-9CFE-9D4A-8BAB-001EBB3DF01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7AC623E-BB60-C34C-8A50-FB0C959B33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8E9D65-1049-2E4E-A5CA-4EB6323907D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9D3EEAEC-0B47-7D4F-833E-4D01A4AA26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BC068D-56CC-3B44-B96D-8FC329C8F1C1}" type="slidenum">
              <a:rPr lang="de-DE" altLang="de-DE" smtClean="0"/>
              <a:pPr/>
              <a:t>1</a:t>
            </a:fld>
            <a:endParaRPr lang="de-DE" altLang="de-DE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76BF32B-19E5-344C-94EB-E167FFBC21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C09992-A684-A94F-9052-0B5D164D4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7CB6288B-F753-3C4F-81C1-88E09FBEFF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F81C01-4EF5-F248-8AD5-15B7B331628F}" type="slidenum">
              <a:rPr lang="de-DE" altLang="de-DE" smtClean="0"/>
              <a:pPr/>
              <a:t>10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B3E1FC52-186D-CE4B-9149-B58892DA03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FC457BC-3C3E-7D4F-959B-E96EE81C7D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Dies bedeutet aber auch: 16 der 22 Hochschulen, die einen Zuschlag in der ersten Runde erhalten haben, sind auch in den DFG Förderungen Spitze gewesen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D986E539-6CF2-154E-9763-AA0722A96F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109E17-BD06-174F-98D9-9BB0544F95D5}" type="slidenum">
              <a:rPr lang="de-DE" altLang="de-DE" smtClean="0"/>
              <a:pPr/>
              <a:t>11</a:t>
            </a:fld>
            <a:endParaRPr lang="de-DE" altLang="de-DE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BC0C206-CA09-8A41-8543-A5CA665247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A34BF36-0E44-CE43-8272-78AE53DF7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Es sind insgesamt 21 Hochschulen, die für die fünf Jahre Förderdauer insgesamt 873,6 Mio. € erhalten. Im ersten Jahr 201,6 Mio. € (inkl. 20% Zuschlag zur Deckung der Programmkosten), dann 168 Mio. €.</a:t>
            </a:r>
          </a:p>
          <a:p>
            <a:pPr eaLnBrk="1" hangingPunct="1"/>
            <a:r>
              <a:rPr lang="de-DE" altLang="de-DE"/>
              <a:t>Eine Graduiertenschule wird mit 1 Mio. € p.a. dotiert, ein Cluster mit 6,5 Mio. € p.a. Bei den Zukunftskonzepten sind es 21 Mio. € p.a., wobei die Graduiertenschulen und Exzellenzcluster hier schon dabei sind. Dies bedeutet für die beiden Münchner Hochschulen, dass sie über die ersten beiden Linien schon 27 Mio. € p.a. erhalten und dadurch durch den Zuschlag in der dritten Linie nicht mehr Geld erhalten!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FC66B79B-C9B0-B444-B499-5883AB0797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5FCBED-1776-F245-952D-37EBF3323F57}" type="slidenum">
              <a:rPr lang="de-DE" altLang="de-DE" smtClean="0"/>
              <a:pPr/>
              <a:t>12</a:t>
            </a:fld>
            <a:endParaRPr lang="de-DE" altLang="de-DE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334B8289-2447-3648-B6DC-3BC502374C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898AF27-ED91-1145-B03A-0A50617FA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4F9A451A-EC2C-C746-A4DF-AE481BA5C7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AACAE8-9983-7E4A-9BC6-5E916A2D53F2}" type="slidenum">
              <a:rPr lang="de-DE" altLang="de-DE" smtClean="0"/>
              <a:pPr/>
              <a:t>13</a:t>
            </a:fld>
            <a:endParaRPr lang="de-DE" altLang="de-DE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FEF7A58B-6B46-8F41-A6B7-BE64CF96A9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DA3D2AF-94A9-D74B-964C-E26B86432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r>
              <a:rPr lang="de-DE" altLang="de-DE"/>
              <a:t>Beispiel LMU, weil besonders „exzellent“ (mit TUM größte zugesprochene Summe) und Volluniversität. Aber selbst hier ist der Anteil der Exzellenzinitiative überschaubar (nächste Folie).</a:t>
            </a:r>
          </a:p>
          <a:p>
            <a:pPr eaLnBrk="1" hangingPunct="1"/>
            <a:r>
              <a:rPr lang="de-DE" altLang="de-DE"/>
              <a:t>8,4% der Gesamtbudgets von 379,5 Mio. €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B1313D39-5CB2-1F42-B99D-456061002E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5630C9-EEC7-DE42-8669-EA39A3767C9A}" type="slidenum">
              <a:rPr lang="de-DE" altLang="de-DE" smtClean="0"/>
              <a:pPr/>
              <a:t>14</a:t>
            </a:fld>
            <a:endParaRPr lang="de-DE" altLang="de-DE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06B24D1-F8B3-1548-9A19-65F7974C0B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85C6445-8BE3-584E-9746-A059F4E6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r>
              <a:rPr lang="de-DE" altLang="de-DE"/>
              <a:t>„Drittmittel“ umfaßt die auf der vorherigen Folie aufgeführten Drittmittel.</a:t>
            </a:r>
          </a:p>
          <a:p>
            <a:pPr eaLnBrk="1" hangingPunct="1"/>
            <a:r>
              <a:rPr lang="de-DE" altLang="de-DE"/>
              <a:t>Die Studiengebühren errechnen sich aus: 38.000 grundständige Studierende (in 2004), davon 90% zahlen 500 € pro Semester (=1000€ p.a.)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4AE5A440-82DD-5742-9B2B-975649A42A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D8D1FF-91CC-A547-9464-C487BB8CC014}" type="slidenum">
              <a:rPr lang="de-DE" altLang="de-DE" smtClean="0"/>
              <a:pPr/>
              <a:t>15</a:t>
            </a:fld>
            <a:endParaRPr lang="de-DE" altLang="de-DE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09BE9533-6251-E345-9CB6-1FC9AECF56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3CE3425-4FF2-5D43-A5DF-A43310742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3BE48C9D-B4F0-F74C-82F0-4C6EF788BA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D1BA1-AADF-1941-BD02-459AEFFED3DB}" type="slidenum">
              <a:rPr lang="de-DE" altLang="de-DE" smtClean="0"/>
              <a:pPr/>
              <a:t>16</a:t>
            </a:fld>
            <a:endParaRPr lang="de-DE" altLang="de-DE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54E81549-40B9-FF48-809D-C85BC751FB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B5A7ABE-6491-3E4E-B157-2D6BF3E99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0C22B09A-E721-A444-A9B3-1CAEA7A438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7AB18C-9055-034E-90D5-8CE5897C721E}" type="slidenum">
              <a:rPr lang="de-DE" altLang="de-DE" smtClean="0"/>
              <a:pPr/>
              <a:t>17</a:t>
            </a:fld>
            <a:endParaRPr lang="de-DE" altLang="de-DE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AE37D387-4225-834C-8E0B-38343547BFC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CABF575-7066-FB43-B3B4-D8D728DDD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9834E75F-46BE-764A-841C-DF447E4311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B008C3-37B5-F544-8849-70193E222615}" type="slidenum">
              <a:rPr lang="de-DE" altLang="de-DE" smtClean="0"/>
              <a:pPr/>
              <a:t>18</a:t>
            </a:fld>
            <a:endParaRPr lang="de-DE" altLang="de-DE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B6D9D529-F3F2-EC44-A702-FC36B44526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51C95C9-EB8E-5C44-BE67-79317F2ED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Resultierend auf den Budgets und Studierendenzahlen der vorherigen Folien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49513EB2-2E6B-A549-B82B-AF9E3DDEF2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DE1543-7531-B843-A96D-E3AA0123FD97}" type="slidenum">
              <a:rPr lang="de-DE" altLang="de-DE" smtClean="0"/>
              <a:pPr/>
              <a:t>19</a:t>
            </a:fld>
            <a:endParaRPr lang="de-DE" altLang="de-DE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9A09F2CD-3B09-0949-A4EF-147A5C6A06A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9B83786-F19F-674F-AB39-093ED624E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AD564B34-79DD-1043-B1DA-452BC7F4AA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30DD1E-84A4-4E49-B2EB-70DBD36B13A2}" type="slidenum">
              <a:rPr lang="de-DE" altLang="de-DE" smtClean="0"/>
              <a:pPr/>
              <a:t>2</a:t>
            </a:fld>
            <a:endParaRPr lang="de-DE" altLang="de-DE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D79A468-784E-8E44-8105-041F436284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CB397D0-9234-B844-AB6A-D0BD5D63F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AB899C77-2A96-794C-AFB3-AE544C4FD3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91D3E-8D45-D349-AE8A-226007AD36F2}" type="slidenum">
              <a:rPr lang="de-DE" altLang="de-DE" smtClean="0"/>
              <a:pPr/>
              <a:t>20</a:t>
            </a:fld>
            <a:endParaRPr lang="de-DE" altLang="de-DE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F61E873-B460-4A4D-BF6B-1BBAB8B583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D1763C25-C6DE-6149-9113-519F9B7F1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Deutschland liegt bei 12.600 US-$, OECD, Durchschnitt: 11.300 US-$, </a:t>
            </a:r>
          </a:p>
          <a:p>
            <a:pPr eaLnBrk="1" hangingPunct="1"/>
            <a:r>
              <a:rPr lang="de-DE" altLang="de-DE"/>
              <a:t>Schweiz: 25.900 (nur öffentliche Einrichtungen), USa: 24.100, Kanada: 20.000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BD40E65B-4087-C640-A719-AEBE542DDC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0A9119-5560-4446-AD30-8C6F800487E1}" type="slidenum">
              <a:rPr lang="de-DE" altLang="de-DE" smtClean="0"/>
              <a:pPr/>
              <a:t>21</a:t>
            </a:fld>
            <a:endParaRPr lang="de-DE" altLang="de-DE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734E0048-1051-6D49-B780-746BA8663B5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B5458E5-486E-5349-869B-91EF460B1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D6CD7FCA-CC03-E549-B6BA-AECA32C1A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C8DEE4-3197-9E44-95C9-80DED0D299FD}" type="slidenum">
              <a:rPr lang="de-DE" altLang="de-DE" smtClean="0"/>
              <a:pPr/>
              <a:t>22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8692EC05-1F85-154D-B18F-AD4F3532D5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583CF3C-371C-8940-A8DE-14C81A37F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Als kleiner Vergleich der Beitrag des Bundes zum Hochschulpakt (bis 2010) ohne die Pauschalen für die Stadtstaaten und die neuen BL = 438 Mio. €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B0896D93-AD55-744A-AD34-F17549835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98821B-7B61-894D-A5F0-3EFAFC72B8EB}" type="slidenum">
              <a:rPr lang="de-DE" altLang="de-DE" smtClean="0"/>
              <a:pPr/>
              <a:t>23</a:t>
            </a:fld>
            <a:endParaRPr lang="de-DE" altLang="de-DE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3FFFE44E-68D7-8841-865D-2699C22322C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74B90B9-A81F-894C-B833-C16334F8E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Hier nun die verschiedenen Kostenprognosen verglichen mit den Kohlesubventionen und dem Hochschulpakt (hier Bund und Länder) bis 2010. Der grüne Kasten darüber ist eine Frage an die Politik: Was kommt noch (nach 2010)?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BA508F68-F7CA-FF49-B3A2-F37A76AEF1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47C6EE-1279-AB4E-850C-10418D5B21A7}" type="slidenum">
              <a:rPr lang="de-DE" altLang="de-DE" smtClean="0"/>
              <a:pPr/>
              <a:t>24</a:t>
            </a:fld>
            <a:endParaRPr lang="de-DE" altLang="de-DE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68DAD17D-B702-9841-9291-AECE0ACB6E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ADABD77-A742-8043-97ED-691340F5A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Hier ein Vergleich zu den jährlichen Ausgaben für die Hochschulen in Deutschland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20A79505-7B91-AD45-858B-08963AC01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26586-CB25-1344-8BC8-F24CB026A91A}" type="slidenum">
              <a:rPr lang="de-DE" altLang="de-DE" smtClean="0"/>
              <a:pPr/>
              <a:t>25</a:t>
            </a:fld>
            <a:endParaRPr lang="de-DE" altLang="de-DE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9A3AFEA0-D1AD-B44F-BCA7-F8C44D1D3F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AD5FB80-38D8-F248-9B6B-9C11652CD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Hier ein Vergleich zu den jährlichen Ausgaben für die Hochschulen in Deutschland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4F96F997-9EA8-C94C-BC7F-7D12C62F04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71A453-CF55-4744-9185-989C3AB7AC06}" type="slidenum">
              <a:rPr lang="de-DE" altLang="de-DE" smtClean="0"/>
              <a:pPr/>
              <a:t>26</a:t>
            </a:fld>
            <a:endParaRPr lang="de-DE" altLang="de-DE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11BB4596-67A9-DF4B-89C6-0AE1CDE2A7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CAD4ED28-AF38-FA4C-B43A-D8C168CA8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Die Entwicklung des Stiftungsvermögens der Universität von 1987 bis heute, in Mio. US-$, d.h. aktuell umfasst es 1,6 Mrd. US-$ (~1,2 Mrd. €)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6FDA1880-FB81-2C43-B96A-AAF41E8219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24AF1C-AAD3-0F49-9728-0FBB525D88DE}" type="slidenum">
              <a:rPr lang="de-DE" altLang="de-DE" smtClean="0"/>
              <a:pPr/>
              <a:t>3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BB4665B-3D6E-0046-BA09-7C48B31B03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D98AEDD-2EE8-C845-B28E-F61AB570F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DF8F176D-E5FC-9D4A-8872-6B3E921B96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349AA5-2299-DC4F-B72D-F9EE61C08167}" type="slidenum">
              <a:rPr lang="de-DE" altLang="de-DE" smtClean="0"/>
              <a:pPr/>
              <a:t>4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DE81DE7-5F8D-134E-A5EB-7757DC9B82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657E7EB-3AB7-C743-B15A-DA0D6EB17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Gelb = Top 10 1991-1995, Orange = Top 20 (11-20) 1991-1995, Grün = „Neueinsteiger“</a:t>
            </a:r>
          </a:p>
          <a:p>
            <a:pPr eaLnBrk="1" hangingPunct="1"/>
            <a:r>
              <a:rPr lang="de-DE" altLang="de-DE"/>
              <a:t>HU Berlin war vorher 29., Münster 25., Köln 21. und die TU Dresden 35.</a:t>
            </a:r>
          </a:p>
          <a:p>
            <a:pPr eaLnBrk="1" hangingPunct="1"/>
            <a:r>
              <a:rPr lang="de-DE" altLang="de-DE"/>
              <a:t>Herausgefallen sind: aus den alten TOP 10: TU Berlin (jetzt 22.), aus den alten TOP 20: Hannover (jetzt 24.) und Marburg (jetzt 27.)</a:t>
            </a:r>
          </a:p>
          <a:p>
            <a:pPr eaLnBrk="1" hangingPunct="1"/>
            <a:r>
              <a:rPr lang="de-DE" altLang="de-DE"/>
              <a:t>Die drei Pfeile sind nur Beispiele für Bewegungen (rauf, runter, raus)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A6C8B46F-509D-154A-BC33-B7EC34D59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34DB0-CD0E-1A47-A06A-C135C50BF997}" type="slidenum">
              <a:rPr lang="de-DE" altLang="de-DE" smtClean="0"/>
              <a:pPr/>
              <a:t>5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EDC9145-A420-D348-B850-13F5964C69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8D8C940-50ED-634A-B25A-E949BF83FA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1991-1995 vereinigten 16 Hochschulen (von 89 Hochschulen = 18%) 50% der Ausgaben auf sich. </a:t>
            </a:r>
          </a:p>
          <a:p>
            <a:pPr eaLnBrk="1" hangingPunct="1"/>
            <a:r>
              <a:rPr lang="de-DE" altLang="de-DE"/>
              <a:t>2002-2004 waren es 17 Hochschulen (von 154 = 11%).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21110B16-F059-514D-A14F-891D4D2051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F37409-4671-FA44-9604-F38BFB04450D}" type="slidenum">
              <a:rPr lang="de-DE" altLang="de-DE" smtClean="0"/>
              <a:pPr/>
              <a:t>6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F7A8D60-36E9-1F40-B814-300B91EB2D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6BD865C-ED02-D542-A619-B461C3DD4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Da 2002-2004 nur 40 Hochschulen angezeigt sind, die komprimierte Form. Bei 1991-1995 sind es 70 Hochschulen. Insgesamt erfasst wurden 1991-1995 89 Hochschulen, 2002-2004 154 Hochschulen.</a:t>
            </a:r>
          </a:p>
          <a:p>
            <a:pPr eaLnBrk="1" hangingPunct="1"/>
            <a:r>
              <a:rPr lang="de-DE" altLang="de-DE"/>
              <a:t>Die Linie markiert wieder die 50% der Bewilligungsmittel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0879A233-B948-AC45-882D-71DA71C8E9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72224D-AD3C-9A4A-8D10-373751F86391}" type="slidenum">
              <a:rPr lang="de-DE" altLang="de-DE" smtClean="0"/>
              <a:pPr/>
              <a:t>7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6C1C039B-623C-094F-87C5-CF1618AEB99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CB2B4C0-F6AF-4343-8F9C-5FEB621FC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9575D4B5-7550-224A-86D8-A13CFE0B9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0C0AE8-F6EE-C74D-B428-AB8BB0FAB3F5}" type="slidenum">
              <a:rPr lang="de-DE" altLang="de-DE" smtClean="0"/>
              <a:pPr/>
              <a:t>8</a:t>
            </a:fld>
            <a:endParaRPr lang="de-DE" altLang="de-DE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75767BB3-0143-FD48-9A7D-541398096F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C44440B-2892-354A-83F3-0D8123C42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F0130830-8BAC-1944-8DBE-1B5AA6AA5A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E3EE3E-11A9-5949-A47D-C7EF3765FD0D}" type="slidenum">
              <a:rPr lang="de-DE" altLang="de-DE" smtClean="0"/>
              <a:pPr/>
              <a:t>9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43841E76-5423-8F47-BF9B-E32EF7F9387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1581E9C-0673-9045-88E1-9FF0CB542B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de-DE" altLang="de-DE"/>
              <a:t>In den alten TOP 20 Listen (1991-1995 und 2002-2004) sind sechs Hochschulen noch nicht vertreten gewesen.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7">
            <a:extLst>
              <a:ext uri="{FF2B5EF4-FFF2-40B4-BE49-F238E27FC236}">
                <a16:creationId xmlns:a16="http://schemas.microsoft.com/office/drawing/2014/main" id="{58611818-CBE8-C142-8E05-22B32B10F9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3938"/>
            <a:ext cx="4060825" cy="583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81">
            <a:extLst>
              <a:ext uri="{FF2B5EF4-FFF2-40B4-BE49-F238E27FC236}">
                <a16:creationId xmlns:a16="http://schemas.microsoft.com/office/drawing/2014/main" id="{4D6259DD-DF9D-AC4C-97AF-709B05040B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6" name="Text Box 186">
            <a:extLst>
              <a:ext uri="{FF2B5EF4-FFF2-40B4-BE49-F238E27FC236}">
                <a16:creationId xmlns:a16="http://schemas.microsoft.com/office/drawing/2014/main" id="{0EDC0199-8264-5F4A-9FEB-91C155D2AE1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6092825"/>
            <a:ext cx="151288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b="1">
                <a:solidFill>
                  <a:schemeClr val="bg1"/>
                </a:solidFill>
              </a:rPr>
              <a:t>www.che.de</a:t>
            </a:r>
          </a:p>
        </p:txBody>
      </p:sp>
      <p:pic>
        <p:nvPicPr>
          <p:cNvPr id="7" name="Picture 188">
            <a:extLst>
              <a:ext uri="{FF2B5EF4-FFF2-40B4-BE49-F238E27FC236}">
                <a16:creationId xmlns:a16="http://schemas.microsoft.com/office/drawing/2014/main" id="{280AA6F1-90D2-1C48-A788-60B5A00D29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15888"/>
            <a:ext cx="2206625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346325"/>
            <a:ext cx="7772400" cy="1470025"/>
          </a:xfrm>
        </p:spPr>
        <p:txBody>
          <a:bodyPr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02100"/>
            <a:ext cx="6400800" cy="11271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6DD6AD3-CC04-924C-AAD2-3B58BDB49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D3B4A3B-6801-6649-86BC-E1606D20D4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BBECB49A-1877-414B-806C-AF1DAAF9C9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CE0031-8FE6-1545-B696-5BCACE6E87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972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A38462-CB1F-1243-B554-5D93DDB65C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7D618E4-CDC8-1042-96BF-A737A639BF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AB524-37BE-CB43-94FC-B640D12B951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766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44450"/>
            <a:ext cx="2090737" cy="61214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44450"/>
            <a:ext cx="6121400" cy="61214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FD843A-E7B0-4341-9BF9-4C04076427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2858C1-F861-3147-9295-C7A8293987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E1159-1710-8F4E-A334-FC8570A6783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95847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2263" y="44450"/>
            <a:ext cx="6697662" cy="7207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77EEF1-ED71-4742-BD53-5A93B08165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CBFE12-E044-6145-B98D-89C4D4A861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5FD4A-C4CB-A041-8E75-50831934F3B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9603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CF0A01E-BA7C-B942-AE24-3F863E4003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7A5EB02-6B60-D946-87B8-07A1DBB4E5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975F4-5973-EC46-B12B-6512B5AB57A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405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4F5420-70EB-174B-AB19-5D65C56CEB0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7E916ED-7BFE-6645-962D-E68C8A7213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0B696-338D-0143-B7A3-CF6C09787C7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4882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447343-E241-324B-B53F-E8AF55F1D6E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424678-CEE1-4F46-B6C3-DA11F29A1A6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C1605-3C0C-6246-9500-0888E58057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5344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E812693-C52C-CF4A-BC42-AC9DD61205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544905C-EEC4-1946-A204-8D03F2ECF59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3D5D1-8FDD-A54D-8319-ECBA41A6DD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5756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932619-7299-F14B-AC23-CC79FB3228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33830F-5DB9-BC4D-8DEB-DE43836A21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07670-AA23-EC42-8613-F1A2422439C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099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77205AE-7CEF-144B-809E-9D1B5C6141A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8024538-F927-014A-ADCC-916F30F1A9B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5A56-A2B4-DB4D-BC1B-3B45138F567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939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1C83DB-6A27-FE4C-A477-E993308045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E733EF-08BF-174B-940E-8971627C15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4B81-E5DD-0840-BD3C-869176AA0A7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3213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1833B4-AC61-A543-9D34-E0C29130A2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3FF166-FBD9-A14F-AFEE-E397324B7EF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6C5D6-0AC7-E24C-BEBE-0CCF97372A0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23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>
            <a:extLst>
              <a:ext uri="{FF2B5EF4-FFF2-40B4-BE49-F238E27FC236}">
                <a16:creationId xmlns:a16="http://schemas.microsoft.com/office/drawing/2014/main" id="{C341B823-51EE-8241-B018-04122C2CE5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375"/>
            <a:ext cx="8016875" cy="588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2">
            <a:extLst>
              <a:ext uri="{FF2B5EF4-FFF2-40B4-BE49-F238E27FC236}">
                <a16:creationId xmlns:a16="http://schemas.microsoft.com/office/drawing/2014/main" id="{E9C9B49A-DDAF-0644-9CC9-B2D806819A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9FDAAC7D-3AB4-C349-BED7-C487A3BEE7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9" name="Rectangle 2">
            <a:extLst>
              <a:ext uri="{FF2B5EF4-FFF2-40B4-BE49-F238E27FC236}">
                <a16:creationId xmlns:a16="http://schemas.microsoft.com/office/drawing/2014/main" id="{98EAE56C-7F78-7441-939C-CC217617B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4445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</a:t>
            </a:r>
          </a:p>
        </p:txBody>
      </p:sp>
      <p:sp>
        <p:nvSpPr>
          <p:cNvPr id="1030" name="Rectangle 3">
            <a:extLst>
              <a:ext uri="{FF2B5EF4-FFF2-40B4-BE49-F238E27FC236}">
                <a16:creationId xmlns:a16="http://schemas.microsoft.com/office/drawing/2014/main" id="{FBBEEDE2-808E-1149-9F9E-9E5230F64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88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C129D5C4-2875-AC4D-9B6B-D88DE2CA45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24625"/>
            <a:ext cx="6264275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41414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Spitze und Breite | Detlef Müller-Böling | 06.09.2007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76F15CD-FE4E-C94D-BC0E-884673CCCD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55320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44808C94-240C-5943-94DD-28CD9A0A37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1033" name="Picture 13">
            <a:extLst>
              <a:ext uri="{FF2B5EF4-FFF2-40B4-BE49-F238E27FC236}">
                <a16:creationId xmlns:a16="http://schemas.microsoft.com/office/drawing/2014/main" id="{B129D254-33AE-004D-96F8-04A1AF5C70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41414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–"/>
        <a:defRPr sz="24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4A73E799-7B38-F14C-AE81-84FE4B11E1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918450" cy="1470025"/>
          </a:xfrm>
        </p:spPr>
        <p:txBody>
          <a:bodyPr/>
          <a:lstStyle/>
          <a:p>
            <a:pPr eaLnBrk="1" hangingPunct="1"/>
            <a:r>
              <a:rPr lang="de-DE" altLang="de-DE"/>
              <a:t>Hochschulfinanzierung</a:t>
            </a:r>
            <a:br>
              <a:rPr lang="de-DE" altLang="de-DE"/>
            </a:br>
            <a:r>
              <a:rPr lang="de-DE" altLang="de-DE"/>
              <a:t>Spitze statt (?) Breite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509DB607-33BD-804B-9EB8-023868C661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92588"/>
            <a:ext cx="6400800" cy="865187"/>
          </a:xfrm>
        </p:spPr>
        <p:txBody>
          <a:bodyPr/>
          <a:lstStyle/>
          <a:p>
            <a:pPr eaLnBrk="1" hangingPunct="1"/>
            <a:r>
              <a:rPr lang="de-DE" altLang="de-DE"/>
              <a:t>Detlef Müller Böling</a:t>
            </a:r>
          </a:p>
          <a:p>
            <a:pPr eaLnBrk="1" hangingPunct="1"/>
            <a:r>
              <a:rPr lang="de-DE" altLang="de-DE"/>
              <a:t>6. September 2007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ußzeilenplatzhalter 3">
            <a:extLst>
              <a:ext uri="{FF2B5EF4-FFF2-40B4-BE49-F238E27FC236}">
                <a16:creationId xmlns:a16="http://schemas.microsoft.com/office/drawing/2014/main" id="{8F55EDD5-951A-7A44-BBE6-CB9CDEFE6C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33794" name="Foliennummernplatzhalter 4">
            <a:extLst>
              <a:ext uri="{FF2B5EF4-FFF2-40B4-BE49-F238E27FC236}">
                <a16:creationId xmlns:a16="http://schemas.microsoft.com/office/drawing/2014/main" id="{2F3F13EC-201E-9E43-B300-E975F7D79D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9C002C-E90B-2E44-9F2B-32E60F660FEB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graphicFrame>
        <p:nvGraphicFramePr>
          <p:cNvPr id="143467" name="Group 107">
            <a:extLst>
              <a:ext uri="{FF2B5EF4-FFF2-40B4-BE49-F238E27FC236}">
                <a16:creationId xmlns:a16="http://schemas.microsoft.com/office/drawing/2014/main" id="{949AADD3-30AE-E74D-A1E3-FFE5F7F48A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088" y="0"/>
          <a:ext cx="6508750" cy="6583363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1 (GradSchools)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2 (Cluster)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3 (Zukunftskonzepte)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Frankfurt/Main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Giessen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 MedH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Heidelberg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Göttingen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Kiel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Konstanz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FU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HU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Bochum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Erlangen-Nürnberg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Summe</a:t>
                      </a: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ußzeilenplatzhalter 3">
            <a:extLst>
              <a:ext uri="{FF2B5EF4-FFF2-40B4-BE49-F238E27FC236}">
                <a16:creationId xmlns:a16="http://schemas.microsoft.com/office/drawing/2014/main" id="{9FAC0CCE-68C8-524E-BDD4-DF66B781BC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35842" name="Foliennummernplatzhalter 4">
            <a:extLst>
              <a:ext uri="{FF2B5EF4-FFF2-40B4-BE49-F238E27FC236}">
                <a16:creationId xmlns:a16="http://schemas.microsoft.com/office/drawing/2014/main" id="{1A224B1D-23B1-B544-8853-D9A146CCE0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94B05F-C85B-E84B-AD66-929E1C3288EB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5770F2E9-3E8B-F749-BD06-DB05CC5E0E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/>
              <a:t>Bewilligungsvolumen für fünf Jahre Förderdauer</a:t>
            </a:r>
          </a:p>
        </p:txBody>
      </p:sp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6AD9F21E-BAD1-B849-9811-FB2F216CBC6E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971550" y="765175"/>
          <a:ext cx="6307138" cy="568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Diagramm" r:id="rId4" imgW="5816600" imgH="4864100" progId="Excel.Chart.8">
                  <p:embed/>
                </p:oleObj>
              </mc:Choice>
              <mc:Fallback>
                <p:oleObj name="Diagramm" r:id="rId4" imgW="5816600" imgH="48641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765175"/>
                        <a:ext cx="6307138" cy="568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5" name="Arc 7">
            <a:extLst>
              <a:ext uri="{FF2B5EF4-FFF2-40B4-BE49-F238E27FC236}">
                <a16:creationId xmlns:a16="http://schemas.microsoft.com/office/drawing/2014/main" id="{E17DEAB8-E64A-A643-8F45-714AD6239297}"/>
              </a:ext>
            </a:extLst>
          </p:cNvPr>
          <p:cNvSpPr>
            <a:spLocks/>
          </p:cNvSpPr>
          <p:nvPr/>
        </p:nvSpPr>
        <p:spPr bwMode="auto">
          <a:xfrm flipH="1">
            <a:off x="2624138" y="1052513"/>
            <a:ext cx="4503737" cy="4752975"/>
          </a:xfrm>
          <a:custGeom>
            <a:avLst/>
            <a:gdLst>
              <a:gd name="T0" fmla="*/ 2147483646 w 21599"/>
              <a:gd name="T1" fmla="*/ 0 h 21447"/>
              <a:gd name="T2" fmla="*/ 2147483646 w 21599"/>
              <a:gd name="T3" fmla="*/ 2147483646 h 21447"/>
              <a:gd name="T4" fmla="*/ 0 w 21599"/>
              <a:gd name="T5" fmla="*/ 2147483646 h 214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1447" fill="none" extrusionOk="0">
                <a:moveTo>
                  <a:pt x="2566" y="-1"/>
                </a:moveTo>
                <a:cubicBezTo>
                  <a:pt x="13358" y="1291"/>
                  <a:pt x="21509" y="10400"/>
                  <a:pt x="21599" y="21268"/>
                </a:cubicBezTo>
              </a:path>
              <a:path w="21599" h="21447" stroke="0" extrusionOk="0">
                <a:moveTo>
                  <a:pt x="2566" y="-1"/>
                </a:moveTo>
                <a:cubicBezTo>
                  <a:pt x="13358" y="1291"/>
                  <a:pt x="21509" y="10400"/>
                  <a:pt x="21599" y="21268"/>
                </a:cubicBezTo>
                <a:lnTo>
                  <a:pt x="0" y="21447"/>
                </a:lnTo>
                <a:lnTo>
                  <a:pt x="2566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ußzeilenplatzhalter 3">
            <a:extLst>
              <a:ext uri="{FF2B5EF4-FFF2-40B4-BE49-F238E27FC236}">
                <a16:creationId xmlns:a16="http://schemas.microsoft.com/office/drawing/2014/main" id="{AD39825A-1151-284E-8C63-5972463776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37890" name="Foliennummernplatzhalter 4">
            <a:extLst>
              <a:ext uri="{FF2B5EF4-FFF2-40B4-BE49-F238E27FC236}">
                <a16:creationId xmlns:a16="http://schemas.microsoft.com/office/drawing/2014/main" id="{BF912759-58F0-E642-9414-0F4397BC2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4ECB7A-683C-AB40-B25C-6DABA8D16B17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06C30F6-C705-444F-9B62-DE9596474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BB59AF14-94AA-114B-91DB-21A9AD3A1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229600" cy="38052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3: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Bei der Exzellenzinitiative reden wir </a:t>
            </a:r>
            <a:r>
              <a:rPr lang="de-DE" altLang="de-DE" b="1"/>
              <a:t>finanziell</a:t>
            </a:r>
            <a:r>
              <a:rPr lang="de-DE" altLang="de-DE"/>
              <a:t> über Peanuts!</a:t>
            </a:r>
          </a:p>
          <a:p>
            <a:pPr marL="825500" lvl="1" eaLnBrk="1" hangingPunct="1">
              <a:buFontTx/>
              <a:buChar char="-"/>
            </a:pPr>
            <a:r>
              <a:rPr lang="de-DE" altLang="de-DE" sz="2800"/>
              <a:t>national</a:t>
            </a:r>
          </a:p>
          <a:p>
            <a:pPr marL="825500" lvl="1" eaLnBrk="1" hangingPunct="1">
              <a:buFontTx/>
              <a:buChar char="-"/>
            </a:pPr>
            <a:r>
              <a:rPr lang="de-DE" altLang="de-DE" sz="2800"/>
              <a:t>und vor allem international!</a:t>
            </a:r>
          </a:p>
          <a:p>
            <a:pPr marL="0" indent="0" eaLnBrk="1" hangingPunct="1">
              <a:buFontTx/>
              <a:buChar char="-"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ußzeilenplatzhalter 3">
            <a:extLst>
              <a:ext uri="{FF2B5EF4-FFF2-40B4-BE49-F238E27FC236}">
                <a16:creationId xmlns:a16="http://schemas.microsoft.com/office/drawing/2014/main" id="{93833252-2418-4146-A945-8E8BCA4FEA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39938" name="Foliennummernplatzhalter 4">
            <a:extLst>
              <a:ext uri="{FF2B5EF4-FFF2-40B4-BE49-F238E27FC236}">
                <a16:creationId xmlns:a16="http://schemas.microsoft.com/office/drawing/2014/main" id="{8B9A8932-53FE-1642-AC13-ACA1914AF2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90DA75-6B98-664C-B32A-C0831D654AD0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39939" name="Rectangle 8">
            <a:extLst>
              <a:ext uri="{FF2B5EF4-FFF2-40B4-BE49-F238E27FC236}">
                <a16:creationId xmlns:a16="http://schemas.microsoft.com/office/drawing/2014/main" id="{F829A1AE-071C-8F4E-92C6-EC25E76538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Budget der LMU 2004</a:t>
            </a:r>
          </a:p>
        </p:txBody>
      </p:sp>
      <p:graphicFrame>
        <p:nvGraphicFramePr>
          <p:cNvPr id="39940" name="Object 18">
            <a:extLst>
              <a:ext uri="{FF2B5EF4-FFF2-40B4-BE49-F238E27FC236}">
                <a16:creationId xmlns:a16="http://schemas.microsoft.com/office/drawing/2014/main" id="{CFA2DFC7-B702-A948-8CF5-1F3EF2B634EB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827088" y="1244600"/>
          <a:ext cx="7129462" cy="405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Diagramm" r:id="rId4" imgW="9080500" imgH="5257800" progId="Excel.Chart.8">
                  <p:embed/>
                </p:oleObj>
              </mc:Choice>
              <mc:Fallback>
                <p:oleObj name="Diagramm" r:id="rId4" imgW="9080500" imgH="5257800" progId="Excel.Char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244600"/>
                        <a:ext cx="7129462" cy="405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Text Box 13">
            <a:extLst>
              <a:ext uri="{FF2B5EF4-FFF2-40B4-BE49-F238E27FC236}">
                <a16:creationId xmlns:a16="http://schemas.microsoft.com/office/drawing/2014/main" id="{7C5F4B2D-D9D6-B14A-8FFE-3DA81A179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876925"/>
            <a:ext cx="202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in Millionen Euro</a:t>
            </a:r>
          </a:p>
        </p:txBody>
      </p:sp>
      <p:sp>
        <p:nvSpPr>
          <p:cNvPr id="39942" name="Text Box 19">
            <a:extLst>
              <a:ext uri="{FF2B5EF4-FFF2-40B4-BE49-F238E27FC236}">
                <a16:creationId xmlns:a16="http://schemas.microsoft.com/office/drawing/2014/main" id="{D80F7456-3C9A-5C4C-8C03-3EA4E4BB1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797425"/>
            <a:ext cx="30035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solidFill>
                  <a:schemeClr val="tx1"/>
                </a:solidFill>
              </a:rPr>
              <a:t>Gesamtbudget 379,5 Mio. €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ußzeilenplatzhalter 3">
            <a:extLst>
              <a:ext uri="{FF2B5EF4-FFF2-40B4-BE49-F238E27FC236}">
                <a16:creationId xmlns:a16="http://schemas.microsoft.com/office/drawing/2014/main" id="{0FEAE321-99F2-7742-97F7-C8F35887B0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41986" name="Foliennummernplatzhalter 4">
            <a:extLst>
              <a:ext uri="{FF2B5EF4-FFF2-40B4-BE49-F238E27FC236}">
                <a16:creationId xmlns:a16="http://schemas.microsoft.com/office/drawing/2014/main" id="{A53ABD42-3941-354D-A256-2672AE0B98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6C42FE-785E-6A42-A929-B4B8DE2A1F10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41987" name="Rectangle 5">
            <a:extLst>
              <a:ext uri="{FF2B5EF4-FFF2-40B4-BE49-F238E27FC236}">
                <a16:creationId xmlns:a16="http://schemas.microsoft.com/office/drawing/2014/main" id="{7208D4F8-A6B0-9745-80F8-76AD3E1B2F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Vergleichs-Budget LMU 2008</a:t>
            </a:r>
          </a:p>
        </p:txBody>
      </p:sp>
      <p:sp>
        <p:nvSpPr>
          <p:cNvPr id="41988" name="Text Box 7">
            <a:extLst>
              <a:ext uri="{FF2B5EF4-FFF2-40B4-BE49-F238E27FC236}">
                <a16:creationId xmlns:a16="http://schemas.microsoft.com/office/drawing/2014/main" id="{56BD2BC2-B2E4-DA46-8D7D-5A59082B2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34050"/>
            <a:ext cx="202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in Millionen Euro</a:t>
            </a:r>
          </a:p>
        </p:txBody>
      </p:sp>
      <p:graphicFrame>
        <p:nvGraphicFramePr>
          <p:cNvPr id="41989" name="Object 9">
            <a:extLst>
              <a:ext uri="{FF2B5EF4-FFF2-40B4-BE49-F238E27FC236}">
                <a16:creationId xmlns:a16="http://schemas.microsoft.com/office/drawing/2014/main" id="{48B0E075-8FB8-2D4C-AC2C-958C4D12EB62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116013" y="1347788"/>
          <a:ext cx="7173912" cy="447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Diagramm" r:id="rId4" imgW="4597400" imgH="2882900" progId="Excel.Chart.8">
                  <p:embed/>
                </p:oleObj>
              </mc:Choice>
              <mc:Fallback>
                <p:oleObj name="Diagramm" r:id="rId4" imgW="4597400" imgH="2882900" progId="Excel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347788"/>
                        <a:ext cx="7173912" cy="447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Text Box 10">
            <a:extLst>
              <a:ext uri="{FF2B5EF4-FFF2-40B4-BE49-F238E27FC236}">
                <a16:creationId xmlns:a16="http://schemas.microsoft.com/office/drawing/2014/main" id="{DF60BF3C-D3C0-4F4D-938B-A7E86F8E5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797425"/>
            <a:ext cx="30035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solidFill>
                  <a:schemeClr val="tx1"/>
                </a:solidFill>
              </a:rPr>
              <a:t>Gesamtbudget 440,7 Mio. €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ußzeilenplatzhalter 3">
            <a:extLst>
              <a:ext uri="{FF2B5EF4-FFF2-40B4-BE49-F238E27FC236}">
                <a16:creationId xmlns:a16="http://schemas.microsoft.com/office/drawing/2014/main" id="{ED642A89-2E62-1741-8FDC-D6CAF07BD9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44034" name="Foliennummernplatzhalter 4">
            <a:extLst>
              <a:ext uri="{FF2B5EF4-FFF2-40B4-BE49-F238E27FC236}">
                <a16:creationId xmlns:a16="http://schemas.microsoft.com/office/drawing/2014/main" id="{62176BF4-E543-D34A-AF6D-4F50F16C6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EE0DDE-F4F1-FE45-9AE5-906514831E98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707F58D6-DAA2-4941-B3AD-B00C7495A9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Vergleichs-Budget Harvard 2006</a:t>
            </a:r>
          </a:p>
        </p:txBody>
      </p:sp>
      <p:graphicFrame>
        <p:nvGraphicFramePr>
          <p:cNvPr id="44036" name="Object 4">
            <a:extLst>
              <a:ext uri="{FF2B5EF4-FFF2-40B4-BE49-F238E27FC236}">
                <a16:creationId xmlns:a16="http://schemas.microsoft.com/office/drawing/2014/main" id="{EDB0AB86-D7D7-F240-9D21-A105C8E43165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484438" y="908050"/>
          <a:ext cx="6192837" cy="554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Diagramm" r:id="rId4" imgW="4025900" imgH="3606800" progId="Excel.Chart.8">
                  <p:embed/>
                </p:oleObj>
              </mc:Choice>
              <mc:Fallback>
                <p:oleObj name="Diagramm" r:id="rId4" imgW="4025900" imgH="36068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908050"/>
                        <a:ext cx="6192837" cy="554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Box 7">
            <a:extLst>
              <a:ext uri="{FF2B5EF4-FFF2-40B4-BE49-F238E27FC236}">
                <a16:creationId xmlns:a16="http://schemas.microsoft.com/office/drawing/2014/main" id="{5C4A60FF-A48E-FA4B-A0A6-47123FA82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052513"/>
            <a:ext cx="2951163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3 Milliarden US-$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0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000">
                <a:solidFill>
                  <a:schemeClr val="tx1"/>
                </a:solidFill>
              </a:rPr>
              <a:t>(~2,2 Milliarden Euro)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ußzeilenplatzhalter 3">
            <a:extLst>
              <a:ext uri="{FF2B5EF4-FFF2-40B4-BE49-F238E27FC236}">
                <a16:creationId xmlns:a16="http://schemas.microsoft.com/office/drawing/2014/main" id="{89303FA0-BCA3-D94B-93D2-0B42484D4F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46082" name="Foliennummernplatzhalter 4">
            <a:extLst>
              <a:ext uri="{FF2B5EF4-FFF2-40B4-BE49-F238E27FC236}">
                <a16:creationId xmlns:a16="http://schemas.microsoft.com/office/drawing/2014/main" id="{5CF545E8-8A64-4E47-929D-DDDD56FC58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53996B-D427-344A-8755-33FBC0C8FC4C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EC0B8EE-2889-A44B-8746-99ECFED1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Harvard vs. Exzellenzinitiative</a:t>
            </a:r>
          </a:p>
        </p:txBody>
      </p:sp>
      <p:graphicFrame>
        <p:nvGraphicFramePr>
          <p:cNvPr id="46084" name="Object 7">
            <a:extLst>
              <a:ext uri="{FF2B5EF4-FFF2-40B4-BE49-F238E27FC236}">
                <a16:creationId xmlns:a16="http://schemas.microsoft.com/office/drawing/2014/main" id="{41333972-E38B-D440-8D98-F4E75EC9A6FA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41325" y="1233488"/>
          <a:ext cx="8259763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Diagramm" r:id="rId4" imgW="5994400" imgH="3187700" progId="Excel.Chart.8">
                  <p:embed/>
                </p:oleObj>
              </mc:Choice>
              <mc:Fallback>
                <p:oleObj name="Diagramm" r:id="rId4" imgW="5994400" imgH="3187700" progId="Excel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233488"/>
                        <a:ext cx="8259763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ußzeilenplatzhalter 3">
            <a:extLst>
              <a:ext uri="{FF2B5EF4-FFF2-40B4-BE49-F238E27FC236}">
                <a16:creationId xmlns:a16="http://schemas.microsoft.com/office/drawing/2014/main" id="{5C1CE78D-31B0-E940-A786-8443A33FB3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48130" name="Foliennummernplatzhalter 4">
            <a:extLst>
              <a:ext uri="{FF2B5EF4-FFF2-40B4-BE49-F238E27FC236}">
                <a16:creationId xmlns:a16="http://schemas.microsoft.com/office/drawing/2014/main" id="{B32A920C-81DC-5647-BC83-65AA78B4C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06368E-FA14-7047-8956-602A8D045B71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50AC73E-57A9-DF4F-A91B-A007F9DEB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Studierende</a:t>
            </a:r>
          </a:p>
        </p:txBody>
      </p:sp>
      <p:graphicFrame>
        <p:nvGraphicFramePr>
          <p:cNvPr id="48132" name="Object 4">
            <a:extLst>
              <a:ext uri="{FF2B5EF4-FFF2-40B4-BE49-F238E27FC236}">
                <a16:creationId xmlns:a16="http://schemas.microsoft.com/office/drawing/2014/main" id="{5A69FC72-4610-3C4C-8C98-E5C95C8ED231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611188" y="1019175"/>
          <a:ext cx="7777162" cy="518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Diagramm" r:id="rId4" imgW="4673600" imgH="3124200" progId="Excel.Chart.8">
                  <p:embed/>
                </p:oleObj>
              </mc:Choice>
              <mc:Fallback>
                <p:oleObj name="Diagramm" r:id="rId4" imgW="4673600" imgH="31242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019175"/>
                        <a:ext cx="7777162" cy="518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Text Box 6">
            <a:extLst>
              <a:ext uri="{FF2B5EF4-FFF2-40B4-BE49-F238E27FC236}">
                <a16:creationId xmlns:a16="http://schemas.microsoft.com/office/drawing/2014/main" id="{6BC47663-E445-F34F-9203-F9F1E7384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373688"/>
            <a:ext cx="18732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400">
                <a:solidFill>
                  <a:schemeClr val="tx1"/>
                </a:solidFill>
              </a:rPr>
              <a:t>Stand: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400">
                <a:solidFill>
                  <a:schemeClr val="tx1"/>
                </a:solidFill>
              </a:rPr>
              <a:t>Harvard 2006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400">
                <a:solidFill>
                  <a:schemeClr val="tx1"/>
                </a:solidFill>
              </a:rPr>
              <a:t>LMU SoSe 2007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ußzeilenplatzhalter 3">
            <a:extLst>
              <a:ext uri="{FF2B5EF4-FFF2-40B4-BE49-F238E27FC236}">
                <a16:creationId xmlns:a16="http://schemas.microsoft.com/office/drawing/2014/main" id="{AEBE1429-67DA-C541-9F29-87C20842DC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50178" name="Foliennummernplatzhalter 4">
            <a:extLst>
              <a:ext uri="{FF2B5EF4-FFF2-40B4-BE49-F238E27FC236}">
                <a16:creationId xmlns:a16="http://schemas.microsoft.com/office/drawing/2014/main" id="{767B05C8-4E44-EC43-A3BF-988B2838F1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515D89-A0E5-EB40-BD45-D4660603351F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91FA5A56-30D4-504D-8997-BD4C74611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Budget je Student/in</a:t>
            </a:r>
          </a:p>
        </p:txBody>
      </p:sp>
      <p:graphicFrame>
        <p:nvGraphicFramePr>
          <p:cNvPr id="50180" name="Object 6">
            <a:extLst>
              <a:ext uri="{FF2B5EF4-FFF2-40B4-BE49-F238E27FC236}">
                <a16:creationId xmlns:a16="http://schemas.microsoft.com/office/drawing/2014/main" id="{B17E26EF-EE7B-0E4D-909F-7B98E22689D0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68313" y="981075"/>
          <a:ext cx="8064500" cy="534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Diagramm" r:id="rId4" imgW="4673600" imgH="3111500" progId="Excel.Chart.8">
                  <p:embed/>
                </p:oleObj>
              </mc:Choice>
              <mc:Fallback>
                <p:oleObj name="Diagramm" r:id="rId4" imgW="4673600" imgH="3111500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981075"/>
                        <a:ext cx="8064500" cy="534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ußzeilenplatzhalter 3">
            <a:extLst>
              <a:ext uri="{FF2B5EF4-FFF2-40B4-BE49-F238E27FC236}">
                <a16:creationId xmlns:a16="http://schemas.microsoft.com/office/drawing/2014/main" id="{EB953875-EB59-9140-BAC3-D9C550F000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52226" name="Foliennummernplatzhalter 4">
            <a:extLst>
              <a:ext uri="{FF2B5EF4-FFF2-40B4-BE49-F238E27FC236}">
                <a16:creationId xmlns:a16="http://schemas.microsoft.com/office/drawing/2014/main" id="{C591CD01-1CB4-1445-9CB8-6FC6C9F819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C46B96-5A82-594B-9E89-264BA3804AF5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A8676F2-00C4-444B-961A-383CA0559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FFC40EC8-4DF7-974E-8C3B-7CEC07C8A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4: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Die Unterfinanzierung setzt sich in der Breite fort</a:t>
            </a:r>
            <a:r>
              <a:rPr lang="de-DE" altLang="de-DE" sz="3200"/>
              <a:t>!</a:t>
            </a:r>
          </a:p>
          <a:p>
            <a:pPr marL="0" indent="0" eaLnBrk="1" hangingPunct="1">
              <a:buFontTx/>
              <a:buChar char="-"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ußzeilenplatzhalter 3">
            <a:extLst>
              <a:ext uri="{FF2B5EF4-FFF2-40B4-BE49-F238E27FC236}">
                <a16:creationId xmlns:a16="http://schemas.microsoft.com/office/drawing/2014/main" id="{3F076C6F-9B24-3549-82F3-3A8976F6F6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17410" name="Foliennummernplatzhalter 4">
            <a:extLst>
              <a:ext uri="{FF2B5EF4-FFF2-40B4-BE49-F238E27FC236}">
                <a16:creationId xmlns:a16="http://schemas.microsoft.com/office/drawing/2014/main" id="{6D15CA4C-165D-8C42-B871-12A83CA57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6C4C7D3-6EA9-1A4D-89FC-5C664C12FB34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CC58AF6-AD4C-D84C-AC8E-068537116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2B4E0B90-736B-F848-BB6A-3A58B8BF2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229600" cy="26527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1: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„Spitze“ und die Förderung von „Spitze“ gibt es schon lange im deutschen Hochschulsystem!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ußzeilenplatzhalter 3">
            <a:extLst>
              <a:ext uri="{FF2B5EF4-FFF2-40B4-BE49-F238E27FC236}">
                <a16:creationId xmlns:a16="http://schemas.microsoft.com/office/drawing/2014/main" id="{C90AB689-8E10-A944-B332-1BA260BADF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54274" name="Foliennummernplatzhalter 4">
            <a:extLst>
              <a:ext uri="{FF2B5EF4-FFF2-40B4-BE49-F238E27FC236}">
                <a16:creationId xmlns:a16="http://schemas.microsoft.com/office/drawing/2014/main" id="{1E7E86DA-90F5-904E-9F23-BC403C562D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54CB4BA-8FA0-F047-AED5-7819627BBBF7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469F20D5-C453-2D46-B0F3-EE046CA76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/>
              <a:t>Ausgaben je Student/in im tertiären Sektor</a:t>
            </a:r>
          </a:p>
        </p:txBody>
      </p:sp>
      <p:graphicFrame>
        <p:nvGraphicFramePr>
          <p:cNvPr id="54276" name="Object 4">
            <a:extLst>
              <a:ext uri="{FF2B5EF4-FFF2-40B4-BE49-F238E27FC236}">
                <a16:creationId xmlns:a16="http://schemas.microsoft.com/office/drawing/2014/main" id="{2E218DEF-89A2-7844-A998-A7CE811EE9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" y="1038225"/>
          <a:ext cx="844232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Diagramm" r:id="rId4" imgW="6845300" imgH="4089400" progId="Excel.Chart.8">
                  <p:embed/>
                </p:oleObj>
              </mc:Choice>
              <mc:Fallback>
                <p:oleObj name="Diagramm" r:id="rId4" imgW="6845300" imgH="40894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1038225"/>
                        <a:ext cx="844232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33" name="Line 5">
            <a:extLst>
              <a:ext uri="{FF2B5EF4-FFF2-40B4-BE49-F238E27FC236}">
                <a16:creationId xmlns:a16="http://schemas.microsoft.com/office/drawing/2014/main" id="{9F17387D-6C56-F549-A51C-989B3F1F8A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5150" y="3441700"/>
            <a:ext cx="6049963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278" name="Text Box 6">
            <a:extLst>
              <a:ext uri="{FF2B5EF4-FFF2-40B4-BE49-F238E27FC236}">
                <a16:creationId xmlns:a16="http://schemas.microsoft.com/office/drawing/2014/main" id="{0EDCA7EC-A9DB-A14C-A25B-637539CB6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6022975"/>
            <a:ext cx="287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>
                <a:solidFill>
                  <a:schemeClr val="tx1"/>
                </a:solidFill>
              </a:rPr>
              <a:t>Quelle: Education at a Glance 2007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 i="1">
                <a:solidFill>
                  <a:schemeClr val="tx1"/>
                </a:solidFill>
              </a:rPr>
              <a:t>http://dx.doi.org/10.1787/717773424252</a:t>
            </a:r>
          </a:p>
        </p:txBody>
      </p:sp>
      <p:sp>
        <p:nvSpPr>
          <p:cNvPr id="176135" name="Text Box 7">
            <a:extLst>
              <a:ext uri="{FF2B5EF4-FFF2-40B4-BE49-F238E27FC236}">
                <a16:creationId xmlns:a16="http://schemas.microsoft.com/office/drawing/2014/main" id="{D1FF31F1-DD8D-A345-87F1-446FF099A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3213100"/>
            <a:ext cx="127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400" b="1">
                <a:solidFill>
                  <a:schemeClr val="tx1"/>
                </a:solidFill>
              </a:rPr>
              <a:t>OECD-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400" b="1">
                <a:solidFill>
                  <a:schemeClr val="tx1"/>
                </a:solidFill>
              </a:rPr>
              <a:t>Durchschnitt</a:t>
            </a:r>
          </a:p>
        </p:txBody>
      </p:sp>
      <p:sp>
        <p:nvSpPr>
          <p:cNvPr id="176136" name="Oval 8">
            <a:extLst>
              <a:ext uri="{FF2B5EF4-FFF2-40B4-BE49-F238E27FC236}">
                <a16:creationId xmlns:a16="http://schemas.microsoft.com/office/drawing/2014/main" id="{25C96E83-2667-9543-95DC-963BDB236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2276475"/>
            <a:ext cx="935037" cy="504825"/>
          </a:xfrm>
          <a:prstGeom prst="ellips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76137" name="Oval 9">
            <a:extLst>
              <a:ext uri="{FF2B5EF4-FFF2-40B4-BE49-F238E27FC236}">
                <a16:creationId xmlns:a16="http://schemas.microsoft.com/office/drawing/2014/main" id="{565EA011-D872-D047-85AD-008073723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1773238"/>
            <a:ext cx="935038" cy="504825"/>
          </a:xfrm>
          <a:prstGeom prst="ellips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76138" name="Oval 10">
            <a:extLst>
              <a:ext uri="{FF2B5EF4-FFF2-40B4-BE49-F238E27FC236}">
                <a16:creationId xmlns:a16="http://schemas.microsoft.com/office/drawing/2014/main" id="{6AB566CA-CC81-1E42-8473-7B5BEEEB8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1628775"/>
            <a:ext cx="935038" cy="504825"/>
          </a:xfrm>
          <a:prstGeom prst="ellips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ußzeilenplatzhalter 3">
            <a:extLst>
              <a:ext uri="{FF2B5EF4-FFF2-40B4-BE49-F238E27FC236}">
                <a16:creationId xmlns:a16="http://schemas.microsoft.com/office/drawing/2014/main" id="{B905D125-2783-4244-85E7-A6DF28A64E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56322" name="Foliennummernplatzhalter 4">
            <a:extLst>
              <a:ext uri="{FF2B5EF4-FFF2-40B4-BE49-F238E27FC236}">
                <a16:creationId xmlns:a16="http://schemas.microsoft.com/office/drawing/2014/main" id="{300AD6CC-CCA3-9A40-8FB2-EC674DF25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6F825A-DF02-F149-8FE6-9971E6574A00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97A9B9C-9983-3D42-9F65-4D91E7EE3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6A56EF1E-BFAD-C449-B378-C4818018DA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5: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Auf die Breite der Hochschulen kommen besondere Herausforderungen zu!</a:t>
            </a:r>
          </a:p>
          <a:p>
            <a:pPr marL="0" indent="0" eaLnBrk="1" hangingPunct="1">
              <a:buFontTx/>
              <a:buChar char="-"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Fußzeilenplatzhalter 3">
            <a:extLst>
              <a:ext uri="{FF2B5EF4-FFF2-40B4-BE49-F238E27FC236}">
                <a16:creationId xmlns:a16="http://schemas.microsoft.com/office/drawing/2014/main" id="{10F2745D-4E0F-CB49-9900-AA943DC965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58370" name="Foliennummernplatzhalter 4">
            <a:extLst>
              <a:ext uri="{FF2B5EF4-FFF2-40B4-BE49-F238E27FC236}">
                <a16:creationId xmlns:a16="http://schemas.microsoft.com/office/drawing/2014/main" id="{ED4DC0C3-A19F-5B42-9687-6077D13ABD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A06FE1-0C64-9A45-BD60-70F5C4EC0F6C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A852578-A02C-0643-9142-DB705AC14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/>
              <a:t>Kostenberechnungen zum Hochschulpakt</a:t>
            </a:r>
          </a:p>
        </p:txBody>
      </p:sp>
      <p:graphicFrame>
        <p:nvGraphicFramePr>
          <p:cNvPr id="58372" name="Object 3">
            <a:extLst>
              <a:ext uri="{FF2B5EF4-FFF2-40B4-BE49-F238E27FC236}">
                <a16:creationId xmlns:a16="http://schemas.microsoft.com/office/drawing/2014/main" id="{7F313C1F-7505-1945-BA50-4B8AD5CA74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98525" y="1196975"/>
          <a:ext cx="7273925" cy="478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7" name="Diagramm" r:id="rId4" imgW="4686300" imgH="3429000" progId="Excel.Chart.8">
                  <p:embed/>
                </p:oleObj>
              </mc:Choice>
              <mc:Fallback>
                <p:oleObj name="Diagramm" r:id="rId4" imgW="4686300" imgH="3429000" progId="Excel.Chart.8">
                  <p:embed/>
                  <p:pic>
                    <p:nvPicPr>
                      <p:cNvPr id="0" name="Object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1196975"/>
                        <a:ext cx="7273925" cy="478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Rectangle 4">
            <a:extLst>
              <a:ext uri="{FF2B5EF4-FFF2-40B4-BE49-F238E27FC236}">
                <a16:creationId xmlns:a16="http://schemas.microsoft.com/office/drawing/2014/main" id="{368AA4B7-F0D5-0D4A-9683-F87B7BD4A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3933825"/>
            <a:ext cx="503237" cy="287338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58374" name="Line 5">
            <a:extLst>
              <a:ext uri="{FF2B5EF4-FFF2-40B4-BE49-F238E27FC236}">
                <a16:creationId xmlns:a16="http://schemas.microsoft.com/office/drawing/2014/main" id="{28D162DD-F7E1-564C-AF79-8C8A02FC47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1412875"/>
            <a:ext cx="0" cy="28797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5" name="Text Box 6">
            <a:extLst>
              <a:ext uri="{FF2B5EF4-FFF2-40B4-BE49-F238E27FC236}">
                <a16:creationId xmlns:a16="http://schemas.microsoft.com/office/drawing/2014/main" id="{7FE77158-C723-D146-A8F8-F93A680B4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1557338"/>
            <a:ext cx="327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rgbClr val="CC0000"/>
                </a:solidFill>
              </a:rPr>
              <a:t>Aktuelles Ende Hochschulpakt</a:t>
            </a:r>
          </a:p>
        </p:txBody>
      </p:sp>
      <p:sp>
        <p:nvSpPr>
          <p:cNvPr id="184327" name="Text Box 7">
            <a:extLst>
              <a:ext uri="{FF2B5EF4-FFF2-40B4-BE49-F238E27FC236}">
                <a16:creationId xmlns:a16="http://schemas.microsoft.com/office/drawing/2014/main" id="{F553ACFE-8C6C-9D4A-BBD5-099D753BC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92417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0000FF"/>
                </a:solidFill>
              </a:rPr>
              <a:t>Summe: 565 Mio. Euro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ußzeilenplatzhalter 3">
            <a:extLst>
              <a:ext uri="{FF2B5EF4-FFF2-40B4-BE49-F238E27FC236}">
                <a16:creationId xmlns:a16="http://schemas.microsoft.com/office/drawing/2014/main" id="{1A2CF047-225B-9D4B-BBEF-D2410FCEDB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60418" name="Foliennummernplatzhalter 4">
            <a:extLst>
              <a:ext uri="{FF2B5EF4-FFF2-40B4-BE49-F238E27FC236}">
                <a16:creationId xmlns:a16="http://schemas.microsoft.com/office/drawing/2014/main" id="{0240D1CB-0B84-7548-BAC1-70F42837A5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7724FD-22FD-6F4F-88B5-57B239FB9480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35002EE7-BD3C-5F4A-A7E2-459F8EC82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Vergleich der Gesamtkosten bis 2020</a:t>
            </a:r>
          </a:p>
        </p:txBody>
      </p:sp>
      <p:graphicFrame>
        <p:nvGraphicFramePr>
          <p:cNvPr id="60420" name="Object 3">
            <a:extLst>
              <a:ext uri="{FF2B5EF4-FFF2-40B4-BE49-F238E27FC236}">
                <a16:creationId xmlns:a16="http://schemas.microsoft.com/office/drawing/2014/main" id="{977C6F99-665D-C947-8E93-F887FB33AB94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57200" y="1639888"/>
          <a:ext cx="822960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Diagramm" r:id="rId4" imgW="8242300" imgH="4533900" progId="MSGraph.Chart.8">
                  <p:embed followColorScheme="full"/>
                </p:oleObj>
              </mc:Choice>
              <mc:Fallback>
                <p:oleObj name="Diagramm" r:id="rId4" imgW="8242300" imgH="45339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39888"/>
                        <a:ext cx="8229600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AutoShape 4">
            <a:extLst>
              <a:ext uri="{FF2B5EF4-FFF2-40B4-BE49-F238E27FC236}">
                <a16:creationId xmlns:a16="http://schemas.microsoft.com/office/drawing/2014/main" id="{FEE90715-5D19-A246-9BD5-959C00967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500438"/>
            <a:ext cx="792162" cy="1655762"/>
          </a:xfrm>
          <a:prstGeom prst="cube">
            <a:avLst>
              <a:gd name="adj" fmla="val 25000"/>
            </a:avLst>
          </a:prstGeom>
          <a:solidFill>
            <a:srgbClr val="99CC00">
              <a:alpha val="5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3200" b="1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ußzeilenplatzhalter 3">
            <a:extLst>
              <a:ext uri="{FF2B5EF4-FFF2-40B4-BE49-F238E27FC236}">
                <a16:creationId xmlns:a16="http://schemas.microsoft.com/office/drawing/2014/main" id="{E5E6F507-DF13-D640-A21D-0D244E20DB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62466" name="Foliennummernplatzhalter 4">
            <a:extLst>
              <a:ext uri="{FF2B5EF4-FFF2-40B4-BE49-F238E27FC236}">
                <a16:creationId xmlns:a16="http://schemas.microsoft.com/office/drawing/2014/main" id="{F08C200F-81F8-D948-97C1-B0CD7D84E7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5275A2-0240-1C4C-AB26-EBA64AC62F7A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2E99A4EB-4F08-F343-BA1C-7E94B03A1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/>
              <a:t>Vergleich zusätzliche Kosten zu aktuellen Ausgaben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D6340B59-4CA0-F644-A912-C6536E063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229600" cy="17176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/>
              <a:t>Aktuelle staatl. Ausgaben für Hochschulen: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/>
              <a:t>zirka 20 Milliarden Euro pro Jahr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>
                <a:sym typeface="Wingdings" pitchFamily="2" charset="2"/>
              </a:rPr>
              <a:t> 2007 bis 2020: 140 Milliarden Euro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/>
          </a:p>
        </p:txBody>
      </p:sp>
      <p:sp>
        <p:nvSpPr>
          <p:cNvPr id="188420" name="Text Box 4">
            <a:extLst>
              <a:ext uri="{FF2B5EF4-FFF2-40B4-BE49-F238E27FC236}">
                <a16:creationId xmlns:a16="http://schemas.microsoft.com/office/drawing/2014/main" id="{90C11505-261C-C84E-9966-E465A0592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500438"/>
            <a:ext cx="597693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de-DE" altLang="de-DE"/>
              <a:t>7,6 Milliarden Euro </a:t>
            </a:r>
            <a:r>
              <a:rPr lang="de-DE" altLang="de-DE">
                <a:sym typeface="Wingdings" pitchFamily="2" charset="2"/>
              </a:rPr>
              <a:t> +2,7%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de-DE" altLang="de-DE"/>
              <a:t>14,9 Milliarden Euro </a:t>
            </a:r>
            <a:r>
              <a:rPr lang="de-DE" altLang="de-DE">
                <a:sym typeface="Wingdings" pitchFamily="2" charset="2"/>
              </a:rPr>
              <a:t> +6,2%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de-DE" altLang="de-DE">
                <a:sym typeface="Wingdings" pitchFamily="2" charset="2"/>
              </a:rPr>
              <a:t>19,9 Milliarden Euro  +8,3%</a:t>
            </a:r>
            <a:endParaRPr lang="de-DE" altLang="de-DE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8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ldLvl="2"/>
      <p:bldP spid="18842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ußzeilenplatzhalter 3">
            <a:extLst>
              <a:ext uri="{FF2B5EF4-FFF2-40B4-BE49-F238E27FC236}">
                <a16:creationId xmlns:a16="http://schemas.microsoft.com/office/drawing/2014/main" id="{3FA8FAA3-2729-A64B-9D39-B5B93723A0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64514" name="Foliennummernplatzhalter 4">
            <a:extLst>
              <a:ext uri="{FF2B5EF4-FFF2-40B4-BE49-F238E27FC236}">
                <a16:creationId xmlns:a16="http://schemas.microsoft.com/office/drawing/2014/main" id="{C57029B3-57BE-2C4B-BC40-AA15AA45A7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CBE08B-6455-AE4B-A501-E0684A4AC73D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1B67D1F1-F0B7-C94D-A53E-92E37B9A9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/>
              <a:t>Nicht nur Finanzen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F17CC11F-63C0-6D4D-B234-84D26DF3F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1368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sz="3200"/>
              <a:t>So wie Alemannia Aachen den FC Bayern München schlagen kann ...</a:t>
            </a:r>
          </a:p>
        </p:txBody>
      </p:sp>
      <p:sp>
        <p:nvSpPr>
          <p:cNvPr id="190469" name="Rectangle 5">
            <a:extLst>
              <a:ext uri="{FF2B5EF4-FFF2-40B4-BE49-F238E27FC236}">
                <a16:creationId xmlns:a16="http://schemas.microsoft.com/office/drawing/2014/main" id="{AA466F71-8152-0343-A37F-FDC059303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141663"/>
            <a:ext cx="822960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3200"/>
              <a:t>So ist manche Fakultät in München, Berlin, Karlsruhe oder Hamburg besser als in Harvard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ldLvl="2"/>
      <p:bldP spid="190469" grpId="0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ußzeilenplatzhalter 3">
            <a:extLst>
              <a:ext uri="{FF2B5EF4-FFF2-40B4-BE49-F238E27FC236}">
                <a16:creationId xmlns:a16="http://schemas.microsoft.com/office/drawing/2014/main" id="{0CE80EFC-FDA4-8C4A-885E-9DA832E94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66562" name="Foliennummernplatzhalter 4">
            <a:extLst>
              <a:ext uri="{FF2B5EF4-FFF2-40B4-BE49-F238E27FC236}">
                <a16:creationId xmlns:a16="http://schemas.microsoft.com/office/drawing/2014/main" id="{49CD95E0-6AB1-9749-9E2F-F41A9BF8F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372B1F-FBF7-A84B-9379-2830C8E26BDA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045BFB8-5671-B14C-832F-5FA208FE1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Vergleich Harvard</a:t>
            </a:r>
          </a:p>
        </p:txBody>
      </p:sp>
      <p:pic>
        <p:nvPicPr>
          <p:cNvPr id="66564" name="Picture 4">
            <a:extLst>
              <a:ext uri="{FF2B5EF4-FFF2-40B4-BE49-F238E27FC236}">
                <a16:creationId xmlns:a16="http://schemas.microsoft.com/office/drawing/2014/main" id="{5DDB0F0F-BF27-6A4E-BCE6-57E9BF9BB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611188"/>
            <a:ext cx="6553200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9749" name="Rectangle 5">
            <a:extLst>
              <a:ext uri="{FF2B5EF4-FFF2-40B4-BE49-F238E27FC236}">
                <a16:creationId xmlns:a16="http://schemas.microsoft.com/office/drawing/2014/main" id="{BC974FAE-2E28-B54B-BC87-D2766850D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84313"/>
            <a:ext cx="1584325" cy="48244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39B36BF7-8AB7-ED47-973D-A0E593443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557338"/>
            <a:ext cx="1584325" cy="28733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59752" name="Rectangle 8">
            <a:extLst>
              <a:ext uri="{FF2B5EF4-FFF2-40B4-BE49-F238E27FC236}">
                <a16:creationId xmlns:a16="http://schemas.microsoft.com/office/drawing/2014/main" id="{6DFAD283-BA89-1E43-8A9C-FC7580113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6021388"/>
            <a:ext cx="1584325" cy="28733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ußzeilenplatzhalter 3">
            <a:extLst>
              <a:ext uri="{FF2B5EF4-FFF2-40B4-BE49-F238E27FC236}">
                <a16:creationId xmlns:a16="http://schemas.microsoft.com/office/drawing/2014/main" id="{691C8506-EB7D-3A4E-BD87-3C223819C0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19458" name="Foliennummernplatzhalter 4">
            <a:extLst>
              <a:ext uri="{FF2B5EF4-FFF2-40B4-BE49-F238E27FC236}">
                <a16:creationId xmlns:a16="http://schemas.microsoft.com/office/drawing/2014/main" id="{EAD8641A-7A83-8E43-B7BC-A5C7148AAE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5EFBC2-AEDF-554A-B082-BBA8E13CAD71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CFEA2A1-403A-9441-A270-8F53B64EA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Bewilligungen der DFG 1991-1995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F1039DA4-89C8-EB45-A6E2-82B0C075A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449"/>
          <a:stretch>
            <a:fillRect/>
          </a:stretch>
        </p:blipFill>
        <p:spPr bwMode="auto">
          <a:xfrm>
            <a:off x="65088" y="765175"/>
            <a:ext cx="9078912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1" name="Picture 8">
            <a:extLst>
              <a:ext uri="{FF2B5EF4-FFF2-40B4-BE49-F238E27FC236}">
                <a16:creationId xmlns:a16="http://schemas.microsoft.com/office/drawing/2014/main" id="{8B7A6A1F-9784-A945-B489-B53D7B2B5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6165850"/>
            <a:ext cx="6694487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817" name="Rectangle 9">
            <a:extLst>
              <a:ext uri="{FF2B5EF4-FFF2-40B4-BE49-F238E27FC236}">
                <a16:creationId xmlns:a16="http://schemas.microsoft.com/office/drawing/2014/main" id="{9D233750-5C39-9146-A1AC-0A3F017D6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84313"/>
            <a:ext cx="8569325" cy="31686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19818" name="Text Box 10">
            <a:extLst>
              <a:ext uri="{FF2B5EF4-FFF2-40B4-BE49-F238E27FC236}">
                <a16:creationId xmlns:a16="http://schemas.microsoft.com/office/drawing/2014/main" id="{8192B860-6601-9947-AB42-73FEFB66C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4975" y="4313238"/>
            <a:ext cx="97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FF0000"/>
                </a:solidFill>
              </a:rPr>
              <a:t>TOP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ußzeilenplatzhalter 4">
            <a:extLst>
              <a:ext uri="{FF2B5EF4-FFF2-40B4-BE49-F238E27FC236}">
                <a16:creationId xmlns:a16="http://schemas.microsoft.com/office/drawing/2014/main" id="{F93601CA-DACF-1A49-B540-4ADF8D40D1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21506" name="Foliennummernplatzhalter 5">
            <a:extLst>
              <a:ext uri="{FF2B5EF4-FFF2-40B4-BE49-F238E27FC236}">
                <a16:creationId xmlns:a16="http://schemas.microsoft.com/office/drawing/2014/main" id="{72A55228-A1FA-154E-8356-E84DE3FF7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83FABF8-1EE8-9144-A3EE-BCBC40DDA949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graphicFrame>
        <p:nvGraphicFramePr>
          <p:cNvPr id="122255" name="Group 399">
            <a:extLst>
              <a:ext uri="{FF2B5EF4-FFF2-40B4-BE49-F238E27FC236}">
                <a16:creationId xmlns:a16="http://schemas.microsoft.com/office/drawing/2014/main" id="{56D24250-D27B-1B45-9C21-9673BEAD473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79388" y="476250"/>
          <a:ext cx="4038600" cy="5791200"/>
        </p:xfrm>
        <a:graphic>
          <a:graphicData uri="http://schemas.openxmlformats.org/drawingml/2006/table">
            <a:tbl>
              <a:tblPr/>
              <a:tblGrid>
                <a:gridCol w="172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Universität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Höhe (Mio DM)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kum %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Heidelberg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FU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Göttingen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Bochum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Tübingen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Erlangen-Nürnberg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Mainz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Frankfurt/Main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56,7%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21571" name="Text Box 149">
            <a:extLst>
              <a:ext uri="{FF2B5EF4-FFF2-40B4-BE49-F238E27FC236}">
                <a16:creationId xmlns:a16="http://schemas.microsoft.com/office/drawing/2014/main" id="{A645FC6F-39D9-7C4D-89C6-A81114A43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tx1"/>
                </a:solidFill>
              </a:rPr>
              <a:t>1991-1995</a:t>
            </a:r>
          </a:p>
        </p:txBody>
      </p:sp>
      <p:graphicFrame>
        <p:nvGraphicFramePr>
          <p:cNvPr id="122274" name="Group 418">
            <a:extLst>
              <a:ext uri="{FF2B5EF4-FFF2-40B4-BE49-F238E27FC236}">
                <a16:creationId xmlns:a16="http://schemas.microsoft.com/office/drawing/2014/main" id="{DF4D0772-98A3-2047-A535-3764773121D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0" y="404813"/>
          <a:ext cx="3678238" cy="6084887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Universität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Höhe (Mio. €)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kum %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Heidelberg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HU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Erlangen-Nürnberg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Tübingen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FU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35,7%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Göttingen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81,9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Münster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Bochum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Köln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52,2%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Mainz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Frankfurt/Main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22254" name="Text Box 398">
            <a:extLst>
              <a:ext uri="{FF2B5EF4-FFF2-40B4-BE49-F238E27FC236}">
                <a16:creationId xmlns:a16="http://schemas.microsoft.com/office/drawing/2014/main" id="{ED11110E-1507-F741-9A4D-9B58C28E5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8891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tx1"/>
                </a:solidFill>
              </a:rPr>
              <a:t>2002-2004</a:t>
            </a:r>
          </a:p>
        </p:txBody>
      </p:sp>
      <p:sp>
        <p:nvSpPr>
          <p:cNvPr id="122259" name="Rectangle 403">
            <a:extLst>
              <a:ext uri="{FF2B5EF4-FFF2-40B4-BE49-F238E27FC236}">
                <a16:creationId xmlns:a16="http://schemas.microsoft.com/office/drawing/2014/main" id="{BA22384A-1C2E-4941-90B6-7387CBAC2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73238"/>
            <a:ext cx="2879725" cy="360362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0" name="Rectangle 404">
            <a:extLst>
              <a:ext uri="{FF2B5EF4-FFF2-40B4-BE49-F238E27FC236}">
                <a16:creationId xmlns:a16="http://schemas.microsoft.com/office/drawing/2014/main" id="{846E265F-70A1-5B42-81EA-76F9112C0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508500"/>
            <a:ext cx="2879725" cy="360363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1" name="Rectangle 405">
            <a:extLst>
              <a:ext uri="{FF2B5EF4-FFF2-40B4-BE49-F238E27FC236}">
                <a16:creationId xmlns:a16="http://schemas.microsoft.com/office/drawing/2014/main" id="{0A5CCADC-AF6B-AE49-B747-AEDA2D648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300663"/>
            <a:ext cx="2879725" cy="360362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2" name="Rectangle 406">
            <a:extLst>
              <a:ext uri="{FF2B5EF4-FFF2-40B4-BE49-F238E27FC236}">
                <a16:creationId xmlns:a16="http://schemas.microsoft.com/office/drawing/2014/main" id="{F58E162F-6FCC-F34D-A933-A9F1435DB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165850"/>
            <a:ext cx="2879725" cy="360363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3" name="Line 407">
            <a:extLst>
              <a:ext uri="{FF2B5EF4-FFF2-40B4-BE49-F238E27FC236}">
                <a16:creationId xmlns:a16="http://schemas.microsoft.com/office/drawing/2014/main" id="{B0933C9C-C475-4846-929C-26FA85DBF5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9613" y="1700213"/>
            <a:ext cx="2520950" cy="2736850"/>
          </a:xfrm>
          <a:prstGeom prst="line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264" name="Line 408">
            <a:extLst>
              <a:ext uri="{FF2B5EF4-FFF2-40B4-BE49-F238E27FC236}">
                <a16:creationId xmlns:a16="http://schemas.microsoft.com/office/drawing/2014/main" id="{4C5FCC58-AE1D-7348-89E4-EEDFB8749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565400"/>
            <a:ext cx="2520950" cy="180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265" name="Rectangle 409">
            <a:extLst>
              <a:ext uri="{FF2B5EF4-FFF2-40B4-BE49-F238E27FC236}">
                <a16:creationId xmlns:a16="http://schemas.microsoft.com/office/drawing/2014/main" id="{73939F7A-1BDD-C146-945E-8BE996DAB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65625"/>
            <a:ext cx="2051050" cy="215900"/>
          </a:xfrm>
          <a:prstGeom prst="rect">
            <a:avLst/>
          </a:prstGeom>
          <a:noFill/>
          <a:ln w="28575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6" name="Rectangle 410">
            <a:extLst>
              <a:ext uri="{FF2B5EF4-FFF2-40B4-BE49-F238E27FC236}">
                <a16:creationId xmlns:a16="http://schemas.microsoft.com/office/drawing/2014/main" id="{A73529B7-A9E6-204B-ABA6-C43B90C61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557338"/>
            <a:ext cx="2051050" cy="215900"/>
          </a:xfrm>
          <a:prstGeom prst="rect">
            <a:avLst/>
          </a:prstGeom>
          <a:noFill/>
          <a:ln w="28575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7" name="Rectangle 411">
            <a:extLst>
              <a:ext uri="{FF2B5EF4-FFF2-40B4-BE49-F238E27FC236}">
                <a16:creationId xmlns:a16="http://schemas.microsoft.com/office/drawing/2014/main" id="{807F5018-350D-3848-9823-17DF88C52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20938"/>
            <a:ext cx="2051050" cy="2159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8" name="Rectangle 412">
            <a:extLst>
              <a:ext uri="{FF2B5EF4-FFF2-40B4-BE49-F238E27FC236}">
                <a16:creationId xmlns:a16="http://schemas.microsoft.com/office/drawing/2014/main" id="{E4838B5C-CB3E-2A40-9C85-36F5DFA16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292600"/>
            <a:ext cx="2051050" cy="2159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69" name="Oval 413">
            <a:extLst>
              <a:ext uri="{FF2B5EF4-FFF2-40B4-BE49-F238E27FC236}">
                <a16:creationId xmlns:a16="http://schemas.microsoft.com/office/drawing/2014/main" id="{A3D0A22D-2883-3943-9AAC-8B549347B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1628775"/>
            <a:ext cx="647700" cy="576263"/>
          </a:xfrm>
          <a:prstGeom prst="ellipse">
            <a:avLst/>
          </a:prstGeom>
          <a:noFill/>
          <a:ln w="28575">
            <a:solidFill>
              <a:srgbClr val="99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29.</a:t>
            </a:r>
          </a:p>
        </p:txBody>
      </p:sp>
      <p:sp>
        <p:nvSpPr>
          <p:cNvPr id="122270" name="Oval 414">
            <a:extLst>
              <a:ext uri="{FF2B5EF4-FFF2-40B4-BE49-F238E27FC236}">
                <a16:creationId xmlns:a16="http://schemas.microsoft.com/office/drawing/2014/main" id="{7686FC4A-46E9-B34E-A7F9-6374DBB7D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365625"/>
            <a:ext cx="647700" cy="576263"/>
          </a:xfrm>
          <a:prstGeom prst="ellipse">
            <a:avLst/>
          </a:prstGeom>
          <a:noFill/>
          <a:ln w="28575">
            <a:solidFill>
              <a:srgbClr val="99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25.</a:t>
            </a:r>
          </a:p>
        </p:txBody>
      </p:sp>
      <p:sp>
        <p:nvSpPr>
          <p:cNvPr id="122271" name="Oval 415">
            <a:extLst>
              <a:ext uri="{FF2B5EF4-FFF2-40B4-BE49-F238E27FC236}">
                <a16:creationId xmlns:a16="http://schemas.microsoft.com/office/drawing/2014/main" id="{7221EB22-6B5E-3341-83E3-50FA948C3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5157788"/>
            <a:ext cx="647700" cy="576262"/>
          </a:xfrm>
          <a:prstGeom prst="ellipse">
            <a:avLst/>
          </a:prstGeom>
          <a:noFill/>
          <a:ln w="28575">
            <a:solidFill>
              <a:srgbClr val="99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21.</a:t>
            </a:r>
          </a:p>
        </p:txBody>
      </p:sp>
      <p:sp>
        <p:nvSpPr>
          <p:cNvPr id="122272" name="Oval 416">
            <a:extLst>
              <a:ext uri="{FF2B5EF4-FFF2-40B4-BE49-F238E27FC236}">
                <a16:creationId xmlns:a16="http://schemas.microsoft.com/office/drawing/2014/main" id="{B4DE2991-2199-DB41-A64F-508A1CFBE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6021388"/>
            <a:ext cx="647700" cy="576262"/>
          </a:xfrm>
          <a:prstGeom prst="ellipse">
            <a:avLst/>
          </a:prstGeom>
          <a:noFill/>
          <a:ln w="28575">
            <a:solidFill>
              <a:srgbClr val="99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35.</a:t>
            </a:r>
          </a:p>
        </p:txBody>
      </p:sp>
      <p:sp>
        <p:nvSpPr>
          <p:cNvPr id="122275" name="Line 419">
            <a:extLst>
              <a:ext uri="{FF2B5EF4-FFF2-40B4-BE49-F238E27FC236}">
                <a16:creationId xmlns:a16="http://schemas.microsoft.com/office/drawing/2014/main" id="{72AB7D37-CF4E-0041-A28E-2B726E78D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3141663"/>
            <a:ext cx="2520950" cy="3527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276" name="Rectangle 420">
            <a:extLst>
              <a:ext uri="{FF2B5EF4-FFF2-40B4-BE49-F238E27FC236}">
                <a16:creationId xmlns:a16="http://schemas.microsoft.com/office/drawing/2014/main" id="{077D4D24-9EAE-BE45-BC93-E3A4C4531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7200"/>
            <a:ext cx="2051050" cy="2159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22277" name="Oval 421">
            <a:extLst>
              <a:ext uri="{FF2B5EF4-FFF2-40B4-BE49-F238E27FC236}">
                <a16:creationId xmlns:a16="http://schemas.microsoft.com/office/drawing/2014/main" id="{DAD45BF7-1F12-344D-AD9E-BBF58A9ED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6281738"/>
            <a:ext cx="647700" cy="5762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22.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2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2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2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2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2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2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2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254" grpId="0"/>
      <p:bldP spid="122269" grpId="0" animBg="1"/>
      <p:bldP spid="122270" grpId="0" animBg="1"/>
      <p:bldP spid="122271" grpId="0" animBg="1"/>
      <p:bldP spid="122272" grpId="0" animBg="1"/>
      <p:bldP spid="1222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ußzeilenplatzhalter 4">
            <a:extLst>
              <a:ext uri="{FF2B5EF4-FFF2-40B4-BE49-F238E27FC236}">
                <a16:creationId xmlns:a16="http://schemas.microsoft.com/office/drawing/2014/main" id="{BD82EB00-215C-3847-86AB-69ECCF8EEC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23554" name="Foliennummernplatzhalter 5">
            <a:extLst>
              <a:ext uri="{FF2B5EF4-FFF2-40B4-BE49-F238E27FC236}">
                <a16:creationId xmlns:a16="http://schemas.microsoft.com/office/drawing/2014/main" id="{9C221D48-1E31-2B45-8545-B03CAAE4A2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A73A7-A7DF-5B41-B257-E64F1151BE18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graphicFrame>
        <p:nvGraphicFramePr>
          <p:cNvPr id="133122" name="Group 2">
            <a:extLst>
              <a:ext uri="{FF2B5EF4-FFF2-40B4-BE49-F238E27FC236}">
                <a16:creationId xmlns:a16="http://schemas.microsoft.com/office/drawing/2014/main" id="{FCC7F305-06F7-B04A-A89D-D46E75655C5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79388" y="476250"/>
          <a:ext cx="4038600" cy="5791200"/>
        </p:xfrm>
        <a:graphic>
          <a:graphicData uri="http://schemas.openxmlformats.org/drawingml/2006/table">
            <a:tbl>
              <a:tblPr/>
              <a:tblGrid>
                <a:gridCol w="172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Universität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Höhe (Mio DM)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kum %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Heidelberg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FU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Göttingen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Bochum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Tübingen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Erlangen-Nürnberg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45,1%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Mainz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Frankfurt/Main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56,7%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33190" name="Line 70">
            <a:extLst>
              <a:ext uri="{FF2B5EF4-FFF2-40B4-BE49-F238E27FC236}">
                <a16:creationId xmlns:a16="http://schemas.microsoft.com/office/drawing/2014/main" id="{3449F95B-98A5-AE4C-A99C-4127D86F456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157788"/>
            <a:ext cx="41767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91" name="Oval 71">
            <a:extLst>
              <a:ext uri="{FF2B5EF4-FFF2-40B4-BE49-F238E27FC236}">
                <a16:creationId xmlns:a16="http://schemas.microsoft.com/office/drawing/2014/main" id="{CC81C119-EF7E-0844-8D5D-34C095664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4724400"/>
            <a:ext cx="1152525" cy="5032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23621" name="Text Box 72">
            <a:extLst>
              <a:ext uri="{FF2B5EF4-FFF2-40B4-BE49-F238E27FC236}">
                <a16:creationId xmlns:a16="http://schemas.microsoft.com/office/drawing/2014/main" id="{48AE0743-CF82-3E48-9988-B74D884FE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tx1"/>
                </a:solidFill>
              </a:rPr>
              <a:t>1991-1995</a:t>
            </a:r>
          </a:p>
        </p:txBody>
      </p:sp>
      <p:graphicFrame>
        <p:nvGraphicFramePr>
          <p:cNvPr id="133193" name="Group 73">
            <a:extLst>
              <a:ext uri="{FF2B5EF4-FFF2-40B4-BE49-F238E27FC236}">
                <a16:creationId xmlns:a16="http://schemas.microsoft.com/office/drawing/2014/main" id="{EE4F5E82-D9CC-724B-9ACF-C1A1CE3856B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0" y="404813"/>
          <a:ext cx="3678238" cy="6084887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Universität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Höhe (Mio. €)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kum %</a:t>
                      </a: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130,8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Heidelberg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HU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Erlangen-Nürnberg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Tübingen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FU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96,6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35,7%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Göttingen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81,9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Münster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45,5%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Bochum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73,3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47,8%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Köln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70,7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52,2%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Mainz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54,3%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Frankfurt/Main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58,4%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23689" name="Text Box 144">
            <a:extLst>
              <a:ext uri="{FF2B5EF4-FFF2-40B4-BE49-F238E27FC236}">
                <a16:creationId xmlns:a16="http://schemas.microsoft.com/office/drawing/2014/main" id="{64ADD3A4-86BA-4148-9132-7F53B746E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8891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tx1"/>
                </a:solidFill>
              </a:rPr>
              <a:t>2002-2004</a:t>
            </a:r>
          </a:p>
        </p:txBody>
      </p:sp>
      <p:sp>
        <p:nvSpPr>
          <p:cNvPr id="133269" name="Line 149">
            <a:extLst>
              <a:ext uri="{FF2B5EF4-FFF2-40B4-BE49-F238E27FC236}">
                <a16:creationId xmlns:a16="http://schemas.microsoft.com/office/drawing/2014/main" id="{B4141ADC-8538-DE48-B39C-7F6F22074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5373688"/>
            <a:ext cx="38163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70" name="Oval 150">
            <a:extLst>
              <a:ext uri="{FF2B5EF4-FFF2-40B4-BE49-F238E27FC236}">
                <a16:creationId xmlns:a16="http://schemas.microsoft.com/office/drawing/2014/main" id="{3E9AC01A-9A22-8346-8EE5-F9C7EF80F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4941888"/>
            <a:ext cx="1152525" cy="5032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ußzeilenplatzhalter 3">
            <a:extLst>
              <a:ext uri="{FF2B5EF4-FFF2-40B4-BE49-F238E27FC236}">
                <a16:creationId xmlns:a16="http://schemas.microsoft.com/office/drawing/2014/main" id="{358C954E-FF8C-D041-B907-E5CDBF56DD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25602" name="Foliennummernplatzhalter 4">
            <a:extLst>
              <a:ext uri="{FF2B5EF4-FFF2-40B4-BE49-F238E27FC236}">
                <a16:creationId xmlns:a16="http://schemas.microsoft.com/office/drawing/2014/main" id="{1E8A7C7F-7992-3148-8EDE-4B8098F50B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FCD7B6-2979-2E42-81F1-69B86BCE9940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pic>
        <p:nvPicPr>
          <p:cNvPr id="25603" name="Picture 4">
            <a:extLst>
              <a:ext uri="{FF2B5EF4-FFF2-40B4-BE49-F238E27FC236}">
                <a16:creationId xmlns:a16="http://schemas.microsoft.com/office/drawing/2014/main" id="{EE7B2BC8-1FC3-E244-8C0D-39FF44A07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3"/>
          <a:stretch>
            <a:fillRect/>
          </a:stretch>
        </p:blipFill>
        <p:spPr bwMode="auto">
          <a:xfrm>
            <a:off x="4787900" y="1052513"/>
            <a:ext cx="4033838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4" name="Picture 5">
            <a:extLst>
              <a:ext uri="{FF2B5EF4-FFF2-40B4-BE49-F238E27FC236}">
                <a16:creationId xmlns:a16="http://schemas.microsoft.com/office/drawing/2014/main" id="{7BDCA3FE-F18D-D94C-9DA7-5AB1A9360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1"/>
          <a:stretch>
            <a:fillRect/>
          </a:stretch>
        </p:blipFill>
        <p:spPr bwMode="auto">
          <a:xfrm>
            <a:off x="250825" y="847725"/>
            <a:ext cx="4564063" cy="601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 Box 6">
            <a:extLst>
              <a:ext uri="{FF2B5EF4-FFF2-40B4-BE49-F238E27FC236}">
                <a16:creationId xmlns:a16="http://schemas.microsoft.com/office/drawing/2014/main" id="{BB6E6DC6-DD3A-4841-8324-F29D57908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2071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tx1"/>
                </a:solidFill>
              </a:rPr>
              <a:t>1991-1995</a:t>
            </a:r>
          </a:p>
        </p:txBody>
      </p:sp>
      <p:sp>
        <p:nvSpPr>
          <p:cNvPr id="25606" name="Text Box 7">
            <a:extLst>
              <a:ext uri="{FF2B5EF4-FFF2-40B4-BE49-F238E27FC236}">
                <a16:creationId xmlns:a16="http://schemas.microsoft.com/office/drawing/2014/main" id="{7736381B-CC73-5543-8A37-151E9557D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62071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tx1"/>
                </a:solidFill>
              </a:rPr>
              <a:t>2002-2004</a:t>
            </a:r>
          </a:p>
        </p:txBody>
      </p:sp>
      <p:sp>
        <p:nvSpPr>
          <p:cNvPr id="25607" name="Rectangle 8">
            <a:extLst>
              <a:ext uri="{FF2B5EF4-FFF2-40B4-BE49-F238E27FC236}">
                <a16:creationId xmlns:a16="http://schemas.microsoft.com/office/drawing/2014/main" id="{5B88194D-E448-5941-9F20-0322EA369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/>
              <a:t>Bewilligungen der DFG im Vergleich</a:t>
            </a:r>
          </a:p>
        </p:txBody>
      </p:sp>
      <p:sp>
        <p:nvSpPr>
          <p:cNvPr id="125961" name="Line 9">
            <a:extLst>
              <a:ext uri="{FF2B5EF4-FFF2-40B4-BE49-F238E27FC236}">
                <a16:creationId xmlns:a16="http://schemas.microsoft.com/office/drawing/2014/main" id="{AFC8EBD4-35A7-B14B-8415-75D896777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2276475"/>
            <a:ext cx="41767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5962" name="Line 10">
            <a:extLst>
              <a:ext uri="{FF2B5EF4-FFF2-40B4-BE49-F238E27FC236}">
                <a16:creationId xmlns:a16="http://schemas.microsoft.com/office/drawing/2014/main" id="{1EF3D487-7726-E443-AEA9-71A583AB1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276475"/>
            <a:ext cx="41767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5963" name="Text Box 11">
            <a:extLst>
              <a:ext uri="{FF2B5EF4-FFF2-40B4-BE49-F238E27FC236}">
                <a16:creationId xmlns:a16="http://schemas.microsoft.com/office/drawing/2014/main" id="{4F28E86C-475F-FC48-814D-DBB295160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5445125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800" b="1">
                <a:solidFill>
                  <a:schemeClr val="tx1"/>
                </a:solidFill>
              </a:rPr>
              <a:t>Diese Verteilung gilt für alle Fächer!</a:t>
            </a:r>
          </a:p>
        </p:txBody>
      </p:sp>
      <p:sp>
        <p:nvSpPr>
          <p:cNvPr id="125964" name="Arc 12">
            <a:extLst>
              <a:ext uri="{FF2B5EF4-FFF2-40B4-BE49-F238E27FC236}">
                <a16:creationId xmlns:a16="http://schemas.microsoft.com/office/drawing/2014/main" id="{740BAEA5-F427-CF49-929C-2867D5D6B99E}"/>
              </a:ext>
            </a:extLst>
          </p:cNvPr>
          <p:cNvSpPr>
            <a:spLocks/>
          </p:cNvSpPr>
          <p:nvPr/>
        </p:nvSpPr>
        <p:spPr bwMode="auto">
          <a:xfrm flipH="1">
            <a:off x="5940425" y="1196975"/>
            <a:ext cx="3201988" cy="5327650"/>
          </a:xfrm>
          <a:custGeom>
            <a:avLst/>
            <a:gdLst>
              <a:gd name="T0" fmla="*/ 2147483646 w 21593"/>
              <a:gd name="T1" fmla="*/ 0 h 21150"/>
              <a:gd name="T2" fmla="*/ 2147483646 w 21593"/>
              <a:gd name="T3" fmla="*/ 2147483646 h 21150"/>
              <a:gd name="T4" fmla="*/ 0 w 21593"/>
              <a:gd name="T5" fmla="*/ 2147483646 h 2115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3" h="21150" fill="none" extrusionOk="0">
                <a:moveTo>
                  <a:pt x="4386" y="-1"/>
                </a:moveTo>
                <a:cubicBezTo>
                  <a:pt x="14216" y="2038"/>
                  <a:pt x="21346" y="10581"/>
                  <a:pt x="21593" y="20617"/>
                </a:cubicBezTo>
              </a:path>
              <a:path w="21593" h="21150" stroke="0" extrusionOk="0">
                <a:moveTo>
                  <a:pt x="4386" y="-1"/>
                </a:moveTo>
                <a:cubicBezTo>
                  <a:pt x="14216" y="2038"/>
                  <a:pt x="21346" y="10581"/>
                  <a:pt x="21593" y="20617"/>
                </a:cubicBezTo>
                <a:lnTo>
                  <a:pt x="0" y="21150"/>
                </a:lnTo>
                <a:lnTo>
                  <a:pt x="4386" y="-1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ußzeilenplatzhalter 3">
            <a:extLst>
              <a:ext uri="{FF2B5EF4-FFF2-40B4-BE49-F238E27FC236}">
                <a16:creationId xmlns:a16="http://schemas.microsoft.com/office/drawing/2014/main" id="{3138A044-1B2E-0544-B6C3-380FC8B592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27650" name="Foliennummernplatzhalter 4">
            <a:extLst>
              <a:ext uri="{FF2B5EF4-FFF2-40B4-BE49-F238E27FC236}">
                <a16:creationId xmlns:a16="http://schemas.microsoft.com/office/drawing/2014/main" id="{CA8F5D31-1264-BD4F-A349-2E70F653E9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B76116-6B60-1A40-B292-F1E2372BA55A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9612CAB-4E64-8442-AF9F-19868499F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Thesen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44403C03-8A36-4F4F-BDBA-4ACEC9C7A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These 2: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de-DE" altLang="de-DE"/>
              <a:t>Die Exzellenzinitiative führt die bisherige Spitzenförderung fort!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ußzeilenplatzhalter 3">
            <a:extLst>
              <a:ext uri="{FF2B5EF4-FFF2-40B4-BE49-F238E27FC236}">
                <a16:creationId xmlns:a16="http://schemas.microsoft.com/office/drawing/2014/main" id="{26E0427F-2F73-8645-ACEA-6F9ADB968D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29698" name="Foliennummernplatzhalter 4">
            <a:extLst>
              <a:ext uri="{FF2B5EF4-FFF2-40B4-BE49-F238E27FC236}">
                <a16:creationId xmlns:a16="http://schemas.microsoft.com/office/drawing/2014/main" id="{F2E0BCB9-E37E-D54D-9D89-4ED9FDEB99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6EE09A-77EF-3646-8527-8D430D8039E6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graphicFrame>
        <p:nvGraphicFramePr>
          <p:cNvPr id="138471" name="Group 231">
            <a:extLst>
              <a:ext uri="{FF2B5EF4-FFF2-40B4-BE49-F238E27FC236}">
                <a16:creationId xmlns:a16="http://schemas.microsoft.com/office/drawing/2014/main" id="{014FEE30-3878-8041-968B-1DB4C75570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088" y="0"/>
          <a:ext cx="6508750" cy="6583363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1 (GradSchools)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2 (Cluster)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3 (Zukunftskonzepte)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Frankfurt/Main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Giessen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 MedH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Heidelberg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Göttingen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Kiel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Konstanz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FU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HU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Bochum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Erlangen-Nürnberg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Summe</a:t>
                      </a: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ußzeilenplatzhalter 3">
            <a:extLst>
              <a:ext uri="{FF2B5EF4-FFF2-40B4-BE49-F238E27FC236}">
                <a16:creationId xmlns:a16="http://schemas.microsoft.com/office/drawing/2014/main" id="{405DF365-0C07-6B47-B1DE-5BEEE63B90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/>
              <a:t>Spitze und Breite | Detlef Müller-Böling | 06.09.2007</a:t>
            </a:r>
          </a:p>
        </p:txBody>
      </p:sp>
      <p:sp>
        <p:nvSpPr>
          <p:cNvPr id="31746" name="Foliennummernplatzhalter 4">
            <a:extLst>
              <a:ext uri="{FF2B5EF4-FFF2-40B4-BE49-F238E27FC236}">
                <a16:creationId xmlns:a16="http://schemas.microsoft.com/office/drawing/2014/main" id="{A010C700-00E7-B543-8336-1380173600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CBB4C2-3B95-CE4B-94C8-7C63E5A5E802}" type="slidenum">
              <a:rPr lang="de-DE" altLang="de-DE" sz="14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 sz="1400">
              <a:solidFill>
                <a:srgbClr val="FF0000"/>
              </a:solidFill>
            </a:endParaRPr>
          </a:p>
        </p:txBody>
      </p:sp>
      <p:graphicFrame>
        <p:nvGraphicFramePr>
          <p:cNvPr id="141439" name="Group 127">
            <a:extLst>
              <a:ext uri="{FF2B5EF4-FFF2-40B4-BE49-F238E27FC236}">
                <a16:creationId xmlns:a16="http://schemas.microsoft.com/office/drawing/2014/main" id="{CAB7AAAA-97D0-1F46-9946-3E5DC2F764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088" y="0"/>
          <a:ext cx="6508750" cy="6583363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1 (GradSchools)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2 (Cluster)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Linie 3 (Zukunftskonzepte)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Karlsruhe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Aachen TH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Frankfurt/Main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Giessen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 MedH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Heidelberg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Göttingen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Kiel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Konstanz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FU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HU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 TU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Bochum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Erlangen-Nürnberg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Würzburg U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de-DE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430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Summe</a:t>
                      </a:r>
                    </a:p>
                  </a:txBody>
                  <a:tcPr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41414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41432" name="Rectangle 120">
            <a:extLst>
              <a:ext uri="{FF2B5EF4-FFF2-40B4-BE49-F238E27FC236}">
                <a16:creationId xmlns:a16="http://schemas.microsoft.com/office/drawing/2014/main" id="{D8361BC6-A586-B544-908C-D5B548C0D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133600"/>
            <a:ext cx="1800225" cy="360363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41433" name="Rectangle 121">
            <a:extLst>
              <a:ext uri="{FF2B5EF4-FFF2-40B4-BE49-F238E27FC236}">
                <a16:creationId xmlns:a16="http://schemas.microsoft.com/office/drawing/2014/main" id="{C48683EB-009C-074C-BE42-B79179F59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420938"/>
            <a:ext cx="1800225" cy="360362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41434" name="Rectangle 122">
            <a:extLst>
              <a:ext uri="{FF2B5EF4-FFF2-40B4-BE49-F238E27FC236}">
                <a16:creationId xmlns:a16="http://schemas.microsoft.com/office/drawing/2014/main" id="{33731C5A-A8D5-964F-9489-1D15D7A28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13100"/>
            <a:ext cx="1800225" cy="360363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41435" name="Rectangle 123">
            <a:extLst>
              <a:ext uri="{FF2B5EF4-FFF2-40B4-BE49-F238E27FC236}">
                <a16:creationId xmlns:a16="http://schemas.microsoft.com/office/drawing/2014/main" id="{CE939AB9-1FEB-EE41-8C66-AA79D369B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500438"/>
            <a:ext cx="1800225" cy="360362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41436" name="Rectangle 124">
            <a:extLst>
              <a:ext uri="{FF2B5EF4-FFF2-40B4-BE49-F238E27FC236}">
                <a16:creationId xmlns:a16="http://schemas.microsoft.com/office/drawing/2014/main" id="{90FE2BC0-E630-304B-B179-BBB60433C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868863"/>
            <a:ext cx="1800225" cy="360362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141437" name="Rectangle 125">
            <a:extLst>
              <a:ext uri="{FF2B5EF4-FFF2-40B4-BE49-F238E27FC236}">
                <a16:creationId xmlns:a16="http://schemas.microsoft.com/office/drawing/2014/main" id="{DD784C43-27F2-3644-9EC5-CB8279CB9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661025"/>
            <a:ext cx="1800225" cy="360363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1977</Words>
  <Application>Microsoft Macintosh PowerPoint</Application>
  <PresentationFormat>Bildschirmpräsentation (4:3)</PresentationFormat>
  <Paragraphs>727</Paragraphs>
  <Slides>26</Slides>
  <Notes>26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26</vt:i4>
      </vt:variant>
    </vt:vector>
  </HeadingPairs>
  <TitlesOfParts>
    <vt:vector size="32" baseType="lpstr">
      <vt:lpstr>Arial</vt:lpstr>
      <vt:lpstr>Wingdings</vt:lpstr>
      <vt:lpstr>Standarddesign</vt:lpstr>
      <vt:lpstr>Microsoft Office Excel-Diagramm</vt:lpstr>
      <vt:lpstr>Microsoft Excel-Diagramm</vt:lpstr>
      <vt:lpstr>Microsoft Graph-Diagramm</vt:lpstr>
      <vt:lpstr>Hochschulfinanzierung Spitze statt (?) Breite</vt:lpstr>
      <vt:lpstr>Thesen</vt:lpstr>
      <vt:lpstr>Bewilligungen der DFG 1991-1995</vt:lpstr>
      <vt:lpstr>PowerPoint-Präsentation</vt:lpstr>
      <vt:lpstr>PowerPoint-Präsentation</vt:lpstr>
      <vt:lpstr>Bewilligungen der DFG im Vergleich</vt:lpstr>
      <vt:lpstr>Thesen</vt:lpstr>
      <vt:lpstr>PowerPoint-Präsentation</vt:lpstr>
      <vt:lpstr>PowerPoint-Präsentation</vt:lpstr>
      <vt:lpstr>PowerPoint-Präsentation</vt:lpstr>
      <vt:lpstr>Bewilligungsvolumen für fünf Jahre Förderdauer</vt:lpstr>
      <vt:lpstr>Thesen</vt:lpstr>
      <vt:lpstr>Budget der LMU 2004</vt:lpstr>
      <vt:lpstr>Vergleichs-Budget LMU 2008</vt:lpstr>
      <vt:lpstr>Vergleichs-Budget Harvard 2006</vt:lpstr>
      <vt:lpstr>Harvard vs. Exzellenzinitiative</vt:lpstr>
      <vt:lpstr>Studierende</vt:lpstr>
      <vt:lpstr>Budget je Student/in</vt:lpstr>
      <vt:lpstr>Thesen</vt:lpstr>
      <vt:lpstr>Ausgaben je Student/in im tertiären Sektor</vt:lpstr>
      <vt:lpstr>Thesen</vt:lpstr>
      <vt:lpstr>Kostenberechnungen zum Hochschulpakt</vt:lpstr>
      <vt:lpstr>Vergleich der Gesamtkosten bis 2020</vt:lpstr>
      <vt:lpstr>Vergleich zusätzliche Kosten zu aktuellen Ausgaben</vt:lpstr>
      <vt:lpstr>Nicht nur Finanzen</vt:lpstr>
      <vt:lpstr>Vergleich Harvard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89</cp:revision>
  <dcterms:created xsi:type="dcterms:W3CDTF">2007-03-01T14:35:06Z</dcterms:created>
  <dcterms:modified xsi:type="dcterms:W3CDTF">2022-02-08T13:24:54Z</dcterms:modified>
</cp:coreProperties>
</file>