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9"/>
  </p:notesMasterIdLst>
  <p:sldIdLst>
    <p:sldId id="260" r:id="rId2"/>
    <p:sldId id="286" r:id="rId3"/>
    <p:sldId id="293" r:id="rId4"/>
    <p:sldId id="287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5" autoAdjust="0"/>
    <p:restoredTop sz="95092" autoAdjust="0"/>
  </p:normalViewPr>
  <p:slideViewPr>
    <p:cSldViewPr>
      <p:cViewPr varScale="1">
        <p:scale>
          <a:sx n="107" d="100"/>
          <a:sy n="107" d="100"/>
        </p:scale>
        <p:origin x="1832" y="168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828275-4B6B-214F-BDBE-9FF62054F0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BACD5A1-C117-8045-A474-8F4DE33E90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0B99B2A-3F00-704E-B2C8-F1DDAF18043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3E0DD4C-0E38-DD4A-AF1E-3A3A619B27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78C257-C20A-F14C-84AA-68B5B25012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95A24E2-F975-6B44-98F2-02999369DB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3BABC2-ACC5-FB4E-8B2B-078F4FA4DCD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024FBE-E4A3-A642-8C7E-C8FC47870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4E8DE-91D3-6943-B12B-6EC701570CC7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7E83E01-F116-E14C-AA05-01FB76A7FD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78E8C2B-3319-DA4A-A109-EE0D8B37A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B1275F-E346-8544-9B8A-061A7E905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47824-0B1C-144B-ADBC-A043391152C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BD316D43-904E-9341-A483-4F32986DA5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FF7AFB0B-8233-C04B-B725-0B289B9CF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27FE87-CEBB-7747-8C4A-AF4159EB6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CE1AE-895C-E549-8964-D05457A7D2FC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BD0F813E-A376-384F-9A98-E84F354A7B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2458B0FF-E06C-334E-92EE-C3F23035E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5755EF-3409-2446-9114-80FB7F7F1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E9CC-84BC-8F42-BF53-B6F11537E7AE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60EB7EF1-2D06-1B44-BCC6-FE1A915D19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676F5A1F-C042-5742-BCCC-94C64F9C2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21EADA-9138-294B-8814-35560DEB6A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40288-3B7E-CE4C-BDE6-BA2EBA1C56A7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94E1BD94-508D-3446-A0CB-1B31A8E677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22639245-664E-D843-B423-21B8B50DA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B338B4-0D74-164C-BEAF-6C4999A0E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3B436-23C3-2E4D-B06C-C4FB8E3EDF3B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FD8A24F2-3BFB-8446-97ED-9877AA0BB5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726F813B-C311-9645-B36A-BF22D3CC5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5B2510-DB65-3D4E-808F-16D4B1295B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7CD13-7541-BC40-B0F1-0350475704F5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5E072BCA-B0B8-1B41-82C0-47C57ECCC5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344EBE93-CF08-0243-B8CB-0C85E8D4C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Der Wettbewerb der Ländergesetzgebung entsteht durch den Wettbewerb um Poolmittel </a:t>
            </a:r>
            <a:r>
              <a:rPr lang="de-DE" altLang="de-DE">
                <a:sym typeface="Wingdings" pitchFamily="2" charset="2"/>
              </a:rPr>
              <a:t> Wettbewerb der besten nicht-finanziellen Rahmenbedingungen</a:t>
            </a:r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9" name="Picture 187">
            <a:extLst>
              <a:ext uri="{FF2B5EF4-FFF2-40B4-BE49-F238E27FC236}">
                <a16:creationId xmlns:a16="http://schemas.microsoft.com/office/drawing/2014/main" id="{126886C7-276E-6D47-98AF-5C8AAA6C3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22B91411-1B75-E642-9986-2EBFC0BB89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9C63BE3-FE8A-C547-8809-52040FC5F8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5357CE5-C740-654E-83F0-6D848CDF5E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A1F5F43-CD5B-FE44-8595-0F35ECE29B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FB8DC0F-12D5-CE43-970D-15420914CC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DEE55EE-1A7D-F64E-AA53-4507838AE8C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253" name="Rectangle 181">
            <a:extLst>
              <a:ext uri="{FF2B5EF4-FFF2-40B4-BE49-F238E27FC236}">
                <a16:creationId xmlns:a16="http://schemas.microsoft.com/office/drawing/2014/main" id="{F520F9CC-E965-4345-B33E-62E0B55C4B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58" name="Text Box 186">
            <a:extLst>
              <a:ext uri="{FF2B5EF4-FFF2-40B4-BE49-F238E27FC236}">
                <a16:creationId xmlns:a16="http://schemas.microsoft.com/office/drawing/2014/main" id="{5889FE06-40C7-D441-ADE1-2A0A0C4D9D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3260" name="Picture 188">
            <a:extLst>
              <a:ext uri="{FF2B5EF4-FFF2-40B4-BE49-F238E27FC236}">
                <a16:creationId xmlns:a16="http://schemas.microsoft.com/office/drawing/2014/main" id="{88D13B49-C1EB-CF43-84D7-4170A5F76E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83100-94DE-9B40-835A-EC4C83D2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19C3AD-CABA-AE4E-AD28-2848DC9D7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275C5-3D3E-9A4C-B6A5-2B45442C73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58ABB1-7FF1-7D40-A37F-15132B8F3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14B5A7-9856-804C-B23C-889013786A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2737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2F3C733-7AAC-8E49-88C4-A13368F93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5CC2DE-4B6D-6145-8395-9A5C44E2C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7280A5-501A-7048-B9D8-89D4B9211A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C2BE07-1148-BA45-B93D-CCC907B3C3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8F4136-D2D1-7F40-862C-3DC18BBC1A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089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E8316-83D8-F041-A9BF-45AC2987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E5B6B3-3AFC-A841-9668-2AA5C414B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77A286-F44E-FB42-9D03-BC50661172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3DE8AE-B80A-0142-BC6C-61709584F4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76E97B-4A9F-5645-9F0C-CFCFD09DAF4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530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4DEBC-8443-1A4C-A0C4-2E4A8C42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C5593A-FD4E-F540-8C92-19DDF5BC5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98860A7-703B-6242-9CED-76A76A8E42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22673B-B78F-0D4F-AED3-047AEE2F5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2B43A-0685-804C-A54D-EC19319D54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353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B3CA7-C9C9-B24A-B7B5-FB9236CE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91F989-D7D6-884B-B788-155A23A86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89BDC8-EC01-4142-940B-052947AD8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98BA63-D600-C847-BE49-7A2A873082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15C916-3E9D-2247-A1FB-44944E9DA9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18C939-BB2E-1E41-BE24-54CBD5D2A14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25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F93980-4E40-8149-922A-C96555EB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A9787A-9132-E542-A4F4-121B94252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676A0A-4841-5647-8A41-F6CAE595A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F3FAB5-0358-A74F-B9FC-03FD41497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91DD027-9D86-E240-A4B7-ED8C358C3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3BBDD2C-C016-2B46-B6C2-88702072EE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6BA7CBF-75B6-E743-9539-9BD2923CFB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1DE718-2674-624D-B246-E77F5A4ECC4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3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8E375-83FD-9945-97D1-15B79CC1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3E2CD4-BFF1-8645-ABF0-A4C5FD05F8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69A62C-7F04-654B-ABD8-1C9E877509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7229A2-2045-EA48-BAEF-074A4E4F0AF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914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A9B0861-B06C-2245-A0A2-D60CEB43C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843C2FF-C3C6-304D-87C5-28B360CC9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C80F6B-E09F-2C47-BAC0-D620B61AB06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4853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8B038-8F8C-9D44-97C4-030D80E34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59BBAF-5EAC-174D-B31D-8C496EDD0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854BE7-1D91-FF4B-A1F4-1A5BA959B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94D637-0566-DB4E-8656-1FA46F64D7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2C14F-77BD-6644-9BE0-45E5AAD3E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F11CA3-8159-3745-B482-5BEE84B219C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178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4A706-0F0F-4447-8353-954A0D3B1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7CD9D8B-2633-0A4A-8F3E-40C9B88E5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94684B-B0DA-0347-A9F8-3B4590723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DEC770-A4C2-7149-968E-E07B061B3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766D3-98F8-0D43-838A-161EE4CA25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F0CC40-3B7D-5D4D-9AE2-0F87D9105E5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37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8988F4FA-25E4-9544-A8D2-1D0D1FCB1A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A8D77D00-C70A-544B-88C3-F6A9C227E1D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C360538-0670-1D42-B6A3-7F8B23C4A6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65EF7AD-1B7F-E944-ABED-A907EAFF5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72D3A5-8496-2D42-83C9-18368B3D7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6ABCAD-DBEC-6341-8DF4-627C360BC0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24625"/>
            <a:ext cx="62642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6F34341-521B-1646-8246-D3D2DAED7A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553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C73282B5-2EDF-F142-B1D7-02E118596C24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5321B4E7-7724-BB48-90A5-32FA9CE2C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1E090DA-79E7-0C46-A9C7-9DEE9272F7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r>
              <a:rPr lang="de-DE" altLang="de-DE" sz="2800"/>
              <a:t>Politikoptionen:</a:t>
            </a:r>
            <a:br>
              <a:rPr lang="de-DE" altLang="de-DE" sz="2800"/>
            </a:br>
            <a:r>
              <a:rPr lang="de-DE" altLang="de-DE" sz="2800"/>
              <a:t>Aktivierende </a:t>
            </a:r>
            <a:br>
              <a:rPr lang="de-DE" altLang="de-DE" sz="2800"/>
            </a:br>
            <a:r>
              <a:rPr lang="de-DE" altLang="de-DE" sz="2800"/>
              <a:t>Hochschul-Finanzierung (AktiHF)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E83FB8B-7AE0-C84D-92D9-668D833853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92588"/>
            <a:ext cx="6400800" cy="865187"/>
          </a:xfrm>
        </p:spPr>
        <p:txBody>
          <a:bodyPr/>
          <a:lstStyle/>
          <a:p>
            <a:r>
              <a:rPr lang="de-DE" altLang="de-DE"/>
              <a:t>Detlef Müller Böling</a:t>
            </a:r>
          </a:p>
          <a:p>
            <a:r>
              <a:rPr lang="de-DE" altLang="de-DE"/>
              <a:t>18. September 2007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ußzeilenplatzhalter 3">
            <a:extLst>
              <a:ext uri="{FF2B5EF4-FFF2-40B4-BE49-F238E27FC236}">
                <a16:creationId xmlns:a16="http://schemas.microsoft.com/office/drawing/2014/main" id="{042770AB-2749-2E40-973C-1908ADACE8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26" name="Foliennummernplatzhalter 4">
            <a:extLst>
              <a:ext uri="{FF2B5EF4-FFF2-40B4-BE49-F238E27FC236}">
                <a16:creationId xmlns:a16="http://schemas.microsoft.com/office/drawing/2014/main" id="{3CED14F1-AA73-944E-881F-E038265FB0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2F929F-9AD1-684C-8289-DC240A18A6B4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7DF62580-E683-4942-AAA5-4C90DFCBE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Eine Ursache: Anreizstruktur</a:t>
            </a:r>
          </a:p>
        </p:txBody>
      </p:sp>
      <p:sp>
        <p:nvSpPr>
          <p:cNvPr id="192518" name="Text Box 6">
            <a:extLst>
              <a:ext uri="{FF2B5EF4-FFF2-40B4-BE49-F238E27FC236}">
                <a16:creationId xmlns:a16="http://schemas.microsoft.com/office/drawing/2014/main" id="{DA6D24A0-6991-A240-81AF-199937DDC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3952875"/>
            <a:ext cx="2022475" cy="674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1600" b="1">
                <a:solidFill>
                  <a:srgbClr val="008000"/>
                </a:solidFill>
              </a:rPr>
              <a:t>KAUFKRAFT-GEWINN</a:t>
            </a:r>
            <a:endParaRPr lang="de-DE" altLang="de-DE" sz="1600"/>
          </a:p>
        </p:txBody>
      </p:sp>
      <p:sp>
        <p:nvSpPr>
          <p:cNvPr id="192519" name="Rectangle 7">
            <a:extLst>
              <a:ext uri="{FF2B5EF4-FFF2-40B4-BE49-F238E27FC236}">
                <a16:creationId xmlns:a16="http://schemas.microsoft.com/office/drawing/2014/main" id="{9DCAFF56-60E5-E341-A08B-67326BBEA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" y="1930400"/>
            <a:ext cx="1516063" cy="134778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Hochschule</a:t>
            </a:r>
          </a:p>
        </p:txBody>
      </p:sp>
      <p:sp>
        <p:nvSpPr>
          <p:cNvPr id="192520" name="AutoShape 8">
            <a:extLst>
              <a:ext uri="{FF2B5EF4-FFF2-40B4-BE49-F238E27FC236}">
                <a16:creationId xmlns:a16="http://schemas.microsoft.com/office/drawing/2014/main" id="{60220141-8F90-0845-BED9-2751E46B9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" y="1087438"/>
            <a:ext cx="1516063" cy="8429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92521" name="Line 9">
            <a:extLst>
              <a:ext uri="{FF2B5EF4-FFF2-40B4-BE49-F238E27FC236}">
                <a16:creationId xmlns:a16="http://schemas.microsoft.com/office/drawing/2014/main" id="{7EB61976-2D50-F445-9B13-D4B33CF86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8050" y="2098675"/>
            <a:ext cx="6731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2" name="Line 10">
            <a:extLst>
              <a:ext uri="{FF2B5EF4-FFF2-40B4-BE49-F238E27FC236}">
                <a16:creationId xmlns:a16="http://schemas.microsoft.com/office/drawing/2014/main" id="{2278A48E-31E2-D54F-A8B4-56D9957D8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150" y="2098675"/>
            <a:ext cx="1588" cy="3201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3" name="Line 11">
            <a:extLst>
              <a:ext uri="{FF2B5EF4-FFF2-40B4-BE49-F238E27FC236}">
                <a16:creationId xmlns:a16="http://schemas.microsoft.com/office/drawing/2014/main" id="{80763B2C-69E2-654D-9114-2452CC83E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150" y="2098675"/>
            <a:ext cx="50641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4" name="Rectangle 12">
            <a:extLst>
              <a:ext uri="{FF2B5EF4-FFF2-40B4-BE49-F238E27FC236}">
                <a16:creationId xmlns:a16="http://schemas.microsoft.com/office/drawing/2014/main" id="{B6DA28E3-EB79-404C-9D4D-5F865F114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1930400"/>
            <a:ext cx="2357437" cy="50482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1600"/>
              <a:t>Absolventen</a:t>
            </a:r>
          </a:p>
        </p:txBody>
      </p:sp>
      <p:sp>
        <p:nvSpPr>
          <p:cNvPr id="192525" name="Rectangle 13">
            <a:extLst>
              <a:ext uri="{FF2B5EF4-FFF2-40B4-BE49-F238E27FC236}">
                <a16:creationId xmlns:a16="http://schemas.microsoft.com/office/drawing/2014/main" id="{3F2F8B79-4E7E-4D47-88F0-36151548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3109913"/>
            <a:ext cx="2357437" cy="7874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1600"/>
              <a:t>Ergebnisse aus Grundlagenforschung</a:t>
            </a:r>
          </a:p>
        </p:txBody>
      </p:sp>
      <p:sp>
        <p:nvSpPr>
          <p:cNvPr id="192526" name="Rectangle 14">
            <a:extLst>
              <a:ext uri="{FF2B5EF4-FFF2-40B4-BE49-F238E27FC236}">
                <a16:creationId xmlns:a16="http://schemas.microsoft.com/office/drawing/2014/main" id="{C15D4C6A-6D79-8643-9103-12576CD4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4627563"/>
            <a:ext cx="2357437" cy="10112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1600"/>
              <a:t>Ergebnisse aus anwendungsorientierter Forschung</a:t>
            </a:r>
          </a:p>
        </p:txBody>
      </p:sp>
      <p:sp>
        <p:nvSpPr>
          <p:cNvPr id="192527" name="Line 15">
            <a:extLst>
              <a:ext uri="{FF2B5EF4-FFF2-40B4-BE49-F238E27FC236}">
                <a16:creationId xmlns:a16="http://schemas.microsoft.com/office/drawing/2014/main" id="{40A8E8C0-5333-604C-95E5-4DEDBA46A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150" y="3784600"/>
            <a:ext cx="506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8" name="Line 16">
            <a:extLst>
              <a:ext uri="{FF2B5EF4-FFF2-40B4-BE49-F238E27FC236}">
                <a16:creationId xmlns:a16="http://schemas.microsoft.com/office/drawing/2014/main" id="{E8BD87CC-9D59-A040-89EE-E36A2F585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098675"/>
            <a:ext cx="6746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9" name="Line 17">
            <a:extLst>
              <a:ext uri="{FF2B5EF4-FFF2-40B4-BE49-F238E27FC236}">
                <a16:creationId xmlns:a16="http://schemas.microsoft.com/office/drawing/2014/main" id="{0EFCA391-552D-DD45-9C65-38F0841FF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446463"/>
            <a:ext cx="6746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0" name="Text Box 18">
            <a:extLst>
              <a:ext uri="{FF2B5EF4-FFF2-40B4-BE49-F238E27FC236}">
                <a16:creationId xmlns:a16="http://schemas.microsoft.com/office/drawing/2014/main" id="{2DA18AD4-0AE8-D743-863D-841AE828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563" y="1087438"/>
            <a:ext cx="2527300" cy="5064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sz="1600" b="1"/>
              <a:t>OUTPUT</a:t>
            </a:r>
            <a:endParaRPr lang="de-DE" altLang="de-DE" sz="1600"/>
          </a:p>
        </p:txBody>
      </p:sp>
      <p:sp>
        <p:nvSpPr>
          <p:cNvPr id="192531" name="Text Box 19">
            <a:extLst>
              <a:ext uri="{FF2B5EF4-FFF2-40B4-BE49-F238E27FC236}">
                <a16:creationId xmlns:a16="http://schemas.microsoft.com/office/drawing/2014/main" id="{D22D39DD-4A96-BD45-953C-B4C7B6153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919163"/>
            <a:ext cx="2190750" cy="842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sz="1600" b="1"/>
              <a:t>HAUPT-</a:t>
            </a:r>
          </a:p>
          <a:p>
            <a:pPr algn="ctr"/>
            <a:r>
              <a:rPr lang="de-DE" altLang="de-DE" sz="1600" b="1"/>
              <a:t>NUTZNIEßER</a:t>
            </a:r>
            <a:endParaRPr lang="de-DE" altLang="de-DE" sz="1600"/>
          </a:p>
        </p:txBody>
      </p:sp>
      <p:sp>
        <p:nvSpPr>
          <p:cNvPr id="192532" name="Oval 20">
            <a:extLst>
              <a:ext uri="{FF2B5EF4-FFF2-40B4-BE49-F238E27FC236}">
                <a16:creationId xmlns:a16="http://schemas.microsoft.com/office/drawing/2014/main" id="{5C2BB65A-7827-C54A-9743-8020DA6C3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688" y="1762125"/>
            <a:ext cx="2190750" cy="1011238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altLang="de-DE" sz="1600"/>
              <a:t>Wohnland des Absolventen</a:t>
            </a:r>
          </a:p>
        </p:txBody>
      </p:sp>
      <p:sp>
        <p:nvSpPr>
          <p:cNvPr id="192533" name="Oval 21">
            <a:extLst>
              <a:ext uri="{FF2B5EF4-FFF2-40B4-BE49-F238E27FC236}">
                <a16:creationId xmlns:a16="http://schemas.microsoft.com/office/drawing/2014/main" id="{3E0F4C1B-132F-9143-AD48-A55A6699A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688" y="2941638"/>
            <a:ext cx="2190750" cy="1011237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altLang="de-DE" sz="1600"/>
              <a:t>Nicht klar spezifizierbar</a:t>
            </a:r>
          </a:p>
        </p:txBody>
      </p:sp>
      <p:sp>
        <p:nvSpPr>
          <p:cNvPr id="192534" name="Line 22">
            <a:extLst>
              <a:ext uri="{FF2B5EF4-FFF2-40B4-BE49-F238E27FC236}">
                <a16:creationId xmlns:a16="http://schemas.microsoft.com/office/drawing/2014/main" id="{F985A84D-E9E3-B944-8215-7B2BB78A2A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" y="3446463"/>
            <a:ext cx="1588" cy="2360612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5" name="Line 23">
            <a:extLst>
              <a:ext uri="{FF2B5EF4-FFF2-40B4-BE49-F238E27FC236}">
                <a16:creationId xmlns:a16="http://schemas.microsoft.com/office/drawing/2014/main" id="{3B419F3B-6F15-7842-B1AC-B135DA670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" y="5807075"/>
            <a:ext cx="5729288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6" name="Line 24">
            <a:extLst>
              <a:ext uri="{FF2B5EF4-FFF2-40B4-BE49-F238E27FC236}">
                <a16:creationId xmlns:a16="http://schemas.microsoft.com/office/drawing/2014/main" id="{2CDF8F20-65CD-2642-AEA5-FA05B22BC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150" y="5300663"/>
            <a:ext cx="506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7" name="Line 25">
            <a:extLst>
              <a:ext uri="{FF2B5EF4-FFF2-40B4-BE49-F238E27FC236}">
                <a16:creationId xmlns:a16="http://schemas.microsoft.com/office/drawing/2014/main" id="{BF575301-748C-224A-A287-31E43CC444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300663"/>
            <a:ext cx="6746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8" name="Oval 26">
            <a:extLst>
              <a:ext uri="{FF2B5EF4-FFF2-40B4-BE49-F238E27FC236}">
                <a16:creationId xmlns:a16="http://schemas.microsoft.com/office/drawing/2014/main" id="{1FAC0110-8826-834D-8A22-FB671520E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4964113"/>
            <a:ext cx="2190750" cy="1011237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altLang="de-DE" sz="1600"/>
              <a:t>Sitzland der Hochschule</a:t>
            </a:r>
          </a:p>
        </p:txBody>
      </p:sp>
      <p:sp>
        <p:nvSpPr>
          <p:cNvPr id="192539" name="Rectangle 27">
            <a:extLst>
              <a:ext uri="{FF2B5EF4-FFF2-40B4-BE49-F238E27FC236}">
                <a16:creationId xmlns:a16="http://schemas.microsoft.com/office/drawing/2014/main" id="{F9AB6BD7-93C6-934E-97FB-386A3F20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981075"/>
            <a:ext cx="5545138" cy="33115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>
                <a:solidFill>
                  <a:srgbClr val="FF0000"/>
                </a:solidFill>
              </a:rPr>
              <a:t>Handlungsbedarf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 animBg="1"/>
      <p:bldP spid="192519" grpId="0" animBg="1"/>
      <p:bldP spid="192524" grpId="0" animBg="1"/>
      <p:bldP spid="192525" grpId="0" animBg="1"/>
      <p:bldP spid="192526" grpId="0" animBg="1"/>
      <p:bldP spid="192530" grpId="0" animBg="1"/>
      <p:bldP spid="192531" grpId="0" animBg="1"/>
      <p:bldP spid="192532" grpId="0" animBg="1"/>
      <p:bldP spid="192533" grpId="0" animBg="1"/>
      <p:bldP spid="192538" grpId="0" animBg="1"/>
      <p:bldP spid="1925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773FDA-1DA3-8646-A103-7EC23B868C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588C53-28D7-1D47-BDEF-03C96C0E5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5495D7-F625-2746-A3E5-F6D7B9DBF1E0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BF70C379-D32E-BF41-9751-64634A482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Lösung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DFAB0FA1-1537-E945-B89A-10CEB2D3D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Überwindung der Unterfinanzierung</a:t>
            </a:r>
          </a:p>
          <a:p>
            <a:endParaRPr lang="de-DE" altLang="de-DE"/>
          </a:p>
          <a:p>
            <a:r>
              <a:rPr lang="de-DE" altLang="de-DE"/>
              <a:t>Optimierung der Anreizstruktur zur Internalisierung externer Effekte</a:t>
            </a:r>
          </a:p>
          <a:p>
            <a:endParaRPr lang="de-DE" altLang="de-DE"/>
          </a:p>
          <a:p>
            <a:r>
              <a:rPr lang="de-DE" altLang="de-DE"/>
              <a:t>Schaffung eines gemeinsamen, bundesweiten Finanzierungssystems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3346F20B-31F0-444F-8AAD-55756459AC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AE2AE942-9950-EF44-B9EB-C88F6000C3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898787-5EE3-1F49-90B2-B461E1CE0A33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8427472E-B675-4840-AAF8-3B97C5F34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Aktivierende Hochschul-Finanzierung (AktiHF)</a:t>
            </a:r>
          </a:p>
        </p:txBody>
      </p:sp>
      <p:sp>
        <p:nvSpPr>
          <p:cNvPr id="194573" name="Rectangle 13">
            <a:extLst>
              <a:ext uri="{FF2B5EF4-FFF2-40B4-BE49-F238E27FC236}">
                <a16:creationId xmlns:a16="http://schemas.microsoft.com/office/drawing/2014/main" id="{8237785D-73F4-5642-8D61-AD700C74E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78375"/>
            <a:ext cx="6677025" cy="10541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altLang="de-DE" sz="1600" b="1"/>
              <a:t>Sitzlandfinanzierung</a:t>
            </a:r>
          </a:p>
          <a:p>
            <a:pPr algn="ctr"/>
            <a:r>
              <a:rPr lang="de-DE" altLang="de-DE" sz="1600"/>
              <a:t>(Grundfinanzierung, leistungsorientierte Mittelvergabe, Zielvereinbarungen etc.)</a:t>
            </a:r>
          </a:p>
        </p:txBody>
      </p:sp>
      <p:sp>
        <p:nvSpPr>
          <p:cNvPr id="194574" name="Rectangle 14">
            <a:extLst>
              <a:ext uri="{FF2B5EF4-FFF2-40B4-BE49-F238E27FC236}">
                <a16:creationId xmlns:a16="http://schemas.microsoft.com/office/drawing/2014/main" id="{C2017D37-7DC8-4D4E-B4D5-BC4FF2F1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192213"/>
            <a:ext cx="2832100" cy="3375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 b="1"/>
          </a:p>
          <a:p>
            <a:pPr algn="ctr"/>
            <a:endParaRPr lang="de-DE" altLang="de-DE" sz="1600" b="1"/>
          </a:p>
          <a:p>
            <a:pPr algn="ctr"/>
            <a:r>
              <a:rPr lang="de-DE" altLang="de-DE" sz="1600" b="1"/>
              <a:t>Lehrpool</a:t>
            </a:r>
          </a:p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Gemeinschaftliche Finanzierung der Lehre</a:t>
            </a:r>
          </a:p>
        </p:txBody>
      </p:sp>
      <p:sp>
        <p:nvSpPr>
          <p:cNvPr id="194575" name="Rectangle 15" descr="Textfeld: Forschungs-strukturfonds&#13;&#10;Gemeinschaftliche Finanzierung von Forschungsstrukturen über Antragsverfahren">
            <a:extLst>
              <a:ext uri="{FF2B5EF4-FFF2-40B4-BE49-F238E27FC236}">
                <a16:creationId xmlns:a16="http://schemas.microsoft.com/office/drawing/2014/main" id="{D9612DE0-98F9-F345-BDEF-653B0791F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1192213"/>
            <a:ext cx="1619250" cy="337502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 b="1"/>
          </a:p>
          <a:p>
            <a:pPr algn="ctr"/>
            <a:r>
              <a:rPr lang="de-DE" altLang="de-DE" sz="1600" b="1"/>
              <a:t>Forschungs-strukturfonds</a:t>
            </a:r>
          </a:p>
          <a:p>
            <a:pPr algn="ctr"/>
            <a:r>
              <a:rPr lang="de-DE" altLang="de-DE" sz="1600" b="1"/>
              <a:t>(FSF)</a:t>
            </a:r>
          </a:p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Gemein-schaftliche Finanzierung von Forschungs-strukturen</a:t>
            </a:r>
          </a:p>
        </p:txBody>
      </p:sp>
      <p:sp>
        <p:nvSpPr>
          <p:cNvPr id="194576" name="Rectangle 16">
            <a:extLst>
              <a:ext uri="{FF2B5EF4-FFF2-40B4-BE49-F238E27FC236}">
                <a16:creationId xmlns:a16="http://schemas.microsoft.com/office/drawing/2014/main" id="{1FDC3A5B-3838-354D-A50F-032FE14C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763" y="1192213"/>
            <a:ext cx="1619250" cy="337502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 b="1"/>
          </a:p>
          <a:p>
            <a:pPr algn="ctr"/>
            <a:r>
              <a:rPr lang="de-DE" altLang="de-DE" sz="1600" b="1"/>
              <a:t>DFG</a:t>
            </a:r>
          </a:p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Gemein-schaftliche Finanzierung von Forschungs-programmen (wie aktuell)</a:t>
            </a:r>
          </a:p>
        </p:txBody>
      </p:sp>
      <p:sp>
        <p:nvSpPr>
          <p:cNvPr id="194577" name="Text Box 17">
            <a:extLst>
              <a:ext uri="{FF2B5EF4-FFF2-40B4-BE49-F238E27FC236}">
                <a16:creationId xmlns:a16="http://schemas.microsoft.com/office/drawing/2014/main" id="{7DFA5DA9-3F70-3B4C-87B5-B0073B05B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5" y="6043613"/>
            <a:ext cx="5867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lvl="1"/>
            <a:endParaRPr lang="de-DE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3" grpId="0" animBg="1"/>
      <p:bldP spid="194574" grpId="0" animBg="1"/>
      <p:bldP spid="194575" grpId="0" animBg="1"/>
      <p:bldP spid="1945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3B67E49-C427-B842-86DE-073F8D9E80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FAFD1F8-DA13-B044-B214-A51211DBEA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7FD8AE-B474-C84F-9BF1-FEBF1D4B0BB7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10952" name="Rectangle 8">
            <a:extLst>
              <a:ext uri="{FF2B5EF4-FFF2-40B4-BE49-F238E27FC236}">
                <a16:creationId xmlns:a16="http://schemas.microsoft.com/office/drawing/2014/main" id="{ECBF0A15-E38A-D143-ACF0-AFBDF4FA6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Neues Element: Lehrpool</a:t>
            </a:r>
          </a:p>
        </p:txBody>
      </p:sp>
      <p:sp>
        <p:nvSpPr>
          <p:cNvPr id="210954" name="Rectangle 10">
            <a:extLst>
              <a:ext uri="{FF2B5EF4-FFF2-40B4-BE49-F238E27FC236}">
                <a16:creationId xmlns:a16="http://schemas.microsoft.com/office/drawing/2014/main" id="{8825D7D5-011D-2249-9918-7549C9DD65E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altLang="de-DE" sz="2400"/>
              <a:t>Einzahlung durch Bund und Ländern</a:t>
            </a:r>
          </a:p>
          <a:p>
            <a:r>
              <a:rPr lang="de-DE" altLang="de-DE" sz="2400"/>
              <a:t>Indikator: Akademiker</a:t>
            </a:r>
          </a:p>
          <a:p>
            <a:r>
              <a:rPr lang="de-DE" altLang="de-DE" sz="2400"/>
              <a:t>Verteilung über ECTS (tatsächlich in Anspruch genommene Leistungen)</a:t>
            </a:r>
          </a:p>
          <a:p>
            <a:r>
              <a:rPr lang="de-DE" altLang="de-DE" sz="2400"/>
              <a:t>Optionaler Bestandteil: Exzellenzinitiative der Lehre</a:t>
            </a:r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543333BA-2118-0F49-921B-978894C7D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192213"/>
            <a:ext cx="2832100" cy="3375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 b="1"/>
          </a:p>
          <a:p>
            <a:pPr algn="ctr"/>
            <a:endParaRPr lang="de-DE" altLang="de-DE" sz="1600" b="1"/>
          </a:p>
          <a:p>
            <a:pPr algn="ctr"/>
            <a:r>
              <a:rPr lang="de-DE" altLang="de-DE" sz="1600" b="1"/>
              <a:t>Lehrpool</a:t>
            </a:r>
          </a:p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Gemeinschaftliche Finanzierung der Lehre</a:t>
            </a:r>
          </a:p>
        </p:txBody>
      </p:sp>
      <p:sp>
        <p:nvSpPr>
          <p:cNvPr id="210951" name="Text Box 7">
            <a:extLst>
              <a:ext uri="{FF2B5EF4-FFF2-40B4-BE49-F238E27FC236}">
                <a16:creationId xmlns:a16="http://schemas.microsoft.com/office/drawing/2014/main" id="{15052C83-20B1-0F42-A96D-B1AF4C92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5" y="6043613"/>
            <a:ext cx="5867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lvl="1"/>
            <a:endParaRPr lang="de-DE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0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E3B5AB2-8B21-8948-86B5-8A09056D27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5430FA6-9453-6F47-95E0-E5AFA2128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8F3B11-59A3-8749-87DD-776A9508F624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16072" name="Rectangle 8">
            <a:extLst>
              <a:ext uri="{FF2B5EF4-FFF2-40B4-BE49-F238E27FC236}">
                <a16:creationId xmlns:a16="http://schemas.microsoft.com/office/drawing/2014/main" id="{F645CF2C-D16C-354E-80D9-B05557AEE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/>
              <a:t>Neues Element: Forschungsstrukturfonds</a:t>
            </a:r>
          </a:p>
        </p:txBody>
      </p:sp>
      <p:sp>
        <p:nvSpPr>
          <p:cNvPr id="216073" name="Rectangle 9">
            <a:extLst>
              <a:ext uri="{FF2B5EF4-FFF2-40B4-BE49-F238E27FC236}">
                <a16:creationId xmlns:a16="http://schemas.microsoft.com/office/drawing/2014/main" id="{3E09C4B2-156D-214C-8DBA-D63367A8AA4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Einzahlung durch Bund und Länder</a:t>
            </a:r>
          </a:p>
          <a:p>
            <a:r>
              <a:rPr lang="de-DE" altLang="de-DE" sz="2400"/>
              <a:t>Indikator: Königsteiner Schlüssel</a:t>
            </a:r>
          </a:p>
          <a:p>
            <a:r>
              <a:rPr lang="de-DE" altLang="de-DE" sz="2400"/>
              <a:t>Antragverfahren</a:t>
            </a:r>
          </a:p>
          <a:p>
            <a:r>
              <a:rPr lang="de-DE" altLang="de-DE" sz="2400"/>
              <a:t>Förderdauer 5 J. (max. 2 Verlängerungen à 5 J.)</a:t>
            </a:r>
          </a:p>
          <a:p>
            <a:r>
              <a:rPr lang="de-DE" altLang="de-DE" sz="2400"/>
              <a:t>Förderung von Forschungsstrukturen (Vorbild Exzellenz-initiative)</a:t>
            </a:r>
          </a:p>
        </p:txBody>
      </p:sp>
      <p:sp>
        <p:nvSpPr>
          <p:cNvPr id="216069" name="Rectangle 5" descr="Textfeld: Forschungs-strukturfonds&#13;&#10;Gemeinschaftliche Finanzierung von Forschungsstrukturen über Antragsverfahren">
            <a:extLst>
              <a:ext uri="{FF2B5EF4-FFF2-40B4-BE49-F238E27FC236}">
                <a16:creationId xmlns:a16="http://schemas.microsoft.com/office/drawing/2014/main" id="{1999530A-E24C-7944-89EB-96EDF028A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1192213"/>
            <a:ext cx="1619250" cy="337502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de-DE" altLang="de-DE" sz="1600" b="1"/>
          </a:p>
          <a:p>
            <a:pPr algn="ctr"/>
            <a:r>
              <a:rPr lang="de-DE" altLang="de-DE" sz="1600" b="1"/>
              <a:t>Forschungs-strukturfonds</a:t>
            </a:r>
          </a:p>
          <a:p>
            <a:pPr algn="ctr"/>
            <a:r>
              <a:rPr lang="de-DE" altLang="de-DE" sz="1600" b="1"/>
              <a:t>(FSF)</a:t>
            </a:r>
          </a:p>
          <a:p>
            <a:pPr algn="ctr"/>
            <a:endParaRPr lang="de-DE" altLang="de-DE" sz="1600"/>
          </a:p>
          <a:p>
            <a:pPr algn="ctr"/>
            <a:r>
              <a:rPr lang="de-DE" altLang="de-DE" sz="1600"/>
              <a:t>Gemein-schaftliche Finanzierung von Forschungs-strukturen</a:t>
            </a:r>
          </a:p>
        </p:txBody>
      </p:sp>
      <p:sp>
        <p:nvSpPr>
          <p:cNvPr id="216071" name="Text Box 7">
            <a:extLst>
              <a:ext uri="{FF2B5EF4-FFF2-40B4-BE49-F238E27FC236}">
                <a16:creationId xmlns:a16="http://schemas.microsoft.com/office/drawing/2014/main" id="{523709B8-9746-DA4B-B333-BBD814592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5" y="6043613"/>
            <a:ext cx="5867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lvl="1"/>
            <a:endParaRPr lang="de-DE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6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6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6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6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6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7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4F25F4-DAD8-BF49-B083-FD656E936C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AktiHF | Detlef Müller-Böling | 18.09.2007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1D15B3-9D72-D543-B4D9-B6D71DA172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2590E5-C4BE-B14E-A1A6-80A2A2BFC6F3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EA77AF16-3A01-7841-A99F-7BFC10743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Angedachte Steuerungswirkungen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6A641567-772A-FF4F-B3FF-5D290A7F88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>
                <a:sym typeface="Wingdings" pitchFamily="2" charset="2"/>
              </a:rPr>
              <a:t>Internalisierung externer Effekte durch gemeinschaftliche Finanzierung  verbesserte Anreizstruktur</a:t>
            </a:r>
            <a:endParaRPr lang="de-DE" altLang="de-DE"/>
          </a:p>
          <a:p>
            <a:r>
              <a:rPr lang="de-DE" altLang="de-DE"/>
              <a:t>Wettbewerb um Poolmittel</a:t>
            </a:r>
          </a:p>
          <a:p>
            <a:pPr lvl="1"/>
            <a:r>
              <a:rPr lang="de-DE" altLang="de-DE"/>
              <a:t>Anstieg der Sitzlandfinanzierung</a:t>
            </a:r>
          </a:p>
          <a:p>
            <a:pPr lvl="1"/>
            <a:r>
              <a:rPr lang="de-DE" altLang="de-DE"/>
              <a:t>Wettbewerb der Länder-Gesetzgebung</a:t>
            </a:r>
          </a:p>
          <a:p>
            <a:pPr lvl="1"/>
            <a:r>
              <a:rPr lang="de-DE" altLang="de-DE"/>
              <a:t>Wettbewerb zwischen den Hochschulen </a:t>
            </a:r>
            <a:r>
              <a:rPr lang="de-DE" altLang="de-DE">
                <a:sym typeface="Wingdings" pitchFamily="2" charset="2"/>
              </a:rPr>
              <a:t> Profilbildung</a:t>
            </a:r>
          </a:p>
          <a:p>
            <a:pPr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 Neue Dynamik durch Hochschulfinanzierung</a:t>
            </a:r>
          </a:p>
          <a:p>
            <a:pPr>
              <a:buFont typeface="Wingdings" pitchFamily="2" charset="2"/>
              <a:buChar char="à"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Macintosh PowerPoint</Application>
  <PresentationFormat>Bildschirmpräsentation (4:3)</PresentationFormat>
  <Paragraphs>88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Wingdings</vt:lpstr>
      <vt:lpstr>Standarddesign</vt:lpstr>
      <vt:lpstr>Politikoptionen: Aktivierende  Hochschul-Finanzierung (AktiHF)</vt:lpstr>
      <vt:lpstr>Eine Ursache: Anreizstruktur</vt:lpstr>
      <vt:lpstr>Lösung</vt:lpstr>
      <vt:lpstr>Aktivierende Hochschul-Finanzierung (AktiHF)</vt:lpstr>
      <vt:lpstr>Neues Element: Lehrpool</vt:lpstr>
      <vt:lpstr>Neues Element: Forschungsstrukturfonds</vt:lpstr>
      <vt:lpstr>Angedachte Steuerungswirkungen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93</cp:revision>
  <dcterms:created xsi:type="dcterms:W3CDTF">2007-03-01T14:35:06Z</dcterms:created>
  <dcterms:modified xsi:type="dcterms:W3CDTF">2022-02-08T17:05:05Z</dcterms:modified>
</cp:coreProperties>
</file>