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compatMode="1" saveSubsetFonts="1" autoCompressPictures="0">
  <p:sldMasterIdLst>
    <p:sldMasterId id="2147483648" r:id="rId1"/>
  </p:sldMasterIdLst>
  <p:notesMasterIdLst>
    <p:notesMasterId r:id="rId13"/>
  </p:notesMasterIdLst>
  <p:sldIdLst>
    <p:sldId id="260" r:id="rId2"/>
    <p:sldId id="285" r:id="rId3"/>
    <p:sldId id="291" r:id="rId4"/>
    <p:sldId id="292" r:id="rId5"/>
    <p:sldId id="301" r:id="rId6"/>
    <p:sldId id="297" r:id="rId7"/>
    <p:sldId id="298" r:id="rId8"/>
    <p:sldId id="294" r:id="rId9"/>
    <p:sldId id="305" r:id="rId10"/>
    <p:sldId id="306" r:id="rId11"/>
    <p:sldId id="307" r:id="rId12"/>
  </p:sldIdLst>
  <p:sldSz cx="9144000" cy="6858000" type="screen4x3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29">
          <p15:clr>
            <a:srgbClr val="A4A3A4"/>
          </p15:clr>
        </p15:guide>
        <p15:guide id="2" pos="161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25" autoAdjust="0"/>
    <p:restoredTop sz="76610" autoAdjust="0"/>
  </p:normalViewPr>
  <p:slideViewPr>
    <p:cSldViewPr>
      <p:cViewPr varScale="1">
        <p:scale>
          <a:sx n="85" d="100"/>
          <a:sy n="85" d="100"/>
        </p:scale>
        <p:origin x="2472" y="160"/>
      </p:cViewPr>
      <p:guideLst>
        <p:guide orient="horz" pos="3929"/>
        <p:guide pos="161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5F35EAD-DC3A-004A-9D37-7FF047D1C6A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117942E-53C7-DD43-ABEE-A1BAFA4B7E4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4CC7B6F3-0C0F-614E-81E3-73619BE8C39C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33E0C16D-A3DB-9644-A87B-09A417A08AE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noProof="0"/>
              <a:t>Textmasterformate durch Klicken bearbeiten</a:t>
            </a:r>
          </a:p>
          <a:p>
            <a:pPr lvl="1"/>
            <a:r>
              <a:rPr lang="de-DE" altLang="de-DE" noProof="0"/>
              <a:t>Zweite Ebene</a:t>
            </a:r>
          </a:p>
          <a:p>
            <a:pPr lvl="2"/>
            <a:r>
              <a:rPr lang="de-DE" altLang="de-DE" noProof="0"/>
              <a:t>Dritte Ebene</a:t>
            </a:r>
          </a:p>
          <a:p>
            <a:pPr lvl="3"/>
            <a:r>
              <a:rPr lang="de-DE" altLang="de-DE" noProof="0"/>
              <a:t>Vierte Ebene</a:t>
            </a:r>
          </a:p>
          <a:p>
            <a:pPr lvl="4"/>
            <a:r>
              <a:rPr lang="de-DE" altLang="de-DE" noProof="0"/>
              <a:t>Fünfte Ebene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288C18D2-CEDD-2D4A-9C19-FD5AF1D25F5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366819DA-5635-5E45-8760-4F36DEE23D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F3877B8-59A9-564B-8D19-6F2CE3B2620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>
            <a:extLst>
              <a:ext uri="{FF2B5EF4-FFF2-40B4-BE49-F238E27FC236}">
                <a16:creationId xmlns:a16="http://schemas.microsoft.com/office/drawing/2014/main" id="{A977D491-3DDD-A347-B28C-14C3C97EE5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6FEFB53-B1F1-084E-994E-B35CFF034D99}" type="slidenum">
              <a:rPr lang="de-DE" altLang="de-DE"/>
              <a:pPr/>
              <a:t>1</a:t>
            </a:fld>
            <a:endParaRPr lang="de-DE" altLang="de-DE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7FFE18CE-51FC-2A40-A003-3CB5B6DD1C7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2C16430F-113B-5E4E-8444-3F1E896BC9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>
            <a:extLst>
              <a:ext uri="{FF2B5EF4-FFF2-40B4-BE49-F238E27FC236}">
                <a16:creationId xmlns:a16="http://schemas.microsoft.com/office/drawing/2014/main" id="{D241770D-35C8-114B-A271-54D30B011E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C035A24-6B34-3448-975C-B6FC17B2EF7B}" type="slidenum">
              <a:rPr lang="de-DE" altLang="de-DE"/>
              <a:pPr/>
              <a:t>10</a:t>
            </a:fld>
            <a:endParaRPr lang="de-DE" altLang="de-DE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E229CB20-8D01-F84B-BE1C-CD049512805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94F0E248-0E6E-2D46-AAA2-FD9E4BB571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de-DE" altLang="de-DE"/>
              <a:t>Hier nun die verschiedenen Kostenprognosen verglichen mit den Kohlesubventionen und dem Hochschulpakt (hier Bund und Länder) bis 2010. Der grüne Kasten darüber ist eine Frage an die Politik: Was kommt noch (nach 2010)?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>
            <a:extLst>
              <a:ext uri="{FF2B5EF4-FFF2-40B4-BE49-F238E27FC236}">
                <a16:creationId xmlns:a16="http://schemas.microsoft.com/office/drawing/2014/main" id="{DDB598E0-F1CD-7A49-928A-BC8274DA92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7B88D9B-D93A-4A4F-8778-45C693447C01}" type="slidenum">
              <a:rPr lang="de-DE" altLang="de-DE"/>
              <a:pPr/>
              <a:t>11</a:t>
            </a:fld>
            <a:endParaRPr lang="de-DE" altLang="de-DE"/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0238812B-13AF-3849-9AF5-9A94A041835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C83701E4-AC91-C74E-A513-C913149E5F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de-DE" altLang="de-DE"/>
              <a:t>Hier ein Vergleich zu den jährlichen Ausgaben für die Hochschulen in Deutschland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7">
            <a:extLst>
              <a:ext uri="{FF2B5EF4-FFF2-40B4-BE49-F238E27FC236}">
                <a16:creationId xmlns:a16="http://schemas.microsoft.com/office/drawing/2014/main" id="{AA7F139D-5A41-0148-89E4-D3A6184E32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1213067-88B5-5B43-809B-A2D93E735625}" type="slidenum">
              <a:rPr lang="de-DE" altLang="de-DE"/>
              <a:pPr/>
              <a:t>2</a:t>
            </a:fld>
            <a:endParaRPr lang="de-DE" altLang="de-DE"/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F9196342-B21F-A546-882E-D1BF8DE7A19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C3C2936A-CAEC-4E48-83AC-E137D04F1D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7">
            <a:extLst>
              <a:ext uri="{FF2B5EF4-FFF2-40B4-BE49-F238E27FC236}">
                <a16:creationId xmlns:a16="http://schemas.microsoft.com/office/drawing/2014/main" id="{E9757BF7-A561-0E4E-8254-9EF596F687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9538784-517D-AD41-9088-316BB1283706}" type="slidenum">
              <a:rPr lang="de-DE" altLang="de-DE"/>
              <a:pPr/>
              <a:t>3</a:t>
            </a:fld>
            <a:endParaRPr lang="de-DE" altLang="de-DE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E2E5D350-739F-2349-80E1-FC057021982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C95BF643-5A97-744D-8AD3-532942361E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7">
            <a:extLst>
              <a:ext uri="{FF2B5EF4-FFF2-40B4-BE49-F238E27FC236}">
                <a16:creationId xmlns:a16="http://schemas.microsoft.com/office/drawing/2014/main" id="{CDA11AD0-1F9F-914D-9799-6FEBAE7339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E9244C8-F5A0-6E4C-9496-ED4B36D1A351}" type="slidenum">
              <a:rPr lang="de-DE" altLang="de-DE"/>
              <a:pPr/>
              <a:t>4</a:t>
            </a:fld>
            <a:endParaRPr lang="de-DE" altLang="de-DE"/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B71C6646-C4CB-B74C-A6BF-79ADBD83B92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488F0D03-3CD3-644C-820A-6707B90F0B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7">
            <a:extLst>
              <a:ext uri="{FF2B5EF4-FFF2-40B4-BE49-F238E27FC236}">
                <a16:creationId xmlns:a16="http://schemas.microsoft.com/office/drawing/2014/main" id="{88202000-2171-F547-B3E0-F36F6094F9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F154CCB-E62F-CC4F-A5E4-BCB561D8FE86}" type="slidenum">
              <a:rPr lang="de-DE" altLang="de-DE"/>
              <a:pPr/>
              <a:t>5</a:t>
            </a:fld>
            <a:endParaRPr lang="de-DE" altLang="de-DE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AEA42CB5-EF30-2740-8AFD-8F11F7C6A46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FB060DC3-5FD7-604F-B205-2F4D6463A3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de-DE" altLang="de-DE"/>
              <a:t>Deutschland liegt bei 12.600 US-$, OECD, Durchschnitt: 11.300 US-$, </a:t>
            </a:r>
          </a:p>
          <a:p>
            <a:pPr eaLnBrk="1" hangingPunct="1"/>
            <a:r>
              <a:rPr lang="de-DE" altLang="de-DE"/>
              <a:t>Schweiz: 25.900 (nur öffentliche Einrichtungen), USA: 24.100, Kanada: 20.000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>
            <a:extLst>
              <a:ext uri="{FF2B5EF4-FFF2-40B4-BE49-F238E27FC236}">
                <a16:creationId xmlns:a16="http://schemas.microsoft.com/office/drawing/2014/main" id="{39700039-7810-C74D-933B-D41597151D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90696C5-E6E0-8A47-A4B8-276E3D18A7AD}" type="slidenum">
              <a:rPr lang="de-DE" altLang="de-DE"/>
              <a:pPr/>
              <a:t>6</a:t>
            </a:fld>
            <a:endParaRPr lang="de-DE" altLang="de-DE"/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B9ADF997-9A2D-4D41-A17C-343529A7A7B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05ADC653-9377-6442-A157-FC0B76F8A9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de-DE" altLang="de-DE"/>
              <a:t>Resultierend auf den Budgets und Studierendenzahlen der vorherigen Folien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>
            <a:extLst>
              <a:ext uri="{FF2B5EF4-FFF2-40B4-BE49-F238E27FC236}">
                <a16:creationId xmlns:a16="http://schemas.microsoft.com/office/drawing/2014/main" id="{E8531924-CEC7-6A49-8A1E-B6E0452668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7096406-1623-124A-871B-91FC7A201D80}" type="slidenum">
              <a:rPr lang="de-DE" altLang="de-DE"/>
              <a:pPr/>
              <a:t>7</a:t>
            </a:fld>
            <a:endParaRPr lang="de-DE" altLang="de-DE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C6435DCA-FAE4-CA46-AD98-6A77E16CCF5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00C1F7DB-330F-934D-9EAA-43FA560515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>
            <a:extLst>
              <a:ext uri="{FF2B5EF4-FFF2-40B4-BE49-F238E27FC236}">
                <a16:creationId xmlns:a16="http://schemas.microsoft.com/office/drawing/2014/main" id="{55910649-4751-6946-A035-1EF5078E63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7A248BB-7CE9-1545-B618-42D2721811A8}" type="slidenum">
              <a:rPr lang="de-DE" altLang="de-DE"/>
              <a:pPr/>
              <a:t>8</a:t>
            </a:fld>
            <a:endParaRPr lang="de-DE" altLang="de-DE"/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9A447750-CE32-704A-97A1-62F81D294F9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52124DCE-A2BF-A748-B6B4-0DB867DD7A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de-DE" altLang="de-DE"/>
              <a:t>„Drittmittel“ umfaßt die auf der vorherigen Folie aufgeführten Drittmittel.</a:t>
            </a:r>
          </a:p>
          <a:p>
            <a:pPr eaLnBrk="1" hangingPunct="1"/>
            <a:r>
              <a:rPr lang="de-DE" altLang="de-DE"/>
              <a:t>Die Studiengebühren errechnen sich aus: 38.000 grundständige Studierende (in 2004), davon 90% zahlen 500 € pro Semester (=1000€ p.a.)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>
            <a:extLst>
              <a:ext uri="{FF2B5EF4-FFF2-40B4-BE49-F238E27FC236}">
                <a16:creationId xmlns:a16="http://schemas.microsoft.com/office/drawing/2014/main" id="{33BEA4F4-2E51-274B-AAF6-C6EFB2D365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C057C2D-AC49-1143-B562-E6712139365C}" type="slidenum">
              <a:rPr lang="de-DE" altLang="de-DE"/>
              <a:pPr/>
              <a:t>9</a:t>
            </a:fld>
            <a:endParaRPr lang="de-DE" altLang="de-DE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B0CE2D46-6F61-9740-A9A7-93194A73523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7D4753BF-9986-F249-A8A7-79129510C0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de-DE" altLang="de-DE"/>
              <a:t>Als kleiner Vergleich der Beitrag des Bundes zum Hochschulpakt (bis 2010) ohne die Pauschalen für die Stadtstaaten und die neuen BL = 438 Mio. €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7">
            <a:extLst>
              <a:ext uri="{FF2B5EF4-FFF2-40B4-BE49-F238E27FC236}">
                <a16:creationId xmlns:a16="http://schemas.microsoft.com/office/drawing/2014/main" id="{3BD1317D-1896-F649-B5D3-643C58E39A1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23938"/>
            <a:ext cx="4060825" cy="5834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81">
            <a:extLst>
              <a:ext uri="{FF2B5EF4-FFF2-40B4-BE49-F238E27FC236}">
                <a16:creationId xmlns:a16="http://schemas.microsoft.com/office/drawing/2014/main" id="{2FC472DC-8939-BA44-ABFC-2BBD05703F0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1196975"/>
          </a:xfrm>
          <a:prstGeom prst="rect">
            <a:avLst/>
          </a:prstGeom>
          <a:solidFill>
            <a:srgbClr val="E9E9E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6" name="Text Box 186">
            <a:extLst>
              <a:ext uri="{FF2B5EF4-FFF2-40B4-BE49-F238E27FC236}">
                <a16:creationId xmlns:a16="http://schemas.microsoft.com/office/drawing/2014/main" id="{E64741B2-F507-B147-9B7B-13D922631B5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23850" y="6092825"/>
            <a:ext cx="15128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b="1">
                <a:solidFill>
                  <a:schemeClr val="bg1"/>
                </a:solidFill>
              </a:rPr>
              <a:t>www.che.de</a:t>
            </a:r>
          </a:p>
        </p:txBody>
      </p:sp>
      <p:pic>
        <p:nvPicPr>
          <p:cNvPr id="7" name="Picture 188">
            <a:extLst>
              <a:ext uri="{FF2B5EF4-FFF2-40B4-BE49-F238E27FC236}">
                <a16:creationId xmlns:a16="http://schemas.microsoft.com/office/drawing/2014/main" id="{83DC7A36-6CC6-8541-94CE-82163741DB4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9063" y="115888"/>
            <a:ext cx="2206625" cy="142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2346325"/>
            <a:ext cx="7772400" cy="1470025"/>
          </a:xfrm>
        </p:spPr>
        <p:txBody>
          <a:bodyPr/>
          <a:lstStyle>
            <a:lvl1pPr algn="r">
              <a:defRPr sz="3200" b="1"/>
            </a:lvl1pPr>
          </a:lstStyle>
          <a:p>
            <a:pPr lvl="0"/>
            <a:r>
              <a:rPr lang="de-DE" altLang="de-DE" noProof="0"/>
              <a:t>Titelmasterformat durch Klicken bearbeiten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00275" y="4102100"/>
            <a:ext cx="6400800" cy="1127125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400"/>
            </a:lvl1pPr>
          </a:lstStyle>
          <a:p>
            <a:pPr lvl="0"/>
            <a:r>
              <a:rPr lang="de-DE" altLang="de-DE" noProof="0"/>
              <a:t>Formatvorlage des Untertitelmasters durch Klicken bearbeiten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E1B3103-090A-3244-9551-C4A0AED5E0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BA29F146-67B8-3C4C-A89B-ABFFCF178C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 altLang="de-DE"/>
              <a:t>Humanvermögen | Detlef Müller-Böling | 18.09.2007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C7DD8D4C-D206-1A45-A253-AFB8D90AFA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D3D5611-46E4-6849-BC55-5BADF8737DC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7452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52C0787-8759-EA4D-B1A8-1BEA2A9A179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Humanvermögen | Detlef Müller-Böling | 18.09.2007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51342D5-FBAA-1447-B4FA-E244DBEF5DD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3A5E9B-8AF3-4E4A-942B-EF5C7C133D2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09521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96063" y="44450"/>
            <a:ext cx="2090737" cy="61214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22263" y="44450"/>
            <a:ext cx="6121400" cy="61214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869180F-611F-FD41-AA27-4FE3D78FCE9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Humanvermögen | Detlef Müller-Böling | 18.09.2007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8E059EC-5AD4-D64E-8A22-1781BC69CE7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F6B0F4-E262-BC46-9D96-EBA7DFA76E6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96438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F680485-2C47-6B4B-B745-912EFC15D3D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Humanvermögen | Detlef Müller-Böling | 18.09.2007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412F6D-1BCD-5D41-8A85-F11B03AEB93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145953-3EAA-6D48-AE18-FC4ADCEA0D5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10047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2B320E4-79E1-C94D-98E0-17E9BEF21F4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Humanvermögen | Detlef Müller-Böling | 18.09.2007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98031F4-8E44-F64C-9538-F495A6B0596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946658-EF1B-5342-9793-EEFB971AF87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65367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39888"/>
            <a:ext cx="4038600" cy="452596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39888"/>
            <a:ext cx="4038600" cy="452596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1393430-DC2A-1448-B77B-5B5D9C915D4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Humanvermögen | Detlef Müller-Böling | 18.09.2007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AE3E11-99A3-9248-A3D2-532C28AC72A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0DF9EE-B4EC-AB4D-A8DC-D5531686945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14337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126EED2-38DC-4241-AB3D-379151F913A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Humanvermögen | Detlef Müller-Böling | 18.09.2007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AAED3D60-A6D0-FB49-B6A7-554ABD6B7EB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1B3248-C98D-1E45-9BDF-F20910365049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55190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EBCF62D-6F9C-F54D-BF7C-A8B211C7182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Humanvermögen | Detlef Müller-Böling | 18.09.2007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D146625-9535-2D4B-AB2C-1C31884429D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EE6FCE-C154-554C-A515-A16A2378CFE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65671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0A4B3F48-3960-E14C-9CE0-60ECC63202F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Humanvermögen | Detlef Müller-Böling | 18.09.2007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0C4C883D-840E-3948-9AA8-95903B40D22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00B20-FB4F-A24C-9E38-B6AE0BB716F9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35927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A4B61A8-E4C1-D54D-AD4B-E01B10DBBF4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Humanvermögen | Detlef Müller-Böling | 18.09.2007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6BD4F96-90E9-594B-8612-2977B13849F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3E48D8-DEA2-E247-8F2E-7CBE77134869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2404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5872CFC-1A6F-C041-8678-133DC5AA330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Humanvermögen | Detlef Müller-Böling | 18.09.2007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D69AB22-8742-6448-B28B-42F2AA9BE6B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A0E30-2DEB-7C46-A3A0-432F61088C7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39568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1">
            <a:extLst>
              <a:ext uri="{FF2B5EF4-FFF2-40B4-BE49-F238E27FC236}">
                <a16:creationId xmlns:a16="http://schemas.microsoft.com/office/drawing/2014/main" id="{2441377E-462B-4E42-B00B-058031AC693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68375"/>
            <a:ext cx="8016875" cy="588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2">
            <a:extLst>
              <a:ext uri="{FF2B5EF4-FFF2-40B4-BE49-F238E27FC236}">
                <a16:creationId xmlns:a16="http://schemas.microsoft.com/office/drawing/2014/main" id="{B4103ED5-C1D5-A94A-9ACD-9261F278F01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E9E9E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1028" name="Rectangle 8">
            <a:extLst>
              <a:ext uri="{FF2B5EF4-FFF2-40B4-BE49-F238E27FC236}">
                <a16:creationId xmlns:a16="http://schemas.microsoft.com/office/drawing/2014/main" id="{63383A95-2966-1E45-A64D-A02EB4BEE13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E9E9E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1029" name="Rectangle 2">
            <a:extLst>
              <a:ext uri="{FF2B5EF4-FFF2-40B4-BE49-F238E27FC236}">
                <a16:creationId xmlns:a16="http://schemas.microsoft.com/office/drawing/2014/main" id="{9C5417FE-9FB1-0B4E-8B91-3B900BAA69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22263" y="44450"/>
            <a:ext cx="6697662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</a:t>
            </a:r>
          </a:p>
        </p:txBody>
      </p:sp>
      <p:sp>
        <p:nvSpPr>
          <p:cNvPr id="1030" name="Rectangle 3">
            <a:extLst>
              <a:ext uri="{FF2B5EF4-FFF2-40B4-BE49-F238E27FC236}">
                <a16:creationId xmlns:a16="http://schemas.microsoft.com/office/drawing/2014/main" id="{B51606FE-6C03-A64A-AB4B-78E0D61E76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3988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292B649D-1B08-8040-A935-AB52D541F2B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524625"/>
            <a:ext cx="6264275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414141"/>
                </a:solidFill>
              </a:defRPr>
            </a:lvl1pPr>
          </a:lstStyle>
          <a:p>
            <a:pPr>
              <a:defRPr/>
            </a:pPr>
            <a:r>
              <a:rPr lang="de-DE" altLang="de-DE"/>
              <a:t>Humanvermögen | Detlef Müller-Böling | 18.09.2007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74454CA2-8D8B-814F-9DBA-A1431A47F3F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31013" y="6553200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rgbClr val="FF0000"/>
                </a:solidFill>
              </a:defRPr>
            </a:lvl1pPr>
          </a:lstStyle>
          <a:p>
            <a:pPr>
              <a:defRPr/>
            </a:pPr>
            <a:fld id="{2F51C30A-551C-0C48-A82C-CDC34582491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pic>
        <p:nvPicPr>
          <p:cNvPr id="1033" name="Picture 13">
            <a:extLst>
              <a:ext uri="{FF2B5EF4-FFF2-40B4-BE49-F238E27FC236}">
                <a16:creationId xmlns:a16="http://schemas.microsoft.com/office/drawing/2014/main" id="{E1A4F4B8-4DDC-BF42-A656-2726A90F854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115888"/>
            <a:ext cx="1270000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>
          <a:solidFill>
            <a:srgbClr val="41414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414141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414141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414141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41414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41414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41414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41414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41414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§"/>
        <a:defRPr sz="2800" kern="1200">
          <a:solidFill>
            <a:srgbClr val="41414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Arial" panose="020B0604020202020204" pitchFamily="34" charset="0"/>
        <a:buChar char="–"/>
        <a:defRPr sz="2400" kern="1200">
          <a:solidFill>
            <a:srgbClr val="41414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2400" kern="1200">
          <a:solidFill>
            <a:srgbClr val="41414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–"/>
        <a:defRPr sz="2000" kern="1200">
          <a:solidFill>
            <a:srgbClr val="41414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»"/>
        <a:defRPr sz="2000" kern="1200">
          <a:solidFill>
            <a:srgbClr val="41414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2">
            <a:extLst>
              <a:ext uri="{FF2B5EF4-FFF2-40B4-BE49-F238E27FC236}">
                <a16:creationId xmlns:a16="http://schemas.microsoft.com/office/drawing/2014/main" id="{EFA78714-3839-D64E-AB56-3E8972B8443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751138"/>
            <a:ext cx="7918450" cy="1470025"/>
          </a:xfrm>
        </p:spPr>
        <p:txBody>
          <a:bodyPr/>
          <a:lstStyle/>
          <a:p>
            <a:pPr eaLnBrk="1" hangingPunct="1"/>
            <a:r>
              <a:rPr lang="de-DE" altLang="de-DE" sz="2800"/>
              <a:t>Humanvermögen:</a:t>
            </a:r>
            <a:br>
              <a:rPr lang="de-DE" altLang="de-DE" sz="2800"/>
            </a:br>
            <a:r>
              <a:rPr lang="de-DE" altLang="de-DE" sz="2800"/>
              <a:t>3 Thesen</a:t>
            </a:r>
            <a:br>
              <a:rPr lang="de-DE" altLang="de-DE" sz="2800"/>
            </a:br>
            <a:endParaRPr lang="de-DE" altLang="de-DE" sz="2800"/>
          </a:p>
        </p:txBody>
      </p:sp>
      <p:sp>
        <p:nvSpPr>
          <p:cNvPr id="4098" name="Rectangle 3">
            <a:extLst>
              <a:ext uri="{FF2B5EF4-FFF2-40B4-BE49-F238E27FC236}">
                <a16:creationId xmlns:a16="http://schemas.microsoft.com/office/drawing/2014/main" id="{1662653D-52AD-0D49-8245-C11F1F3FAAD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200275" y="4192588"/>
            <a:ext cx="6400800" cy="865187"/>
          </a:xfrm>
        </p:spPr>
        <p:txBody>
          <a:bodyPr/>
          <a:lstStyle/>
          <a:p>
            <a:pPr eaLnBrk="1" hangingPunct="1"/>
            <a:r>
              <a:rPr lang="de-DE" altLang="de-DE"/>
              <a:t>Detlef Müller Böling</a:t>
            </a:r>
          </a:p>
          <a:p>
            <a:pPr eaLnBrk="1" hangingPunct="1"/>
            <a:r>
              <a:rPr lang="de-DE" altLang="de-DE"/>
              <a:t>18. September 2007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Fußzeilenplatzhalter 3">
            <a:extLst>
              <a:ext uri="{FF2B5EF4-FFF2-40B4-BE49-F238E27FC236}">
                <a16:creationId xmlns:a16="http://schemas.microsoft.com/office/drawing/2014/main" id="{674D2420-C7F3-F64D-93D3-FDC61DEE9D9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>
                <a:solidFill>
                  <a:srgbClr val="414141"/>
                </a:solidFill>
              </a:rPr>
              <a:t>Humanvermögen | Detlef Müller-Böling | 18.09.2007</a:t>
            </a:r>
          </a:p>
        </p:txBody>
      </p:sp>
      <p:sp>
        <p:nvSpPr>
          <p:cNvPr id="22530" name="Foliennummernplatzhalter 4">
            <a:extLst>
              <a:ext uri="{FF2B5EF4-FFF2-40B4-BE49-F238E27FC236}">
                <a16:creationId xmlns:a16="http://schemas.microsoft.com/office/drawing/2014/main" id="{B98D3EED-AE20-9D4C-96D9-1F6A8DF158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D0749E9-C802-7342-A83E-E2968F546AA5}" type="slidenum">
              <a:rPr lang="de-DE" altLang="de-DE">
                <a:solidFill>
                  <a:srgbClr val="FF0000"/>
                </a:solidFill>
              </a:rPr>
              <a:pPr/>
              <a:t>10</a:t>
            </a:fld>
            <a:endParaRPr lang="de-DE" altLang="de-DE">
              <a:solidFill>
                <a:srgbClr val="FF0000"/>
              </a:solidFill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69DF75BA-95E2-6348-BDDE-648DEF9067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Vergleich der Gesamtkosten bis 2020</a:t>
            </a:r>
          </a:p>
        </p:txBody>
      </p:sp>
      <p:graphicFrame>
        <p:nvGraphicFramePr>
          <p:cNvPr id="22532" name="Object 3">
            <a:extLst>
              <a:ext uri="{FF2B5EF4-FFF2-40B4-BE49-F238E27FC236}">
                <a16:creationId xmlns:a16="http://schemas.microsoft.com/office/drawing/2014/main" id="{85E1A44D-241A-0A41-A6F8-130559932898}"/>
              </a:ext>
            </a:extLst>
          </p:cNvPr>
          <p:cNvGraphicFramePr>
            <a:graphicFrameLocks noChangeAspect="1"/>
          </p:cNvGraphicFramePr>
          <p:nvPr>
            <p:ph idx="1"/>
          </p:nvPr>
        </p:nvGraphicFramePr>
        <p:xfrm>
          <a:off x="457200" y="1639888"/>
          <a:ext cx="8229600" cy="452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4" name="Diagramm" r:id="rId4" imgW="8242300" imgH="4533900" progId="MSGraph.Chart.8">
                  <p:embed followColorScheme="full"/>
                </p:oleObj>
              </mc:Choice>
              <mc:Fallback>
                <p:oleObj name="Diagramm" r:id="rId4" imgW="8242300" imgH="453390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639888"/>
                        <a:ext cx="8229600" cy="452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3" name="AutoShape 4">
            <a:extLst>
              <a:ext uri="{FF2B5EF4-FFF2-40B4-BE49-F238E27FC236}">
                <a16:creationId xmlns:a16="http://schemas.microsoft.com/office/drawing/2014/main" id="{E97A65AC-7387-AD4D-87F9-C82256FD6D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6463" y="3500438"/>
            <a:ext cx="792162" cy="1655762"/>
          </a:xfrm>
          <a:prstGeom prst="cube">
            <a:avLst>
              <a:gd name="adj" fmla="val 25000"/>
            </a:avLst>
          </a:prstGeom>
          <a:solidFill>
            <a:srgbClr val="99CC00">
              <a:alpha val="54117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3200" b="1">
                <a:solidFill>
                  <a:srgbClr val="FF0000"/>
                </a:solidFill>
              </a:rPr>
              <a:t>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Fußzeilenplatzhalter 3">
            <a:extLst>
              <a:ext uri="{FF2B5EF4-FFF2-40B4-BE49-F238E27FC236}">
                <a16:creationId xmlns:a16="http://schemas.microsoft.com/office/drawing/2014/main" id="{392447E8-4DFC-3A41-A389-25E10538A7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>
                <a:solidFill>
                  <a:srgbClr val="414141"/>
                </a:solidFill>
              </a:rPr>
              <a:t>Humanvermögen | Detlef Müller-Böling | 18.09.2007</a:t>
            </a:r>
          </a:p>
        </p:txBody>
      </p:sp>
      <p:sp>
        <p:nvSpPr>
          <p:cNvPr id="24578" name="Foliennummernplatzhalter 4">
            <a:extLst>
              <a:ext uri="{FF2B5EF4-FFF2-40B4-BE49-F238E27FC236}">
                <a16:creationId xmlns:a16="http://schemas.microsoft.com/office/drawing/2014/main" id="{0D5366F3-BEB6-2346-8577-063DA492C7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0EB17BE-9015-634E-BD89-6E7E1E95D56A}" type="slidenum">
              <a:rPr lang="de-DE" altLang="de-DE">
                <a:solidFill>
                  <a:srgbClr val="FF0000"/>
                </a:solidFill>
              </a:rPr>
              <a:pPr/>
              <a:t>11</a:t>
            </a:fld>
            <a:endParaRPr lang="de-DE" altLang="de-DE">
              <a:solidFill>
                <a:srgbClr val="FF0000"/>
              </a:solidFill>
            </a:endParaRP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612226D9-2AF3-A944-A620-82B2A4CAC0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400"/>
              <a:t>Vergleich zusätzliche Kosten zu aktuellen Ausgaben</a:t>
            </a:r>
          </a:p>
        </p:txBody>
      </p:sp>
      <p:sp>
        <p:nvSpPr>
          <p:cNvPr id="188419" name="Rectangle 3">
            <a:extLst>
              <a:ext uri="{FF2B5EF4-FFF2-40B4-BE49-F238E27FC236}">
                <a16:creationId xmlns:a16="http://schemas.microsoft.com/office/drawing/2014/main" id="{CC024F0A-7BDB-A743-BE0D-931A6CCD23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39888"/>
            <a:ext cx="8229600" cy="17176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de-DE" altLang="de-DE"/>
              <a:t>Aktuelle staatl. Ausgaben für Hochschulen:</a:t>
            </a:r>
          </a:p>
          <a:p>
            <a:pPr eaLnBrk="1" hangingPunct="1">
              <a:buFont typeface="Wingdings" pitchFamily="2" charset="2"/>
              <a:buNone/>
            </a:pPr>
            <a:r>
              <a:rPr lang="de-DE" altLang="de-DE"/>
              <a:t>zirka 20 Milliarden Euro pro Jahr</a:t>
            </a:r>
          </a:p>
          <a:p>
            <a:pPr eaLnBrk="1" hangingPunct="1">
              <a:buFont typeface="Wingdings" pitchFamily="2" charset="2"/>
              <a:buNone/>
            </a:pPr>
            <a:r>
              <a:rPr lang="de-DE" altLang="de-DE">
                <a:sym typeface="Wingdings" pitchFamily="2" charset="2"/>
              </a:rPr>
              <a:t> 2007 bis 2020: 140 Milliarden Euro</a:t>
            </a:r>
          </a:p>
          <a:p>
            <a:pPr eaLnBrk="1" hangingPunct="1">
              <a:buFont typeface="Wingdings" pitchFamily="2" charset="2"/>
              <a:buNone/>
            </a:pPr>
            <a:endParaRPr lang="de-DE" altLang="de-DE"/>
          </a:p>
        </p:txBody>
      </p:sp>
      <p:sp>
        <p:nvSpPr>
          <p:cNvPr id="188420" name="Text Box 4">
            <a:extLst>
              <a:ext uri="{FF2B5EF4-FFF2-40B4-BE49-F238E27FC236}">
                <a16:creationId xmlns:a16="http://schemas.microsoft.com/office/drawing/2014/main" id="{D9AC8F19-A855-AB42-B0BA-070D957EE8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3500438"/>
            <a:ext cx="5976937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49263" indent="-449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itchFamily="2" charset="2"/>
              <a:buChar char="§"/>
            </a:pPr>
            <a:r>
              <a:rPr lang="de-DE" altLang="de-DE" sz="2800">
                <a:solidFill>
                  <a:srgbClr val="414141"/>
                </a:solidFill>
              </a:rPr>
              <a:t>7,6 Milliarden Euro </a:t>
            </a:r>
            <a:r>
              <a:rPr lang="de-DE" altLang="de-DE" sz="2800">
                <a:solidFill>
                  <a:srgbClr val="414141"/>
                </a:solidFill>
                <a:sym typeface="Wingdings" pitchFamily="2" charset="2"/>
              </a:rPr>
              <a:t> +2,7%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de-DE" altLang="de-DE" sz="2800">
                <a:solidFill>
                  <a:srgbClr val="414141"/>
                </a:solidFill>
              </a:rPr>
              <a:t>14,9 Milliarden Euro </a:t>
            </a:r>
            <a:r>
              <a:rPr lang="de-DE" altLang="de-DE" sz="2800">
                <a:solidFill>
                  <a:srgbClr val="414141"/>
                </a:solidFill>
                <a:sym typeface="Wingdings" pitchFamily="2" charset="2"/>
              </a:rPr>
              <a:t> +6,2%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de-DE" altLang="de-DE" sz="2800">
                <a:solidFill>
                  <a:srgbClr val="414141"/>
                </a:solidFill>
                <a:sym typeface="Wingdings" pitchFamily="2" charset="2"/>
              </a:rPr>
              <a:t>19,9 Milliarden Euro  +8,3%</a:t>
            </a:r>
            <a:endParaRPr lang="de-DE" altLang="de-DE" sz="2800">
              <a:solidFill>
                <a:srgbClr val="414141"/>
              </a:solidFill>
            </a:endParaRPr>
          </a:p>
          <a:p>
            <a:pPr eaLnBrk="1" hangingPunct="1"/>
            <a:endParaRPr lang="de-DE" altLang="de-DE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8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8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84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84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19" grpId="0" bldLvl="2"/>
      <p:bldP spid="188420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Fußzeilenplatzhalter 3">
            <a:extLst>
              <a:ext uri="{FF2B5EF4-FFF2-40B4-BE49-F238E27FC236}">
                <a16:creationId xmlns:a16="http://schemas.microsoft.com/office/drawing/2014/main" id="{75336B50-8B84-6544-B8BA-AF2CCA60D9B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>
                <a:solidFill>
                  <a:srgbClr val="414141"/>
                </a:solidFill>
              </a:rPr>
              <a:t>Humanvermögen | Detlef Müller-Böling | 18.09.2007</a:t>
            </a:r>
          </a:p>
        </p:txBody>
      </p:sp>
      <p:sp>
        <p:nvSpPr>
          <p:cNvPr id="6146" name="Foliennummernplatzhalter 4">
            <a:extLst>
              <a:ext uri="{FF2B5EF4-FFF2-40B4-BE49-F238E27FC236}">
                <a16:creationId xmlns:a16="http://schemas.microsoft.com/office/drawing/2014/main" id="{259FC8C9-BB14-334A-BB66-3B929CC396A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6B1E709-B06C-D843-96E4-0626F0F3B5CA}" type="slidenum">
              <a:rPr lang="de-DE" altLang="de-DE">
                <a:solidFill>
                  <a:srgbClr val="FF0000"/>
                </a:solidFill>
              </a:rPr>
              <a:pPr/>
              <a:t>2</a:t>
            </a:fld>
            <a:endParaRPr lang="de-DE" altLang="de-DE">
              <a:solidFill>
                <a:srgbClr val="FF0000"/>
              </a:solidFill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C19B0BA0-C5DB-3947-9F66-5EBDFF09D7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Thesen</a:t>
            </a:r>
          </a:p>
        </p:txBody>
      </p:sp>
      <p:sp>
        <p:nvSpPr>
          <p:cNvPr id="131075" name="Rectangle 3">
            <a:extLst>
              <a:ext uri="{FF2B5EF4-FFF2-40B4-BE49-F238E27FC236}">
                <a16:creationId xmlns:a16="http://schemas.microsoft.com/office/drawing/2014/main" id="{D6B6445F-DE05-E544-998B-B184D1EEB3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989138"/>
            <a:ext cx="8229600" cy="2652712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de-DE" altLang="de-DE"/>
              <a:t>These 1: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de-DE" altLang="de-DE"/>
              <a:t>Der Abstand Europas zu USA ist nicht so groß wie es nach dem Shanghai Ranking scheint.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de-DE" alt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Fußzeilenplatzhalter 3">
            <a:extLst>
              <a:ext uri="{FF2B5EF4-FFF2-40B4-BE49-F238E27FC236}">
                <a16:creationId xmlns:a16="http://schemas.microsoft.com/office/drawing/2014/main" id="{8B4E7997-A667-6445-984B-9F3864EE884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>
                <a:solidFill>
                  <a:srgbClr val="414141"/>
                </a:solidFill>
              </a:rPr>
              <a:t>Humanvermögen | Detlef Müller-Böling | 18.09.2007</a:t>
            </a:r>
          </a:p>
        </p:txBody>
      </p:sp>
      <p:sp>
        <p:nvSpPr>
          <p:cNvPr id="8194" name="Foliennummernplatzhalter 4">
            <a:extLst>
              <a:ext uri="{FF2B5EF4-FFF2-40B4-BE49-F238E27FC236}">
                <a16:creationId xmlns:a16="http://schemas.microsoft.com/office/drawing/2014/main" id="{2F7C6E4D-4C7F-2148-9363-53A6C3F470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EACF617-C223-AE44-892D-28B51F30A832}" type="slidenum">
              <a:rPr lang="de-DE" altLang="de-DE">
                <a:solidFill>
                  <a:srgbClr val="FF0000"/>
                </a:solidFill>
              </a:rPr>
              <a:pPr/>
              <a:t>3</a:t>
            </a:fld>
            <a:endParaRPr lang="de-DE" altLang="de-DE">
              <a:solidFill>
                <a:srgbClr val="FF0000"/>
              </a:solidFill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8C3EC91A-7343-1F4C-B2FD-5F7A0A6828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Thesen</a:t>
            </a:r>
          </a:p>
        </p:txBody>
      </p:sp>
      <p:sp>
        <p:nvSpPr>
          <p:cNvPr id="145411" name="Rectangle 3">
            <a:extLst>
              <a:ext uri="{FF2B5EF4-FFF2-40B4-BE49-F238E27FC236}">
                <a16:creationId xmlns:a16="http://schemas.microsoft.com/office/drawing/2014/main" id="{065FCD2D-A996-0341-864F-C0C9B52C6C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endParaRPr lang="de-DE" altLang="de-DE"/>
          </a:p>
          <a:p>
            <a:pPr marL="0" indent="0" eaLnBrk="1" hangingPunct="1">
              <a:buFont typeface="Wingdings" pitchFamily="2" charset="2"/>
              <a:buNone/>
            </a:pPr>
            <a:endParaRPr lang="de-DE" altLang="de-DE"/>
          </a:p>
          <a:p>
            <a:pPr marL="0" indent="0" eaLnBrk="1" hangingPunct="1">
              <a:buFont typeface="Wingdings" pitchFamily="2" charset="2"/>
              <a:buNone/>
            </a:pPr>
            <a:r>
              <a:rPr lang="de-DE" altLang="de-DE"/>
              <a:t>These 2: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de-DE" altLang="de-DE"/>
              <a:t>In Deutschland ist die Autonomie weit fortgeschritten – noch nicht vollendet.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de-DE" alt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1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Fußzeilenplatzhalter 3">
            <a:extLst>
              <a:ext uri="{FF2B5EF4-FFF2-40B4-BE49-F238E27FC236}">
                <a16:creationId xmlns:a16="http://schemas.microsoft.com/office/drawing/2014/main" id="{EACC3C7F-D246-8B42-9254-7073FE9DC4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>
                <a:solidFill>
                  <a:srgbClr val="414141"/>
                </a:solidFill>
              </a:rPr>
              <a:t>Humanvermögen | Detlef Müller-Böling | 18.09.2007</a:t>
            </a:r>
          </a:p>
        </p:txBody>
      </p:sp>
      <p:sp>
        <p:nvSpPr>
          <p:cNvPr id="10242" name="Foliennummernplatzhalter 4">
            <a:extLst>
              <a:ext uri="{FF2B5EF4-FFF2-40B4-BE49-F238E27FC236}">
                <a16:creationId xmlns:a16="http://schemas.microsoft.com/office/drawing/2014/main" id="{BB14DAF3-1F9D-054E-A22F-24C107E24DE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6D6C9D4-60B4-8143-B048-0C5C5575456E}" type="slidenum">
              <a:rPr lang="de-DE" altLang="de-DE">
                <a:solidFill>
                  <a:srgbClr val="FF0000"/>
                </a:solidFill>
              </a:rPr>
              <a:pPr/>
              <a:t>4</a:t>
            </a:fld>
            <a:endParaRPr lang="de-DE" altLang="de-DE">
              <a:solidFill>
                <a:srgbClr val="FF0000"/>
              </a:solidFill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0956CA5B-BF4C-0F42-8C7D-9EEF5F58CB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Thesen</a:t>
            </a:r>
          </a:p>
        </p:txBody>
      </p:sp>
      <p:sp>
        <p:nvSpPr>
          <p:cNvPr id="147459" name="Rectangle 3">
            <a:extLst>
              <a:ext uri="{FF2B5EF4-FFF2-40B4-BE49-F238E27FC236}">
                <a16:creationId xmlns:a16="http://schemas.microsoft.com/office/drawing/2014/main" id="{A9ABC663-DABD-DA4A-8D61-EFEA395C81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39888"/>
            <a:ext cx="8229600" cy="3805237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endParaRPr lang="de-DE" altLang="de-DE"/>
          </a:p>
          <a:p>
            <a:pPr marL="0" indent="0" eaLnBrk="1" hangingPunct="1">
              <a:buFont typeface="Wingdings" pitchFamily="2" charset="2"/>
              <a:buNone/>
            </a:pPr>
            <a:r>
              <a:rPr lang="de-DE" altLang="de-DE"/>
              <a:t>These 3: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de-DE" altLang="de-DE"/>
              <a:t>Die Unterschiede im Finanzvolumen sind zwischen Deutschland und anderen Ländern gewaltig.</a:t>
            </a:r>
            <a:endParaRPr lang="de-DE" altLang="de-DE" sz="3200"/>
          </a:p>
          <a:p>
            <a:pPr marL="0" indent="0" eaLnBrk="1" hangingPunct="1">
              <a:buFontTx/>
              <a:buChar char="-"/>
            </a:pPr>
            <a:endParaRPr lang="de-DE" altLang="de-DE"/>
          </a:p>
          <a:p>
            <a:pPr marL="0" indent="0" eaLnBrk="1" hangingPunct="1">
              <a:buFont typeface="Wingdings" pitchFamily="2" charset="2"/>
              <a:buNone/>
            </a:pPr>
            <a:endParaRPr lang="de-DE" alt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9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Fußzeilenplatzhalter 3">
            <a:extLst>
              <a:ext uri="{FF2B5EF4-FFF2-40B4-BE49-F238E27FC236}">
                <a16:creationId xmlns:a16="http://schemas.microsoft.com/office/drawing/2014/main" id="{A9B13BF6-FB88-AB4F-AC9C-A228F6AE37C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>
                <a:solidFill>
                  <a:srgbClr val="414141"/>
                </a:solidFill>
              </a:rPr>
              <a:t>Humanvermögen | Detlef Müller-Böling | 18.09.2007</a:t>
            </a:r>
          </a:p>
        </p:txBody>
      </p:sp>
      <p:sp>
        <p:nvSpPr>
          <p:cNvPr id="12290" name="Foliennummernplatzhalter 4">
            <a:extLst>
              <a:ext uri="{FF2B5EF4-FFF2-40B4-BE49-F238E27FC236}">
                <a16:creationId xmlns:a16="http://schemas.microsoft.com/office/drawing/2014/main" id="{94E12387-A43A-3C47-87B9-659851D3EC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2AEAD03-7EEC-B949-AD13-EE925C9BBFD6}" type="slidenum">
              <a:rPr lang="de-DE" altLang="de-DE">
                <a:solidFill>
                  <a:srgbClr val="FF0000"/>
                </a:solidFill>
              </a:rPr>
              <a:pPr/>
              <a:t>5</a:t>
            </a:fld>
            <a:endParaRPr lang="de-DE" altLang="de-DE">
              <a:solidFill>
                <a:srgbClr val="FF0000"/>
              </a:solidFill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D753A439-FBD4-AA46-894C-823A3326B8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400"/>
              <a:t>Ausgaben je Student/in im tertiären Sektor</a:t>
            </a:r>
          </a:p>
        </p:txBody>
      </p:sp>
      <p:graphicFrame>
        <p:nvGraphicFramePr>
          <p:cNvPr id="12292" name="Object 4">
            <a:extLst>
              <a:ext uri="{FF2B5EF4-FFF2-40B4-BE49-F238E27FC236}">
                <a16:creationId xmlns:a16="http://schemas.microsoft.com/office/drawing/2014/main" id="{A2FF0CD8-CE92-7A4D-847F-F6383BD1F97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2900" y="1038225"/>
          <a:ext cx="8442325" cy="502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9" name="Diagramm" r:id="rId4" imgW="6845300" imgH="4089400" progId="Excel.Chart.8">
                  <p:embed/>
                </p:oleObj>
              </mc:Choice>
              <mc:Fallback>
                <p:oleObj name="Diagramm" r:id="rId4" imgW="6845300" imgH="4089400" progId="Excel.Char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" y="1038225"/>
                        <a:ext cx="8442325" cy="502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0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">
                            <a:solidFill>
                              <a:srgbClr val="FFFF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6133" name="Line 5">
            <a:extLst>
              <a:ext uri="{FF2B5EF4-FFF2-40B4-BE49-F238E27FC236}">
                <a16:creationId xmlns:a16="http://schemas.microsoft.com/office/drawing/2014/main" id="{BDF71FB1-0BCD-4747-B7E4-C5196EE4CA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35150" y="3441700"/>
            <a:ext cx="6049963" cy="0"/>
          </a:xfrm>
          <a:prstGeom prst="line">
            <a:avLst/>
          </a:prstGeom>
          <a:noFill/>
          <a:ln w="38100">
            <a:solidFill>
              <a:srgbClr val="FFFF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294" name="Text Box 6">
            <a:extLst>
              <a:ext uri="{FF2B5EF4-FFF2-40B4-BE49-F238E27FC236}">
                <a16:creationId xmlns:a16="http://schemas.microsoft.com/office/drawing/2014/main" id="{3F12849B-B150-844B-99CC-4984814B1D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6022975"/>
            <a:ext cx="287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/>
              <a:t>Quelle: Education at a Glance 2007</a:t>
            </a:r>
          </a:p>
          <a:p>
            <a:pPr eaLnBrk="1" hangingPunct="1"/>
            <a:r>
              <a:rPr lang="de-DE" altLang="de-DE" sz="1200" i="1"/>
              <a:t>http://dx.doi.org/10.1787/717773424252</a:t>
            </a:r>
          </a:p>
        </p:txBody>
      </p:sp>
      <p:sp>
        <p:nvSpPr>
          <p:cNvPr id="176135" name="Text Box 7">
            <a:extLst>
              <a:ext uri="{FF2B5EF4-FFF2-40B4-BE49-F238E27FC236}">
                <a16:creationId xmlns:a16="http://schemas.microsoft.com/office/drawing/2014/main" id="{01E44590-5AAA-EB4D-A1D4-B0B6EE3A33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0650" y="3213100"/>
            <a:ext cx="12763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400" b="1"/>
              <a:t>OECD-</a:t>
            </a:r>
          </a:p>
          <a:p>
            <a:pPr eaLnBrk="1" hangingPunct="1"/>
            <a:r>
              <a:rPr lang="de-DE" altLang="de-DE" sz="1400" b="1"/>
              <a:t>Durchschnitt</a:t>
            </a:r>
          </a:p>
        </p:txBody>
      </p:sp>
      <p:sp>
        <p:nvSpPr>
          <p:cNvPr id="176136" name="Oval 8">
            <a:extLst>
              <a:ext uri="{FF2B5EF4-FFF2-40B4-BE49-F238E27FC236}">
                <a16:creationId xmlns:a16="http://schemas.microsoft.com/office/drawing/2014/main" id="{69935862-4494-994E-B693-2F2CEA2903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8538" y="2276475"/>
            <a:ext cx="935037" cy="504825"/>
          </a:xfrm>
          <a:prstGeom prst="ellipse">
            <a:avLst/>
          </a:prstGeom>
          <a:noFill/>
          <a:ln w="28575">
            <a:solidFill>
              <a:srgbClr val="FFFF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176137" name="Oval 9">
            <a:extLst>
              <a:ext uri="{FF2B5EF4-FFF2-40B4-BE49-F238E27FC236}">
                <a16:creationId xmlns:a16="http://schemas.microsoft.com/office/drawing/2014/main" id="{204FE43C-6963-1F45-B4AA-568E80C8BA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5825" y="1773238"/>
            <a:ext cx="935038" cy="504825"/>
          </a:xfrm>
          <a:prstGeom prst="ellipse">
            <a:avLst/>
          </a:prstGeom>
          <a:noFill/>
          <a:ln w="28575">
            <a:solidFill>
              <a:srgbClr val="FFFF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176138" name="Oval 10">
            <a:extLst>
              <a:ext uri="{FF2B5EF4-FFF2-40B4-BE49-F238E27FC236}">
                <a16:creationId xmlns:a16="http://schemas.microsoft.com/office/drawing/2014/main" id="{D1D17BCD-EBAC-354C-9543-0024939BE5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8125" y="1628775"/>
            <a:ext cx="935038" cy="504825"/>
          </a:xfrm>
          <a:prstGeom prst="ellipse">
            <a:avLst/>
          </a:prstGeom>
          <a:noFill/>
          <a:ln w="28575">
            <a:solidFill>
              <a:srgbClr val="FFFF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6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6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76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76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76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Fußzeilenplatzhalter 3">
            <a:extLst>
              <a:ext uri="{FF2B5EF4-FFF2-40B4-BE49-F238E27FC236}">
                <a16:creationId xmlns:a16="http://schemas.microsoft.com/office/drawing/2014/main" id="{B3F83855-B19F-F948-96A4-F8F8AE817A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>
                <a:solidFill>
                  <a:srgbClr val="414141"/>
                </a:solidFill>
              </a:rPr>
              <a:t>Humanvermögen | Detlef Müller-Böling | 18.09.2007</a:t>
            </a:r>
          </a:p>
        </p:txBody>
      </p:sp>
      <p:sp>
        <p:nvSpPr>
          <p:cNvPr id="14338" name="Foliennummernplatzhalter 4">
            <a:extLst>
              <a:ext uri="{FF2B5EF4-FFF2-40B4-BE49-F238E27FC236}">
                <a16:creationId xmlns:a16="http://schemas.microsoft.com/office/drawing/2014/main" id="{189A6DAA-15BB-9641-AA54-6E35F73401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5C6BA59-7993-FC4D-AAFD-1397859FDA81}" type="slidenum">
              <a:rPr lang="de-DE" altLang="de-DE">
                <a:solidFill>
                  <a:srgbClr val="FF0000"/>
                </a:solidFill>
              </a:rPr>
              <a:pPr/>
              <a:t>6</a:t>
            </a:fld>
            <a:endParaRPr lang="de-DE" altLang="de-DE">
              <a:solidFill>
                <a:srgbClr val="FF0000"/>
              </a:solidFill>
            </a:endParaRP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7884251E-8949-964B-9672-076FFBC4E0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Budget je Student/in</a:t>
            </a:r>
          </a:p>
        </p:txBody>
      </p:sp>
      <p:graphicFrame>
        <p:nvGraphicFramePr>
          <p:cNvPr id="164870" name="Object 6">
            <a:extLst>
              <a:ext uri="{FF2B5EF4-FFF2-40B4-BE49-F238E27FC236}">
                <a16:creationId xmlns:a16="http://schemas.microsoft.com/office/drawing/2014/main" id="{68E6F8B4-FE91-5749-A276-0D36F6FEDDDF}"/>
              </a:ext>
            </a:extLst>
          </p:cNvPr>
          <p:cNvGraphicFramePr>
            <a:graphicFrameLocks noChangeAspect="1"/>
          </p:cNvGraphicFramePr>
          <p:nvPr>
            <p:ph idx="1"/>
          </p:nvPr>
        </p:nvGraphicFramePr>
        <p:xfrm>
          <a:off x="468313" y="981075"/>
          <a:ext cx="8064500" cy="534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1" name="Diagramm" r:id="rId4" imgW="4673600" imgH="3111500" progId="Excel.Chart.8">
                  <p:embed/>
                </p:oleObj>
              </mc:Choice>
              <mc:Fallback>
                <p:oleObj name="Diagramm" r:id="rId4" imgW="4673600" imgH="3111500" progId="Excel.Char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981075"/>
                        <a:ext cx="8064500" cy="534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0">
                                            <p:oleChartEl type="gridLegend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4870">
                                            <p:oleChartEl type="gridLegend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0">
                                            <p:oleChartEl type="category" lvl="1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4870">
                                            <p:oleChartEl type="category" lvl="1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0">
                                            <p:oleChartEl type="category" lvl="2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4870">
                                            <p:oleChartEl type="category" lvl="2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164870" grpId="0" uiExpand="1" bld="category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Fußzeilenplatzhalter 3">
            <a:extLst>
              <a:ext uri="{FF2B5EF4-FFF2-40B4-BE49-F238E27FC236}">
                <a16:creationId xmlns:a16="http://schemas.microsoft.com/office/drawing/2014/main" id="{4A2037A3-E2E3-F44F-9C55-9AE20A1A4D3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>
                <a:solidFill>
                  <a:srgbClr val="414141"/>
                </a:solidFill>
              </a:rPr>
              <a:t>Humanvermögen | Detlef Müller-Böling | 18.09.2007</a:t>
            </a:r>
          </a:p>
        </p:txBody>
      </p:sp>
      <p:sp>
        <p:nvSpPr>
          <p:cNvPr id="16386" name="Foliennummernplatzhalter 4">
            <a:extLst>
              <a:ext uri="{FF2B5EF4-FFF2-40B4-BE49-F238E27FC236}">
                <a16:creationId xmlns:a16="http://schemas.microsoft.com/office/drawing/2014/main" id="{0FD966AC-5CF4-ED42-AB30-98A9C3BDE0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31472EC-C11B-804B-A357-7DED502DD093}" type="slidenum">
              <a:rPr lang="de-DE" altLang="de-DE">
                <a:solidFill>
                  <a:srgbClr val="FF0000"/>
                </a:solidFill>
              </a:rPr>
              <a:pPr/>
              <a:t>7</a:t>
            </a:fld>
            <a:endParaRPr lang="de-DE" altLang="de-DE">
              <a:solidFill>
                <a:srgbClr val="FF0000"/>
              </a:solidFill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5A819EE1-03AD-AB44-9F19-30A0C4C35C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Harvard vs. Exzellenzinitiative</a:t>
            </a:r>
          </a:p>
        </p:txBody>
      </p:sp>
      <p:graphicFrame>
        <p:nvGraphicFramePr>
          <p:cNvPr id="16388" name="Object 7">
            <a:extLst>
              <a:ext uri="{FF2B5EF4-FFF2-40B4-BE49-F238E27FC236}">
                <a16:creationId xmlns:a16="http://schemas.microsoft.com/office/drawing/2014/main" id="{FFF5B752-100B-F545-B2C1-ED0497F3AD28}"/>
              </a:ext>
            </a:extLst>
          </p:cNvPr>
          <p:cNvGraphicFramePr>
            <a:graphicFrameLocks noChangeAspect="1"/>
          </p:cNvGraphicFramePr>
          <p:nvPr>
            <p:ph idx="1"/>
          </p:nvPr>
        </p:nvGraphicFramePr>
        <p:xfrm>
          <a:off x="403225" y="1328738"/>
          <a:ext cx="8259763" cy="439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9" name="Diagramm" r:id="rId4" imgW="5994400" imgH="3187700" progId="Excel.Chart.8">
                  <p:embed/>
                </p:oleObj>
              </mc:Choice>
              <mc:Fallback>
                <p:oleObj name="Diagramm" r:id="rId4" imgW="5994400" imgH="3187700" progId="Excel.Chart.8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225" y="1328738"/>
                        <a:ext cx="8259763" cy="4392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Fußzeilenplatzhalter 3">
            <a:extLst>
              <a:ext uri="{FF2B5EF4-FFF2-40B4-BE49-F238E27FC236}">
                <a16:creationId xmlns:a16="http://schemas.microsoft.com/office/drawing/2014/main" id="{4D7A4F8A-A31A-FB4A-AF1D-99D48867F1A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>
                <a:solidFill>
                  <a:srgbClr val="414141"/>
                </a:solidFill>
              </a:rPr>
              <a:t>Humanvermögen | Detlef Müller-Böling | 18.09.2007</a:t>
            </a:r>
          </a:p>
        </p:txBody>
      </p:sp>
      <p:sp>
        <p:nvSpPr>
          <p:cNvPr id="18434" name="Foliennummernplatzhalter 4">
            <a:extLst>
              <a:ext uri="{FF2B5EF4-FFF2-40B4-BE49-F238E27FC236}">
                <a16:creationId xmlns:a16="http://schemas.microsoft.com/office/drawing/2014/main" id="{0F7B112F-6BA1-FC4B-A83C-7668343CF8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3F388FD-7F35-9E4A-B6B2-B6872697C030}" type="slidenum">
              <a:rPr lang="de-DE" altLang="de-DE">
                <a:solidFill>
                  <a:srgbClr val="FF0000"/>
                </a:solidFill>
              </a:rPr>
              <a:pPr/>
              <a:t>8</a:t>
            </a:fld>
            <a:endParaRPr lang="de-DE" altLang="de-DE">
              <a:solidFill>
                <a:srgbClr val="FF0000"/>
              </a:solidFill>
            </a:endParaRPr>
          </a:p>
        </p:txBody>
      </p:sp>
      <p:sp>
        <p:nvSpPr>
          <p:cNvPr id="18435" name="Rectangle 5">
            <a:extLst>
              <a:ext uri="{FF2B5EF4-FFF2-40B4-BE49-F238E27FC236}">
                <a16:creationId xmlns:a16="http://schemas.microsoft.com/office/drawing/2014/main" id="{7172F0C1-748E-CD4C-9DC6-A4BA499AA7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Vergleichs-Budget LMU München 2008</a:t>
            </a:r>
          </a:p>
        </p:txBody>
      </p:sp>
      <p:sp>
        <p:nvSpPr>
          <p:cNvPr id="18436" name="Text Box 7">
            <a:extLst>
              <a:ext uri="{FF2B5EF4-FFF2-40B4-BE49-F238E27FC236}">
                <a16:creationId xmlns:a16="http://schemas.microsoft.com/office/drawing/2014/main" id="{2FEF7F86-7CEF-6C43-8219-A8886B1A99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5734050"/>
            <a:ext cx="2025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/>
              <a:t>in Millionen Euro</a:t>
            </a:r>
          </a:p>
        </p:txBody>
      </p:sp>
      <p:graphicFrame>
        <p:nvGraphicFramePr>
          <p:cNvPr id="18437" name="Object 9">
            <a:extLst>
              <a:ext uri="{FF2B5EF4-FFF2-40B4-BE49-F238E27FC236}">
                <a16:creationId xmlns:a16="http://schemas.microsoft.com/office/drawing/2014/main" id="{A28C8226-D35E-894C-A0A5-B4C4A540BCE0}"/>
              </a:ext>
            </a:extLst>
          </p:cNvPr>
          <p:cNvGraphicFramePr>
            <a:graphicFrameLocks noChangeAspect="1"/>
          </p:cNvGraphicFramePr>
          <p:nvPr>
            <p:ph idx="1"/>
          </p:nvPr>
        </p:nvGraphicFramePr>
        <p:xfrm>
          <a:off x="1116013" y="1347788"/>
          <a:ext cx="7173912" cy="447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9" name="Diagramm" r:id="rId4" imgW="4597400" imgH="2882900" progId="Excel.Chart.8">
                  <p:embed/>
                </p:oleObj>
              </mc:Choice>
              <mc:Fallback>
                <p:oleObj name="Diagramm" r:id="rId4" imgW="4597400" imgH="2882900" progId="Excel.Chart.8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347788"/>
                        <a:ext cx="7173912" cy="4479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8" name="Text Box 10">
            <a:extLst>
              <a:ext uri="{FF2B5EF4-FFF2-40B4-BE49-F238E27FC236}">
                <a16:creationId xmlns:a16="http://schemas.microsoft.com/office/drawing/2014/main" id="{63D7A050-647D-C74F-8F87-0FBA8EED32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0063" y="4797425"/>
            <a:ext cx="3003550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400" b="1"/>
              <a:t>Gesamtbudget 440,7 Mio. €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Fußzeilenplatzhalter 3">
            <a:extLst>
              <a:ext uri="{FF2B5EF4-FFF2-40B4-BE49-F238E27FC236}">
                <a16:creationId xmlns:a16="http://schemas.microsoft.com/office/drawing/2014/main" id="{8529F4EB-5CB8-2944-8E78-4838E97EB9E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>
                <a:solidFill>
                  <a:srgbClr val="414141"/>
                </a:solidFill>
              </a:rPr>
              <a:t>Humanvermögen | Detlef Müller-Böling | 18.09.2007</a:t>
            </a:r>
          </a:p>
        </p:txBody>
      </p:sp>
      <p:sp>
        <p:nvSpPr>
          <p:cNvPr id="20482" name="Foliennummernplatzhalter 4">
            <a:extLst>
              <a:ext uri="{FF2B5EF4-FFF2-40B4-BE49-F238E27FC236}">
                <a16:creationId xmlns:a16="http://schemas.microsoft.com/office/drawing/2014/main" id="{4B699136-90F0-664C-B178-64B1D4682D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1E28083-959D-A548-AE1A-EA47469E09B4}" type="slidenum">
              <a:rPr lang="de-DE" altLang="de-DE">
                <a:solidFill>
                  <a:srgbClr val="FF0000"/>
                </a:solidFill>
              </a:rPr>
              <a:pPr/>
              <a:t>9</a:t>
            </a:fld>
            <a:endParaRPr lang="de-DE" altLang="de-DE">
              <a:solidFill>
                <a:srgbClr val="FF0000"/>
              </a:solidFill>
            </a:endParaRP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572D70D7-F7D3-794F-8D6D-41DB193B9B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400"/>
              <a:t>Kostenberechnungen zum Hochschulpakt</a:t>
            </a:r>
          </a:p>
        </p:txBody>
      </p:sp>
      <p:graphicFrame>
        <p:nvGraphicFramePr>
          <p:cNvPr id="20484" name="Object 3">
            <a:extLst>
              <a:ext uri="{FF2B5EF4-FFF2-40B4-BE49-F238E27FC236}">
                <a16:creationId xmlns:a16="http://schemas.microsoft.com/office/drawing/2014/main" id="{7C09E087-27C9-864A-B00C-43636F46EB8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98525" y="1196975"/>
          <a:ext cx="7273925" cy="4786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9" name="Diagramm" r:id="rId4" imgW="4686300" imgH="3429000" progId="Excel.Chart.8">
                  <p:embed/>
                </p:oleObj>
              </mc:Choice>
              <mc:Fallback>
                <p:oleObj name="Diagramm" r:id="rId4" imgW="4686300" imgH="3429000" progId="Excel.Chart.8">
                  <p:embed/>
                  <p:pic>
                    <p:nvPicPr>
                      <p:cNvPr id="0" name="Object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8525" y="1196975"/>
                        <a:ext cx="7273925" cy="4786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5" name="Rectangle 4">
            <a:extLst>
              <a:ext uri="{FF2B5EF4-FFF2-40B4-BE49-F238E27FC236}">
                <a16:creationId xmlns:a16="http://schemas.microsoft.com/office/drawing/2014/main" id="{61B67BCE-E787-BF4A-81C7-F076525172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3938" y="3933825"/>
            <a:ext cx="503237" cy="287338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20486" name="Line 5">
            <a:extLst>
              <a:ext uri="{FF2B5EF4-FFF2-40B4-BE49-F238E27FC236}">
                <a16:creationId xmlns:a16="http://schemas.microsoft.com/office/drawing/2014/main" id="{66252A83-5E00-9E46-85BE-856D716D366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63938" y="1412875"/>
            <a:ext cx="0" cy="28797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487" name="Text Box 6">
            <a:extLst>
              <a:ext uri="{FF2B5EF4-FFF2-40B4-BE49-F238E27FC236}">
                <a16:creationId xmlns:a16="http://schemas.microsoft.com/office/drawing/2014/main" id="{5BE40F64-DD58-FA42-B29A-06E5BB31A8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1557338"/>
            <a:ext cx="3270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>
                <a:solidFill>
                  <a:srgbClr val="CC0000"/>
                </a:solidFill>
              </a:rPr>
              <a:t>Aktuelles Ende Hochschulpakt</a:t>
            </a:r>
          </a:p>
        </p:txBody>
      </p:sp>
      <p:sp>
        <p:nvSpPr>
          <p:cNvPr id="184327" name="Text Box 7">
            <a:extLst>
              <a:ext uri="{FF2B5EF4-FFF2-40B4-BE49-F238E27FC236}">
                <a16:creationId xmlns:a16="http://schemas.microsoft.com/office/drawing/2014/main" id="{DB6F6C29-BC7C-3745-9B85-77BE20E19F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2924175"/>
            <a:ext cx="2635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>
                <a:solidFill>
                  <a:srgbClr val="0000FF"/>
                </a:solidFill>
              </a:rPr>
              <a:t>Summe: 565 Mio. Euro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7" grpId="0"/>
    </p:bld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416</Words>
  <Application>Microsoft Macintosh PowerPoint</Application>
  <PresentationFormat>Bildschirmpräsentation (4:3)</PresentationFormat>
  <Paragraphs>76</Paragraphs>
  <Slides>11</Slides>
  <Notes>11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11</vt:i4>
      </vt:variant>
    </vt:vector>
  </HeadingPairs>
  <TitlesOfParts>
    <vt:vector size="16" baseType="lpstr">
      <vt:lpstr>Arial</vt:lpstr>
      <vt:lpstr>Wingdings</vt:lpstr>
      <vt:lpstr>Standarddesign</vt:lpstr>
      <vt:lpstr>Microsoft Office Excel-Diagramm</vt:lpstr>
      <vt:lpstr>Microsoft Graph-Diagramm</vt:lpstr>
      <vt:lpstr>Humanvermögen: 3 Thesen </vt:lpstr>
      <vt:lpstr>Thesen</vt:lpstr>
      <vt:lpstr>Thesen</vt:lpstr>
      <vt:lpstr>Thesen</vt:lpstr>
      <vt:lpstr>Ausgaben je Student/in im tertiären Sektor</vt:lpstr>
      <vt:lpstr>Budget je Student/in</vt:lpstr>
      <vt:lpstr>Harvard vs. Exzellenzinitiative</vt:lpstr>
      <vt:lpstr>Vergleichs-Budget LMU München 2008</vt:lpstr>
      <vt:lpstr>Kostenberechnungen zum Hochschulpakt</vt:lpstr>
      <vt:lpstr>Vergleich der Gesamtkosten bis 2020</vt:lpstr>
      <vt:lpstr>Vergleich zusätzliche Kosten zu aktuellen Ausgaben</vt:lpstr>
    </vt:vector>
  </TitlesOfParts>
  <Company>CHE - Centrum für Hochschulentwicklung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Lars Hüning</dc:creator>
  <cp:lastModifiedBy>Detlef Müller-Böling</cp:lastModifiedBy>
  <cp:revision>88</cp:revision>
  <dcterms:created xsi:type="dcterms:W3CDTF">2007-03-01T14:35:06Z</dcterms:created>
  <dcterms:modified xsi:type="dcterms:W3CDTF">2022-02-08T17:16:46Z</dcterms:modified>
</cp:coreProperties>
</file>