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2" r:id="rId2"/>
    <p:sldId id="334" r:id="rId3"/>
    <p:sldId id="314" r:id="rId4"/>
    <p:sldId id="313" r:id="rId5"/>
    <p:sldId id="319" r:id="rId6"/>
    <p:sldId id="317" r:id="rId7"/>
    <p:sldId id="320" r:id="rId8"/>
    <p:sldId id="316" r:id="rId9"/>
    <p:sldId id="318" r:id="rId10"/>
    <p:sldId id="321" r:id="rId11"/>
    <p:sldId id="325" r:id="rId12"/>
    <p:sldId id="326" r:id="rId13"/>
    <p:sldId id="323" r:id="rId14"/>
    <p:sldId id="324" r:id="rId15"/>
    <p:sldId id="312" r:id="rId16"/>
    <p:sldId id="327" r:id="rId17"/>
    <p:sldId id="328" r:id="rId18"/>
    <p:sldId id="329" r:id="rId19"/>
    <p:sldId id="335" r:id="rId20"/>
    <p:sldId id="330" r:id="rId21"/>
    <p:sldId id="331" r:id="rId22"/>
    <p:sldId id="322" r:id="rId23"/>
    <p:sldId id="332" r:id="rId24"/>
    <p:sldId id="333" r:id="rId25"/>
    <p:sldId id="336" r:id="rId2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9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1026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0333BF5F-3BC4-3043-9D36-A04A692886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8A73CB6-DDFD-0040-AB43-0379F48F584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5493D459-90A7-2246-AFDB-3516387ACB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A55A9DD2-20E8-B148-A81E-31917CE893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6F1A1A-9E90-2540-B974-8608FD73623C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8F6A0B1-243F-3D45-9C64-F3F01AD246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F4C4FDE-29F6-CB44-B159-7F5329F7B8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2D08F37-9724-F842-AEF1-99DA6576C2D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18E1BA7-C4CE-0B4C-8BFD-9275F3CF42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F35A6D9-445B-0842-A9E9-790D82286C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978C6B36-A8D7-C24A-A6C3-61F4F078C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851810-5155-494F-9281-5B76BD1843A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F69123D-9952-BC4D-903C-A30F46C82D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5EDBD-F604-EF4A-B709-D556CE33A78E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675F9E1A-5AB1-B34C-ABE6-35F76D7D0F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57139C2-29BB-9B4E-B1BA-34108073A5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DCD89C-C75F-7B48-A127-854B5CDC6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FE9AB-B955-C248-8FAE-A697C0993773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04F702DF-E4AC-C748-804A-79D6B2D9BC4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B34BB61C-D20D-8041-8102-87CA5CD71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B369D45-DFC6-284C-9212-C2DF516BED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1DBAD1-BBB5-3743-85CC-793BE1E1381D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3BE52627-91F4-E84F-BF3B-CB8E1A5DC6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570EFE7D-71DE-0B49-B9E8-47F509461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A158227-9075-A04D-B1CD-1BBE8AAE81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D0CD07-9661-7C46-9863-E62E950671A2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AA8F7848-833F-834F-A69A-B47491D1B96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5ADD5445-58FD-A545-9F8F-AC8B429B2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80B091-C23E-D746-B162-42DF1D2AD1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F7DC2-2BF4-164E-B65D-3802B9B68201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D24685B1-4E9A-EE42-A26B-1FC540A6CB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B25F82DE-E52A-A740-AFDE-E08F84588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28E30CF-B2CC-8142-856E-D2AFE3056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D7AD54-0D29-7845-A096-DAD690A8F566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11D9D1BF-7655-7549-AFA7-B06AE1081C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A8824BAB-0F0D-A64D-94F3-1A0BD6F83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445F68A-909C-2849-90E3-D359937D25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FD948E-307A-9A42-AF48-E2A2F3AFCCED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C0D306A2-60E4-C642-B74F-5C5DAEFE28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D3209A6B-3EE6-2445-A988-1BEA3DD461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130787C-B8CC-EC4A-9619-892A99FE8A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BFCFB7-2306-0B42-80E6-76317AF07850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140CFCB2-0B76-3746-A612-850E5EE65C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84EF96F4-597E-AF4D-9874-DC31A6088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AAD63E-0F00-644D-9C99-D1EF2634A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C1442D-3D6C-284B-A789-286B0B5B3D33}" type="slidenum">
              <a:rPr lang="de-DE" altLang="de-DE"/>
              <a:pPr/>
              <a:t>17</a:t>
            </a:fld>
            <a:endParaRPr lang="de-DE" altLang="de-DE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88FEE830-AC9D-C349-82F8-59569908DC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933A8C1F-695D-9742-A472-651F59E6AB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DE6CBF2-A657-8949-B14E-07A2B4558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C5EADD-5C60-E740-9BE9-6A5A67275475}" type="slidenum">
              <a:rPr lang="de-DE" altLang="de-DE"/>
              <a:pPr/>
              <a:t>18</a:t>
            </a:fld>
            <a:endParaRPr lang="de-DE" altLang="de-DE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7AC13C33-B30C-EA47-93BE-ECEDFE53A9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E5D57609-6321-F743-8FA3-FC677B39D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9F4E072-D50B-5E49-B5EA-1052A87252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A7A12-EBFC-534C-9C3C-E8D53A5BAB12}" type="slidenum">
              <a:rPr lang="de-DE" altLang="de-DE"/>
              <a:pPr/>
              <a:t>19</a:t>
            </a:fld>
            <a:endParaRPr lang="de-DE" altLang="de-DE"/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636FDEF3-24DB-C240-8C44-999AFD59DC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71C04394-5690-0141-A749-BB4C9BAF18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E8ADA1D-60FC-0C47-8FC1-9E3CB904C4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8D328F-2320-3449-96D4-A82E9FEA0071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164866" name="Rectangle 2">
            <a:extLst>
              <a:ext uri="{FF2B5EF4-FFF2-40B4-BE49-F238E27FC236}">
                <a16:creationId xmlns:a16="http://schemas.microsoft.com/office/drawing/2014/main" id="{1B32B79A-3E12-8C47-8F92-EE2601DB05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CEC10E68-42B4-1346-9E8E-EBF379145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A6D56CC-2683-6948-AE3E-3E4D62F01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490CB-AC60-4B40-8108-62D8ADE1370E}" type="slidenum">
              <a:rPr lang="de-DE" altLang="de-DE"/>
              <a:pPr/>
              <a:t>20</a:t>
            </a:fld>
            <a:endParaRPr lang="de-DE" altLang="de-DE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52890A62-373B-D04C-BB9F-B431C1D0FB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37E413CA-CA4C-C845-A028-D478EBBBC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3291B3D-A43E-B14B-AFC7-B49B3B123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04737B-5790-0946-9D06-E68BA0BFC225}" type="slidenum">
              <a:rPr lang="de-DE" altLang="de-DE"/>
              <a:pPr/>
              <a:t>21</a:t>
            </a:fld>
            <a:endParaRPr lang="de-DE" altLang="de-DE"/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80BAEF8A-3B94-A947-96ED-C0BF6FFA41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5B3B249D-3769-8C4D-9584-2378C632D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536CB4D-057A-AE42-AC99-7A7C6952C5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A334E6-DD7A-6D4E-B41B-C36FB4D7C47F}" type="slidenum">
              <a:rPr lang="de-DE" altLang="de-DE"/>
              <a:pPr/>
              <a:t>22</a:t>
            </a:fld>
            <a:endParaRPr lang="de-DE" altLang="de-DE"/>
          </a:p>
        </p:txBody>
      </p:sp>
      <p:sp>
        <p:nvSpPr>
          <p:cNvPr id="159746" name="Rectangle 2">
            <a:extLst>
              <a:ext uri="{FF2B5EF4-FFF2-40B4-BE49-F238E27FC236}">
                <a16:creationId xmlns:a16="http://schemas.microsoft.com/office/drawing/2014/main" id="{935F126F-D909-DD46-BF9A-F451B01E9E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C57D91C1-4F05-D740-9AA7-BED072FE5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6FB2D3-4E1F-954A-A908-E16E461567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88106E-639C-CE43-BD13-174B8890844E}" type="slidenum">
              <a:rPr lang="de-DE" altLang="de-DE"/>
              <a:pPr/>
              <a:t>23</a:t>
            </a:fld>
            <a:endParaRPr lang="de-DE" altLang="de-DE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880B2361-8F3C-764A-B4BA-A944E643CF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A28BF583-5FC9-EA48-AEB7-EB2D9CD1B5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74153B2-AF39-A044-ACC2-FA9AB443C4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573496-61A3-724E-AA59-B7D530865728}" type="slidenum">
              <a:rPr lang="de-DE" altLang="de-DE"/>
              <a:pPr/>
              <a:t>24</a:t>
            </a:fld>
            <a:endParaRPr lang="de-DE" altLang="de-DE"/>
          </a:p>
        </p:txBody>
      </p:sp>
      <p:sp>
        <p:nvSpPr>
          <p:cNvPr id="162818" name="Rectangle 2">
            <a:extLst>
              <a:ext uri="{FF2B5EF4-FFF2-40B4-BE49-F238E27FC236}">
                <a16:creationId xmlns:a16="http://schemas.microsoft.com/office/drawing/2014/main" id="{C26EFB68-04CE-634F-B589-18FE00A918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6026319E-60AC-514D-957F-E84DA9782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ED72218-22DE-704F-9EC3-1407E3382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4A1624-FB65-DC42-A742-EC668D2549FA}" type="slidenum">
              <a:rPr lang="de-DE" altLang="de-DE"/>
              <a:pPr/>
              <a:t>25</a:t>
            </a:fld>
            <a:endParaRPr lang="de-DE" altLang="de-DE"/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335B244D-3BFB-BF42-9BC6-23EA58E660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BACBC57F-6A57-5A42-9DA2-8A845A624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843B9A6-F0D4-354F-B57B-416C868B42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9AF87-81F4-1A4F-B05C-07D17B1DDDFA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47DA73A9-1B4D-0741-A238-986046274C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17969202-2843-C44F-AB64-A23746E92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4344176-DD5E-8742-9DEB-4A2B889055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42568-B7F2-4A40-846B-F408C26BBC06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62148C06-042F-2A44-9EEE-99CD1CE564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4671DA38-15D7-5F42-B9CE-804920479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DB7E05A-382C-3F46-884B-9294DBE87B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29359-D28D-044E-8A3E-1F744D891745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BEEDEB1D-1B5F-A443-9322-0EFE8CA482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63CA5CD-3315-A646-8C33-BE118ACD3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CC17010-4439-F344-8969-81881C272F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05E281-6BB4-5848-9917-6AECF7E5ADAB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F7AF70A0-EF3F-C349-9B1F-EA9A411607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996AE158-36EA-F549-BE5F-CEB39AE07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4203A85-8DE0-FF44-B325-CF38739F66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2C6083-BE2B-C34F-9C38-EF0354A3C6D3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38DB38CF-953D-824D-B02F-1DE2D3C860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643C871B-8951-E842-86AE-3810A205DC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140D560-15F9-2144-9B68-BD1F8FF96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52948B-41B9-8948-9C31-B11F2DA3912A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FD29977A-7C43-974E-9B4B-CDD46BA30A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3A55F308-99E5-7C49-8CCC-496216EBF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E095FDB-9C43-4241-99E3-25A387C5B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76A24-2BE7-754A-84B3-0586A25FB4CD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12B79772-6872-6C44-AE6D-A10DF326A6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BEB8D2CD-79F1-254B-9BFB-3294A2B29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5EDAEAF-14F8-8A49-A008-1AEA1F885B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41363" y="2767013"/>
            <a:ext cx="8001000" cy="1468437"/>
          </a:xfrm>
        </p:spPr>
        <p:txBody>
          <a:bodyPr lIns="90000" tIns="46800" rIns="90000" bIns="46800"/>
          <a:lstStyle>
            <a:lvl1pPr algn="r">
              <a:defRPr sz="3200" b="1"/>
            </a:lvl1pPr>
          </a:lstStyle>
          <a:p>
            <a:pPr lvl="0"/>
            <a:r>
              <a:rPr lang="de-DE" altLang="de-DE" noProof="0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A2EBE-7B50-1543-AC86-22AEB26C90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95513" y="4340225"/>
            <a:ext cx="6553200" cy="1320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de-DE" altLang="de-DE" noProof="0"/>
              <a:t>Click to edit Master subtitle style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D9BB052-D1D0-3142-9E40-340A013E82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14800" y="6245225"/>
            <a:ext cx="16764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414141"/>
                </a:solidFill>
              </a:defRPr>
            </a:lvl1pPr>
          </a:lstStyle>
          <a:p>
            <a:endParaRPr lang="de-DE" altLang="de-DE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E8E0FF4-77AF-0F43-BFBB-86C514971D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5791200" y="6245225"/>
            <a:ext cx="1981200" cy="476250"/>
          </a:xfrm>
        </p:spPr>
        <p:txBody>
          <a:bodyPr/>
          <a:lstStyle>
            <a:lvl1pPr algn="ctr">
              <a:defRPr sz="1400">
                <a:solidFill>
                  <a:srgbClr val="414141"/>
                </a:solidFill>
              </a:defRPr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376F476-4FCC-0341-A0D6-6A580A9E99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772400" y="6248400"/>
            <a:ext cx="1066800" cy="4762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fld id="{F0F98C78-8CEC-3446-BE91-E8CA759B30C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E48F3-D555-554F-AB30-55ADE2CCB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2BA77EC-C079-A941-8124-E3C903272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C1330DD-02C3-F44F-BBDD-0A91D68332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075251-9D27-2F48-A851-C701C2736CF7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5E6156-433B-B14E-9203-EE22EABF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291992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40BB616-5352-234A-B341-3A9B4092E4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CFB54C-AAC1-FE40-BA0D-AF9712083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1A8C9CE-739C-8241-B5B8-550A31E11E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647278-6F87-674C-AC8B-4C3B4A269987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5A3A0E-D533-B14E-AA6D-78D05D77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83113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49BA0-625B-C84A-8132-91E8DBFCE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1D9BEF-82FA-934B-9F43-239991FA7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582758-E116-EE4B-8AC8-C324B3274E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F2635A-7820-0742-9369-736DF2CE9035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640642-3483-2144-9B13-3D8C56EC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401861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1A734-41B1-DD45-A21C-C46067F4F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BC4B18-EFF3-6E45-934F-B595672D5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FD4BB8-AD11-8F44-A56D-0002A5D504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ED323C-00F6-C24F-B90A-0A1918BEEC1E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2C03B9-AE6D-2345-A9EF-9B9121289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9558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798537-3159-1D42-878D-45B5D9077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F3D37-C1E7-F74E-854F-68A82917B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B4499F-89AE-644F-A896-9AE3A9919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458AE53-C6D4-A04C-8C51-1B98965550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EDD4BC-EDAF-4E4F-A8D6-CA8D508DCBDC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FA8BD0-BA36-BD41-9019-D7046BAAE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2230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4B996-91AD-D647-80E1-45F58753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F17752-54FC-F24F-951B-888EA2F00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E238F7-0B3F-004F-90A0-5E19A9BBA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21F0A43-524D-204E-8C11-712E292DB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D6A93E-8694-E04D-B2B8-F47DE82CE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B38AED-768B-DE42-9640-6707DDA2ED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111AE9-F51E-C94C-91BF-8C5F2229C810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369E1CF-5433-4941-B9C6-CF3DBCE6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55823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B51895-E5EF-7C41-8F3F-4DAFA5FB6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A7E5B43-EA49-BE4B-AE1F-D25C1BCEBA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BC02E9-12B6-A14B-A81C-21BF22B34860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5233944-19C6-8D43-97E7-2D8D2259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253778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45DF8D2-A9C5-4A42-B2DF-27C3D68C18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40478B-4081-B34B-82A5-3B3EF960EA9E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A3E7A8E-FC9F-BE4F-8A54-B2D296B4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126013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F7881-2B58-ED4C-BB61-9E83CEA11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C79557-E9F6-F64A-8BF0-D2DD6F0C8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91E160-9D60-4042-A6AD-56EBF01C9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9A180D-6D8E-6548-ACC4-1B7D0D20B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8C627F-E2D9-D04C-BE7C-B53AE2749EE0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AF31D3-B627-1147-9CFE-8A0A3268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346080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DEDF69-A20D-CA48-8734-9968DE785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CC050B-230F-1B40-861D-998CEDB39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14ED5C8-C7BB-D747-9F17-113CD70B8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5C1F941-D01B-B24D-97F6-6183F39BE2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F0DB5-5C57-2845-B97A-3230654B2C82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6A63A9-E287-074D-820A-D62516456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  <p:extLst>
      <p:ext uri="{BB962C8B-B14F-4D97-AF65-F5344CB8AC3E}">
        <p14:creationId xmlns:p14="http://schemas.microsoft.com/office/powerpoint/2010/main" val="397278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>
            <a:extLst>
              <a:ext uri="{FF2B5EF4-FFF2-40B4-BE49-F238E27FC236}">
                <a16:creationId xmlns:a16="http://schemas.microsoft.com/office/drawing/2014/main" id="{D92B90B2-DF1F-9A49-8035-3646970DE3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24625"/>
            <a:ext cx="792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solidFill>
                  <a:srgbClr val="FF0000"/>
                </a:solidFill>
              </a:defRPr>
            </a:lvl1pPr>
          </a:lstStyle>
          <a:p>
            <a:fld id="{1E45F2B6-7D34-5E4D-B773-2189C2CEBA9A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592A8DED-3CA0-0C45-890C-8758D1CCB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76200"/>
            <a:ext cx="7005637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title style</a:t>
            </a:r>
          </a:p>
        </p:txBody>
      </p:sp>
      <p:sp>
        <p:nvSpPr>
          <p:cNvPr id="1059" name="Rectangle 35">
            <a:extLst>
              <a:ext uri="{FF2B5EF4-FFF2-40B4-BE49-F238E27FC236}">
                <a16:creationId xmlns:a16="http://schemas.microsoft.com/office/drawing/2014/main" id="{90808BE9-65A9-A44A-B896-DB01E439D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60" name="Rectangle 36">
            <a:extLst>
              <a:ext uri="{FF2B5EF4-FFF2-40B4-BE49-F238E27FC236}">
                <a16:creationId xmlns:a16="http://schemas.microsoft.com/office/drawing/2014/main" id="{20B18E1A-FF5F-0146-9955-AFCDF320AA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24625"/>
            <a:ext cx="48244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r>
              <a:rPr lang="de-DE" altLang="de-DE"/>
              <a:t>Juniorprofessur| Detlef Müller-Böling| 12.10.2007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800" kern="1200">
          <a:solidFill>
            <a:srgbClr val="5A5A5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5A5A5A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kern="1200">
          <a:solidFill>
            <a:srgbClr val="5A5A5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0000"/>
        </a:buClr>
        <a:buChar char="–"/>
        <a:defRPr sz="2400" kern="1200">
          <a:solidFill>
            <a:srgbClr val="5A5A5A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2000" kern="1200">
          <a:solidFill>
            <a:srgbClr val="5A5A5A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–"/>
        <a:defRPr sz="2000" kern="1200">
          <a:solidFill>
            <a:srgbClr val="5A5A5A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 kern="1200">
          <a:solidFill>
            <a:srgbClr val="5A5A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Rectangle 6">
            <a:extLst>
              <a:ext uri="{FF2B5EF4-FFF2-40B4-BE49-F238E27FC236}">
                <a16:creationId xmlns:a16="http://schemas.microsoft.com/office/drawing/2014/main" id="{0016DA10-721B-854E-B680-0CB0B83A33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1773238"/>
            <a:ext cx="8001000" cy="1468437"/>
          </a:xfrm>
        </p:spPr>
        <p:txBody>
          <a:bodyPr/>
          <a:lstStyle/>
          <a:p>
            <a:r>
              <a:rPr lang="de-DE" altLang="de-DE"/>
              <a:t>Junior – der Weg zum Senior?</a:t>
            </a:r>
            <a:br>
              <a:rPr lang="de-DE" altLang="de-DE"/>
            </a:br>
            <a:r>
              <a:rPr lang="de-DE" altLang="de-DE" sz="2800"/>
              <a:t>Erkenntnisse aus aktuellen Untersuchungen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8D0E78EC-4DA9-294E-8015-A5DC828CD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3573463"/>
            <a:ext cx="284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r"/>
            <a:endParaRPr lang="de-DE" altLang="de-DE" sz="2400"/>
          </a:p>
          <a:p>
            <a:pPr algn="r"/>
            <a:r>
              <a:rPr lang="de-DE" altLang="de-DE" sz="2400"/>
              <a:t>Detlef Müller-Böling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7DC35E-E6DC-A04D-97C2-F7D8C18BC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F7508-8BAD-284A-962B-049E7AEF8E31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B90CDC-3B28-C44D-9E71-F6057403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0C1CC0BA-BD6D-AA42-849E-4293A55FD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7345362" cy="561975"/>
          </a:xfrm>
        </p:spPr>
        <p:txBody>
          <a:bodyPr/>
          <a:lstStyle/>
          <a:p>
            <a:r>
              <a:rPr lang="de-DE" altLang="de-DE"/>
              <a:t>3. Berufung : Bewertung der Verfahren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9DF548EE-9103-6B4A-BA5D-A6F22C65A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496300" cy="5256213"/>
          </a:xfrm>
          <a:noFill/>
          <a:ln/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de-DE" altLang="de-DE"/>
          </a:p>
          <a:p>
            <a:pPr marL="533400" indent="-533400"/>
            <a:r>
              <a:rPr lang="de-DE" altLang="de-DE"/>
              <a:t>fast alle Hochschulleitungen und Mehrzahl der JuniorprofessorInnen geben an, dass das Verfahren weitgehend den „normalen“ Berufungsverfahren entspricht</a:t>
            </a:r>
          </a:p>
          <a:p>
            <a:pPr marL="533400" indent="-533400"/>
            <a:r>
              <a:rPr lang="de-DE" altLang="de-DE"/>
              <a:t>die üblichen Verfahrenselemente (Kommission, Gutachter, Probevorlesung, Berufung) sind fast durchgehend vorhanden</a:t>
            </a:r>
          </a:p>
          <a:p>
            <a:pPr marL="533400" indent="-533400"/>
            <a:r>
              <a:rPr lang="de-DE" altLang="de-DE"/>
              <a:t>weniger:  Berufungsverhandlungen</a:t>
            </a:r>
          </a:p>
          <a:p>
            <a:pPr marL="533400" indent="-533400"/>
            <a:r>
              <a:rPr lang="de-DE" altLang="de-DE"/>
              <a:t>nur 18 % sagen, dass Verfahren eher Einstellung als Berufung entsprach (Medizin: ca. 1/3)</a:t>
            </a:r>
          </a:p>
          <a:p>
            <a:pPr marL="533400" indent="-533400"/>
            <a:endParaRPr lang="de-DE" altLang="de-DE"/>
          </a:p>
          <a:p>
            <a:pPr marL="533400" indent="-533400">
              <a:buFont typeface="Wingdings" pitchFamily="2" charset="2"/>
              <a:buNone/>
            </a:pP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3F5B36-5B87-234B-A73A-CF354B3F31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64DD0-E144-BD44-9F00-6CDC10FB24C2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C29B60-497C-C44C-8D2A-FBA8BC4B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6325C9F1-F300-4F44-A462-B570244C2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3. Berufung: Verfahrenselemente</a:t>
            </a:r>
          </a:p>
        </p:txBody>
      </p:sp>
      <p:pic>
        <p:nvPicPr>
          <p:cNvPr id="133124" name="Picture 4">
            <a:extLst>
              <a:ext uri="{FF2B5EF4-FFF2-40B4-BE49-F238E27FC236}">
                <a16:creationId xmlns:a16="http://schemas.microsoft.com/office/drawing/2014/main" id="{0D6B7415-046D-D140-87B4-78EA6A48A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47788"/>
            <a:ext cx="7272338" cy="476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69F450-A351-224D-A344-BA6326C988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73FE8-6875-674C-A499-1D1232E1BFB1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30E766-BF14-EA48-9D17-F52BFAEE8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45532FBC-A888-384F-9667-E2BA75E51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76200"/>
            <a:ext cx="7200900" cy="561975"/>
          </a:xfrm>
        </p:spPr>
        <p:txBody>
          <a:bodyPr/>
          <a:lstStyle/>
          <a:p>
            <a:r>
              <a:rPr lang="de-DE" altLang="de-DE"/>
              <a:t>3. Berufung: Verhandlungen/Zusagen</a:t>
            </a:r>
          </a:p>
        </p:txBody>
      </p:sp>
      <p:pic>
        <p:nvPicPr>
          <p:cNvPr id="134148" name="Picture 4">
            <a:extLst>
              <a:ext uri="{FF2B5EF4-FFF2-40B4-BE49-F238E27FC236}">
                <a16:creationId xmlns:a16="http://schemas.microsoft.com/office/drawing/2014/main" id="{D34AB1E6-A287-4640-82EB-B946669E2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17613"/>
            <a:ext cx="8208963" cy="508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D19931-53FE-D44F-ADAF-43ECA3653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80F9A-7A52-2245-A587-28FB0FCBE342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98F750-6942-AC4B-83FE-F47259A03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CDE8CF55-C3CE-FC4E-8700-0FBF9BF640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4. Habilitation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C9D9F501-4268-114F-BCAB-9C38D88F9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642350" cy="4525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de-DE" altLang="de-DE" sz="2400"/>
          </a:p>
          <a:p>
            <a:r>
              <a:rPr lang="de-DE" altLang="de-DE" sz="2400"/>
              <a:t>Hochschulleitungen halten Habilitation in einigen Fächern auch künftig für maßgeblichen Qualifikationsweg (43 von 59)</a:t>
            </a:r>
          </a:p>
          <a:p>
            <a:r>
              <a:rPr lang="de-DE" altLang="de-DE" sz="2400"/>
              <a:t>Ein Drittel der JuniorprofessorInnen gibt an, gleichzeitig auch eine Habilitation anzustreben; ein weiteres Viertel ist noch unentschlossen</a:t>
            </a:r>
          </a:p>
          <a:p>
            <a:r>
              <a:rPr lang="de-DE" altLang="de-DE" sz="2400"/>
              <a:t>über 90 % davon erhoffen sich bessere Berufungschancen; 80 % geben an, es sei im Fach üblich</a:t>
            </a:r>
          </a:p>
          <a:p>
            <a:r>
              <a:rPr lang="de-DE" altLang="de-DE" sz="2400"/>
              <a:t>habilitiert wird vor allem in der Medizin und den Geisteswissenschaften</a:t>
            </a:r>
          </a:p>
          <a:p>
            <a:endParaRPr lang="de-DE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0A2DB601-F9B7-AD4A-9E9D-E4A51383C3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F0220-C9DD-E545-8F9C-F32C79512421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7D3B8993-C762-1148-94F8-85AF81D9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BCF31A97-BEA7-1945-B6F7-488DEEBB0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4. Habilitation</a:t>
            </a:r>
          </a:p>
        </p:txBody>
      </p:sp>
      <p:sp>
        <p:nvSpPr>
          <p:cNvPr id="132102" name="Rectangle 6">
            <a:extLst>
              <a:ext uri="{FF2B5EF4-FFF2-40B4-BE49-F238E27FC236}">
                <a16:creationId xmlns:a16="http://schemas.microsoft.com/office/drawing/2014/main" id="{A8871C06-58A4-CE4C-84A9-702831D69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66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de-DE"/>
          </a:p>
        </p:txBody>
      </p:sp>
      <p:graphicFrame>
        <p:nvGraphicFramePr>
          <p:cNvPr id="132101" name="Object 5">
            <a:extLst>
              <a:ext uri="{FF2B5EF4-FFF2-40B4-BE49-F238E27FC236}">
                <a16:creationId xmlns:a16="http://schemas.microsoft.com/office/drawing/2014/main" id="{54659898-E772-AF44-B7C2-CF475EBD3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333500"/>
          <a:ext cx="8208963" cy="487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4" name="Diagramm" r:id="rId4" imgW="4940300" imgH="2933700" progId="Excel.Chart.8">
                  <p:embed/>
                </p:oleObj>
              </mc:Choice>
              <mc:Fallback>
                <p:oleObj name="Diagramm" r:id="rId4" imgW="4940300" imgH="2933700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333500"/>
                        <a:ext cx="8208963" cy="4875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FD3639-993E-C343-8DD5-AD192825E7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EF096-EA30-E74B-8104-A55823FDCCED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42AB8B-4EC1-BE46-972D-7921C8A3C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687D932C-F079-C345-8099-07EA60828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5. Zwischenevaluation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A930E0D8-6C36-F742-AF54-9219B49FD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229600" cy="5257800"/>
          </a:xfrm>
        </p:spPr>
        <p:txBody>
          <a:bodyPr/>
          <a:lstStyle/>
          <a:p>
            <a:r>
              <a:rPr lang="de-DE" altLang="de-DE" sz="2400"/>
              <a:t>2/3 der Befragten: Zwischenevaluationen bereits abgeschlossen; 1/5 noch nicht begonnen</a:t>
            </a:r>
          </a:p>
          <a:p>
            <a:r>
              <a:rPr lang="de-DE" altLang="de-DE" sz="2400"/>
              <a:t>1/4 Viertel aller abgeschlossenen Verfahren an HU Berlin und Uni Göttingen</a:t>
            </a:r>
          </a:p>
          <a:p>
            <a:r>
              <a:rPr lang="de-DE" altLang="de-DE" sz="2400" u="sng"/>
              <a:t>kein</a:t>
            </a:r>
            <a:r>
              <a:rPr lang="de-DE" altLang="de-DE" sz="2400"/>
              <a:t> Verfahren zur Selektion: negatives Ergebnis in weniger als 2 %</a:t>
            </a:r>
          </a:p>
          <a:p>
            <a:r>
              <a:rPr lang="de-DE" altLang="de-DE" sz="2400"/>
              <a:t>Transparenz des Verfahrens: in ¾ der Fälle Klarheit über Verfahren bereits ½ Jahr vor Beginn; kritischer in Ingenieurwissenschaften</a:t>
            </a:r>
          </a:p>
          <a:p>
            <a:r>
              <a:rPr lang="de-DE" altLang="de-DE" sz="2400"/>
              <a:t>Standardverfahren: Selbstbericht, externe Gutachten, Bericht einer Kommission, Entscheidung der Fakultät unter Berücksichtigung der Lehrevaluation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1E3E14-76E7-B744-8211-7703E11B28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900B3-F411-CF48-8631-9536393559B0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5044A8-4B93-964B-83E9-87F1D4422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pic>
        <p:nvPicPr>
          <p:cNvPr id="135172" name="Picture 4">
            <a:extLst>
              <a:ext uri="{FF2B5EF4-FFF2-40B4-BE49-F238E27FC236}">
                <a16:creationId xmlns:a16="http://schemas.microsoft.com/office/drawing/2014/main" id="{3C851522-23E8-0C43-B9AF-B508BDE2E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85875"/>
            <a:ext cx="8064500" cy="498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5173" name="Rectangle 5">
            <a:extLst>
              <a:ext uri="{FF2B5EF4-FFF2-40B4-BE49-F238E27FC236}">
                <a16:creationId xmlns:a16="http://schemas.microsoft.com/office/drawing/2014/main" id="{452EAB1E-CB56-2444-BE44-9FC879B7C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273925" cy="561975"/>
          </a:xfrm>
          <a:noFill/>
          <a:ln/>
        </p:spPr>
        <p:txBody>
          <a:bodyPr/>
          <a:lstStyle/>
          <a:p>
            <a:r>
              <a:rPr lang="de-DE" altLang="de-DE" sz="2400"/>
              <a:t>5. Zwischenevaluation: Elemente des Verfahrens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D73EBD1-BA81-CF4E-BE67-7B0DBFD96A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41BE0-D5B1-AC40-BB3B-157CD85903C1}" type="slidenum">
              <a:rPr lang="de-DE" altLang="de-DE"/>
              <a:pPr/>
              <a:t>17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AA9DC8-9E06-504A-9DD6-622BE65E1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641C555B-A00D-3D40-BF54-866EF54C8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5. Zwischenevaluation: Bewertung</a:t>
            </a:r>
          </a:p>
        </p:txBody>
      </p:sp>
      <p:pic>
        <p:nvPicPr>
          <p:cNvPr id="136197" name="Picture 5">
            <a:extLst>
              <a:ext uri="{FF2B5EF4-FFF2-40B4-BE49-F238E27FC236}">
                <a16:creationId xmlns:a16="http://schemas.microsoft.com/office/drawing/2014/main" id="{81E1DF86-75AD-7944-B6CB-AC67E383DE91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628775"/>
            <a:ext cx="7312025" cy="45259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0CEF36-4723-944B-A1C0-37191FF870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4925F-6B4C-564D-B145-131257E865E3}" type="slidenum">
              <a:rPr lang="de-DE" altLang="de-DE"/>
              <a:pPr/>
              <a:t>18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65F1ED-3BF7-6546-BD91-A5F45156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C3C77D24-BDC1-D748-9C92-9258C3FF1D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273925" cy="561975"/>
          </a:xfrm>
        </p:spPr>
        <p:txBody>
          <a:bodyPr/>
          <a:lstStyle/>
          <a:p>
            <a:r>
              <a:rPr lang="de-DE" altLang="de-DE"/>
              <a:t>6. Tenure-Option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A2B60FD6-C406-1A49-B95B-CB50A3F7F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229600" cy="4525962"/>
          </a:xfrm>
        </p:spPr>
        <p:txBody>
          <a:bodyPr/>
          <a:lstStyle/>
          <a:p>
            <a:r>
              <a:rPr lang="de-DE" altLang="de-DE"/>
              <a:t>maßgebliches Element bei Einführung des Instrumentes: Möglichkeit für tenure track</a:t>
            </a:r>
          </a:p>
          <a:p>
            <a:r>
              <a:rPr lang="de-DE" altLang="de-DE" u="sng"/>
              <a:t>aber</a:t>
            </a:r>
            <a:r>
              <a:rPr lang="de-DE" altLang="de-DE"/>
              <a:t>: Existenz von tenure Option im engeren Sinn (Möglichkeit einer Vollprofessur ohne erneute Ausschreibung): nur bei 8 % der Befragten (HUB, TU KL, U OL)</a:t>
            </a:r>
          </a:p>
          <a:p>
            <a:r>
              <a:rPr lang="de-DE" altLang="de-DE"/>
              <a:t>zusätzlich: 12 % Bewerbung auf Ausschreibung an eigener Hochschule möglich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4448B9-B4BC-1945-8500-BFB3D1B1A1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2B80C-7A0C-7F46-951C-21D2B0C30680}" type="slidenum">
              <a:rPr lang="de-DE" altLang="de-DE"/>
              <a:pPr/>
              <a:t>19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36E18A-07DA-354F-8E1C-7035E21BE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7A5EDAF8-5EDB-E747-9819-3CDDB2458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6. Weggang</a:t>
            </a:r>
          </a:p>
        </p:txBody>
      </p:sp>
      <p:pic>
        <p:nvPicPr>
          <p:cNvPr id="165891" name="Picture 3">
            <a:extLst>
              <a:ext uri="{FF2B5EF4-FFF2-40B4-BE49-F238E27FC236}">
                <a16:creationId xmlns:a16="http://schemas.microsoft.com/office/drawing/2014/main" id="{FA7936FB-52CD-AA41-86F1-2E8631456E54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209675"/>
            <a:ext cx="8939212" cy="49164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EF9BD4-A791-FD48-97EA-A7E219B4DA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63A45-9F16-9347-9BC1-7020502EBC70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0E9D3E-D643-A847-9CA8-542181F0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6D7AEA76-9116-8140-A7FA-CD3CED634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altLang="de-DE"/>
          </a:p>
        </p:txBody>
      </p:sp>
      <p:pic>
        <p:nvPicPr>
          <p:cNvPr id="163844" name="Picture 4">
            <a:extLst>
              <a:ext uri="{FF2B5EF4-FFF2-40B4-BE49-F238E27FC236}">
                <a16:creationId xmlns:a16="http://schemas.microsoft.com/office/drawing/2014/main" id="{F7E66F0A-8CFF-1147-A921-230573380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0"/>
            <a:ext cx="4592638" cy="652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FC06FE1A-F8C6-CA44-929F-DF9AC83A17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D4238B-C9A2-364B-A0EA-3D6F0A4F8A76}" type="slidenum">
              <a:rPr lang="de-DE" altLang="de-DE"/>
              <a:pPr/>
              <a:t>20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5F85F575-3019-DE4F-9644-4B70591C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1D7C2A67-4067-7448-83D2-6994D9DE0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76200"/>
            <a:ext cx="7200900" cy="561975"/>
          </a:xfrm>
        </p:spPr>
        <p:txBody>
          <a:bodyPr/>
          <a:lstStyle/>
          <a:p>
            <a:r>
              <a:rPr lang="de-DE" altLang="de-DE"/>
              <a:t>7. Bewertung der Juniorprofessur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6206C2F6-141C-B144-9DD5-3093425900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229600" cy="1152525"/>
          </a:xfrm>
        </p:spPr>
        <p:txBody>
          <a:bodyPr/>
          <a:lstStyle/>
          <a:p>
            <a:r>
              <a:rPr lang="de-DE" altLang="de-DE"/>
              <a:t>Insgesamt überwiegend positive Bewertung des Qualifizierungswegs JP</a:t>
            </a:r>
          </a:p>
        </p:txBody>
      </p:sp>
      <p:pic>
        <p:nvPicPr>
          <p:cNvPr id="138244" name="Picture 4">
            <a:extLst>
              <a:ext uri="{FF2B5EF4-FFF2-40B4-BE49-F238E27FC236}">
                <a16:creationId xmlns:a16="http://schemas.microsoft.com/office/drawing/2014/main" id="{31030383-F3D7-064C-8B0A-BA3B43BE9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043113"/>
            <a:ext cx="5400675" cy="4105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547B63-E3BE-0F49-9D34-691369A5FA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7AC2F-D9EE-A341-87F4-FC85167A1552}" type="slidenum">
              <a:rPr lang="de-DE" altLang="de-DE"/>
              <a:pPr/>
              <a:t>21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BFA825-3657-F742-8603-BCBFBC3C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7B147D5F-C921-0440-8626-79D04FF89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7345362" cy="561975"/>
          </a:xfrm>
        </p:spPr>
        <p:txBody>
          <a:bodyPr/>
          <a:lstStyle/>
          <a:p>
            <a:r>
              <a:rPr lang="de-DE" altLang="de-DE" sz="2400"/>
              <a:t>7. Bewertung der Vereinbarkeit von JP und Familie</a:t>
            </a:r>
          </a:p>
        </p:txBody>
      </p:sp>
      <p:pic>
        <p:nvPicPr>
          <p:cNvPr id="139268" name="Picture 4">
            <a:extLst>
              <a:ext uri="{FF2B5EF4-FFF2-40B4-BE49-F238E27FC236}">
                <a16:creationId xmlns:a16="http://schemas.microsoft.com/office/drawing/2014/main" id="{E929DC60-6CCE-F548-90D6-97F18B859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38"/>
          <a:stretch>
            <a:fillRect/>
          </a:stretch>
        </p:blipFill>
        <p:spPr bwMode="auto">
          <a:xfrm>
            <a:off x="1189038" y="1228725"/>
            <a:ext cx="6983412" cy="4945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64DE0B4C-3407-D740-987E-9076FA44CE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BD75B-28DF-D84C-B89C-DB5DE4D66583}" type="slidenum">
              <a:rPr lang="de-DE" altLang="de-DE"/>
              <a:pPr/>
              <a:t>22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F5DD29A6-96FF-F747-A59B-D76D3056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6628EB42-3940-4844-AD76-E10DAE4D5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7524750" cy="561975"/>
          </a:xfrm>
        </p:spPr>
        <p:txBody>
          <a:bodyPr/>
          <a:lstStyle/>
          <a:p>
            <a:r>
              <a:rPr lang="de-DE" altLang="de-DE"/>
              <a:t>7. Bewertung der Situation als JP</a:t>
            </a:r>
          </a:p>
        </p:txBody>
      </p:sp>
      <p:pic>
        <p:nvPicPr>
          <p:cNvPr id="130053" name="Picture 5">
            <a:extLst>
              <a:ext uri="{FF2B5EF4-FFF2-40B4-BE49-F238E27FC236}">
                <a16:creationId xmlns:a16="http://schemas.microsoft.com/office/drawing/2014/main" id="{10BC4381-0678-1C46-8570-9084D7283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084388"/>
            <a:ext cx="6264275" cy="425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054" name="Rectangle 6">
            <a:extLst>
              <a:ext uri="{FF2B5EF4-FFF2-40B4-BE49-F238E27FC236}">
                <a16:creationId xmlns:a16="http://schemas.microsoft.com/office/drawing/2014/main" id="{87C833A8-1DD3-EB49-A099-071A2E814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229600" cy="1152525"/>
          </a:xfrm>
          <a:noFill/>
          <a:ln/>
        </p:spPr>
        <p:txBody>
          <a:bodyPr/>
          <a:lstStyle/>
          <a:p>
            <a:r>
              <a:rPr lang="de-DE" altLang="de-DE"/>
              <a:t>Fächerunterschiede: etwas kritischere Bewertung in Ingenieurwissenschaften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D7E1B3-9933-3D40-988F-0B70524C83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F0C2D-B258-6A48-9A6C-8B1CBD2FEEF4}" type="slidenum">
              <a:rPr lang="de-DE" altLang="de-DE"/>
              <a:pPr/>
              <a:t>23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903AAE-A987-B142-9605-E718CE19B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6CD4AA1F-3849-1846-9988-E4DBF98CF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7345362" cy="561975"/>
          </a:xfrm>
        </p:spPr>
        <p:txBody>
          <a:bodyPr/>
          <a:lstStyle/>
          <a:p>
            <a:r>
              <a:rPr lang="de-DE" altLang="de-DE" sz="2400"/>
              <a:t>7. Bewertung der Vereinbarkeit von JP und Familie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36015E6B-BB8D-4244-9CBB-7E30A848F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8229600" cy="2592388"/>
          </a:xfrm>
          <a:noFill/>
          <a:ln/>
        </p:spPr>
        <p:txBody>
          <a:bodyPr/>
          <a:lstStyle/>
          <a:p>
            <a:r>
              <a:rPr lang="de-DE" altLang="de-DE"/>
              <a:t>47 % gaben an, dass JP die notwendige Flexibilität für Vereinbarkeit Beruf – Familie bietet</a:t>
            </a:r>
          </a:p>
          <a:p>
            <a:r>
              <a:rPr lang="de-DE" altLang="de-DE"/>
              <a:t>sowohl bei Frauen als auch bei Männern: kritischere Bewertung bei Kinderlosen</a:t>
            </a:r>
          </a:p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2BA1E9-48C9-2743-9DEE-FD41CAA5BE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18EB5-253F-184D-A34C-6BD092F0E59D}" type="slidenum">
              <a:rPr lang="de-DE" altLang="de-DE"/>
              <a:pPr/>
              <a:t>24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919179-7FF2-964E-B1F5-DC378130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9224D1C3-91F5-1E41-AE49-C622F6ED2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Fazit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4855DD98-7ECB-384C-9A1D-82D4585EB0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de-DE"/>
              <a:t>JP hat sich als ein Qualifizierungsweg neben anderen etabliert; Ausbau ist aber hinter den Erwartungen zurückgeblieben</a:t>
            </a:r>
          </a:p>
          <a:p>
            <a:pPr>
              <a:lnSpc>
                <a:spcPct val="90000"/>
              </a:lnSpc>
            </a:pPr>
            <a:r>
              <a:rPr lang="de-DE" altLang="de-DE"/>
              <a:t>StelleninhaberInnen sind mit ihrer Situation insgesamt überwiegend zufrieden (bzgl. Berufungsverfahren, Integration in Community/Hochschule, Zwischenevaluation)</a:t>
            </a:r>
          </a:p>
          <a:p>
            <a:pPr>
              <a:lnSpc>
                <a:spcPct val="90000"/>
              </a:lnSpc>
            </a:pPr>
            <a:r>
              <a:rPr lang="de-DE" altLang="de-DE"/>
              <a:t>Habilitation behält hohen Stellenwert</a:t>
            </a:r>
          </a:p>
          <a:p>
            <a:pPr>
              <a:lnSpc>
                <a:spcPct val="90000"/>
              </a:lnSpc>
            </a:pPr>
            <a:r>
              <a:rPr lang="de-DE" altLang="de-DE"/>
              <a:t>Mit tenure track fehlt aber eines der wichtigsten Elemente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CEAFE61D-5D2C-B243-9E6C-A4B8B0E9FF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1773238"/>
            <a:ext cx="8001000" cy="1468437"/>
          </a:xfrm>
        </p:spPr>
        <p:txBody>
          <a:bodyPr/>
          <a:lstStyle/>
          <a:p>
            <a:r>
              <a:rPr lang="de-DE" altLang="de-DE"/>
              <a:t>Junior – der Weg zum Senior?</a:t>
            </a:r>
            <a:br>
              <a:rPr lang="de-DE" altLang="de-DE"/>
            </a:br>
            <a:r>
              <a:rPr lang="de-DE" altLang="de-DE" sz="2800"/>
              <a:t>Erkenntnisse aus aktuellen Untersuchungen</a:t>
            </a:r>
          </a:p>
        </p:txBody>
      </p:sp>
      <p:sp>
        <p:nvSpPr>
          <p:cNvPr id="167939" name="Text Box 3">
            <a:extLst>
              <a:ext uri="{FF2B5EF4-FFF2-40B4-BE49-F238E27FC236}">
                <a16:creationId xmlns:a16="http://schemas.microsoft.com/office/drawing/2014/main" id="{FC7BAAA7-36E4-D042-A97A-A7EFC537E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3573463"/>
            <a:ext cx="284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r"/>
            <a:endParaRPr lang="de-DE" altLang="de-DE" sz="2400"/>
          </a:p>
          <a:p>
            <a:pPr algn="r"/>
            <a:r>
              <a:rPr lang="de-DE" altLang="de-DE" sz="2400"/>
              <a:t>Detlef Müller-Böling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800BC7-2B5E-6744-AEAC-D51F8CADB6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005BF3-220F-844C-8A64-00A82CDB5A1E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4C2615-F525-7E41-85D2-0C77BD66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99EE4BEA-1AC6-6143-AA2C-069B70D6C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273925" cy="561975"/>
          </a:xfrm>
        </p:spPr>
        <p:txBody>
          <a:bodyPr/>
          <a:lstStyle/>
          <a:p>
            <a:r>
              <a:rPr lang="de-DE" altLang="de-DE" sz="3200"/>
              <a:t>Studien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3CD958DB-844A-994A-8CF1-801F727E8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8229600" cy="4525962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de-DE" altLang="de-DE"/>
              <a:t>Befragung der Hochschulleitungen (Sommer 2006)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de-DE" altLang="de-DE"/>
              <a:t>Bewertung der Juniorprofessur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de-DE" altLang="de-DE"/>
              <a:t>Daten zum Stand der Einführung/Umsetzung</a:t>
            </a:r>
          </a:p>
          <a:p>
            <a:pPr marL="914400" lvl="1" indent="-457200">
              <a:buFont typeface="Wingdings" pitchFamily="2" charset="2"/>
              <a:buNone/>
            </a:pPr>
            <a:endParaRPr lang="de-DE" altLang="de-DE"/>
          </a:p>
          <a:p>
            <a:pPr marL="533400" indent="-533400">
              <a:buFont typeface="Wingdings" pitchFamily="2" charset="2"/>
              <a:buAutoNum type="arabicPeriod"/>
            </a:pPr>
            <a:r>
              <a:rPr lang="de-DE" altLang="de-DE"/>
              <a:t>Befragung der JuniorprofessorInnen (Herbst 2006):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de-DE" altLang="de-DE"/>
              <a:t>angeschrieben: 786 (BMBF-Verteiler)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de-DE" altLang="de-DE"/>
              <a:t>Teilnahme: 367 (= 45 %)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AE205F1-006D-6F45-9E50-440D9FCDB3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C3734-56E9-974A-BA32-39F17FCB1AB5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067845-CC82-8943-8705-41EC9DBC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0AFC1D1B-97B7-064E-BEBB-EB1F021678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6200"/>
            <a:ext cx="7273925" cy="561975"/>
          </a:xfrm>
        </p:spPr>
        <p:txBody>
          <a:bodyPr/>
          <a:lstStyle/>
          <a:p>
            <a:r>
              <a:rPr lang="de-DE" altLang="de-DE" sz="3200"/>
              <a:t>Studien - Themen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63B22303-3B23-D34E-9AA0-F540B3476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de-DE" altLang="de-DE"/>
              <a:t>Quantitativer Ausbau</a:t>
            </a:r>
          </a:p>
          <a:p>
            <a:pPr marL="533400" indent="-533400"/>
            <a:r>
              <a:rPr lang="de-DE" altLang="de-DE"/>
              <a:t>Berufung auf Juniorprofessuren</a:t>
            </a:r>
          </a:p>
          <a:p>
            <a:pPr marL="533400" indent="-533400"/>
            <a:r>
              <a:rPr lang="de-DE" altLang="de-DE"/>
              <a:t>Zwischenevaluation</a:t>
            </a:r>
          </a:p>
          <a:p>
            <a:pPr marL="533400" indent="-533400"/>
            <a:r>
              <a:rPr lang="de-DE" altLang="de-DE"/>
              <a:t>Habilitation</a:t>
            </a:r>
          </a:p>
          <a:p>
            <a:pPr marL="533400" indent="-533400"/>
            <a:r>
              <a:rPr lang="de-DE" altLang="de-DE"/>
              <a:t>Regelungen/Verbreitung Tenure-Track</a:t>
            </a:r>
          </a:p>
          <a:p>
            <a:pPr marL="533400" indent="-533400"/>
            <a:r>
              <a:rPr lang="de-DE" altLang="de-DE"/>
              <a:t>Allgemeine Bewertung</a:t>
            </a:r>
          </a:p>
          <a:p>
            <a:pPr marL="533400" indent="-533400"/>
            <a:r>
              <a:rPr lang="de-DE" altLang="de-DE"/>
              <a:t>Gleichstellung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AC886F-C665-E746-85BA-0A67E39108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A7D2A-9D35-BE4A-AD80-0F97A7B2506E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1EF01B-4CC9-5E47-9362-74BD4B2A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461AAC20-72D5-C74B-A6D8-F8C7BDC3C2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1. Quantitativer Ausbau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BD9BE811-4F30-EF43-B979-2EB8B34FB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981075"/>
            <a:ext cx="8229600" cy="5256213"/>
          </a:xfrm>
        </p:spPr>
        <p:txBody>
          <a:bodyPr/>
          <a:lstStyle/>
          <a:p>
            <a:pPr marL="274638" indent="-274638">
              <a:lnSpc>
                <a:spcPct val="90000"/>
              </a:lnSpc>
              <a:buFont typeface="Wingdings" pitchFamily="2" charset="2"/>
              <a:buNone/>
            </a:pPr>
            <a:endParaRPr lang="de-DE" altLang="de-DE" u="sng"/>
          </a:p>
          <a:p>
            <a:pPr marL="274638" indent="-274638">
              <a:lnSpc>
                <a:spcPct val="90000"/>
              </a:lnSpc>
            </a:pPr>
            <a:r>
              <a:rPr lang="de-DE" altLang="de-DE"/>
              <a:t>Die Juniorprofessur hat sich als </a:t>
            </a:r>
            <a:r>
              <a:rPr lang="de-DE" altLang="de-DE" i="1"/>
              <a:t>ein</a:t>
            </a:r>
            <a:r>
              <a:rPr lang="de-DE" altLang="de-DE"/>
              <a:t> Instrument der Nachwuchsförderung etabliert (ca. 900 Stellen),</a:t>
            </a:r>
          </a:p>
          <a:p>
            <a:pPr marL="274638" indent="-274638">
              <a:lnSpc>
                <a:spcPct val="90000"/>
              </a:lnSpc>
            </a:pPr>
            <a:r>
              <a:rPr lang="de-DE" altLang="de-DE"/>
              <a:t>der Ausbau ist aber hinter den ursprünglichen Erwartungen/Zielzahlen zurückgeblieben,</a:t>
            </a:r>
          </a:p>
          <a:p>
            <a:pPr marL="274638" indent="-274638">
              <a:lnSpc>
                <a:spcPct val="90000"/>
              </a:lnSpc>
            </a:pPr>
            <a:r>
              <a:rPr lang="de-DE" altLang="de-DE"/>
              <a:t>die Zahl der Ausschreibungen (bis 2006) lässt erkennen, dass eine Stagnation eingetreten ist</a:t>
            </a:r>
          </a:p>
          <a:p>
            <a:pPr marL="274638" indent="-274638">
              <a:lnSpc>
                <a:spcPct val="90000"/>
              </a:lnSpc>
            </a:pPr>
            <a:r>
              <a:rPr lang="de-DE" altLang="de-DE"/>
              <a:t>Unterschiede zwischen Ländern </a:t>
            </a:r>
          </a:p>
          <a:p>
            <a:pPr marL="274638" indent="-274638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/>
              <a:t>	(+Niedersachsen, NRW, - Bayern)</a:t>
            </a:r>
          </a:p>
          <a:p>
            <a:pPr marL="274638" indent="-274638">
              <a:lnSpc>
                <a:spcPct val="90000"/>
              </a:lnSpc>
            </a:pPr>
            <a:r>
              <a:rPr lang="de-DE" altLang="de-DE"/>
              <a:t>40 % der Stellen in den Naturwissenschaften</a:t>
            </a:r>
          </a:p>
          <a:p>
            <a:pPr marL="274638" indent="-274638">
              <a:lnSpc>
                <a:spcPct val="90000"/>
              </a:lnSpc>
              <a:buFont typeface="Wingdings" pitchFamily="2" charset="2"/>
              <a:buNone/>
            </a:pP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743D5A68-9BFA-7844-9F4B-11CCFCE191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CFFEF-B0C4-624A-A774-9D4131B461ED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02FEE007-2495-784C-B76F-02C6EAE1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84C5D1CD-5A1B-F04D-98B2-C4EA98BDE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125538"/>
            <a:ext cx="7005638" cy="561975"/>
          </a:xfrm>
        </p:spPr>
        <p:txBody>
          <a:bodyPr/>
          <a:lstStyle/>
          <a:p>
            <a:r>
              <a:rPr lang="de-DE" altLang="de-DE"/>
              <a:t>Verteilung auf Fächergruppen</a:t>
            </a:r>
          </a:p>
        </p:txBody>
      </p:sp>
      <p:pic>
        <p:nvPicPr>
          <p:cNvPr id="124932" name="Picture 4">
            <a:extLst>
              <a:ext uri="{FF2B5EF4-FFF2-40B4-BE49-F238E27FC236}">
                <a16:creationId xmlns:a16="http://schemas.microsoft.com/office/drawing/2014/main" id="{476A6A1F-23D6-F944-809D-CFA29F657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23" b="12642"/>
          <a:stretch>
            <a:fillRect/>
          </a:stretch>
        </p:blipFill>
        <p:spPr bwMode="auto">
          <a:xfrm>
            <a:off x="179388" y="1927225"/>
            <a:ext cx="8640762" cy="4108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3" name="Rectangle 5">
            <a:extLst>
              <a:ext uri="{FF2B5EF4-FFF2-40B4-BE49-F238E27FC236}">
                <a16:creationId xmlns:a16="http://schemas.microsoft.com/office/drawing/2014/main" id="{1AB740B5-9720-CA4A-B05E-A2F1B5D9D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76200"/>
            <a:ext cx="72739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1pPr>
            <a:lvl2pPr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2pPr>
            <a:lvl3pPr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3pPr>
            <a:lvl4pPr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4pPr>
            <a:lvl5pPr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5A5A5A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/>
              <a:t>1. Quantitativer Ausbau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B17698-65CE-1648-97B8-4EECA60EB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5792C-2CEC-BA4A-90F6-A9E660844534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04D6D2-909D-C54B-AE96-75EB07E69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8F64849E-180B-8B4D-A76E-8AD7CCB31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7345362" cy="561975"/>
          </a:xfrm>
        </p:spPr>
        <p:txBody>
          <a:bodyPr/>
          <a:lstStyle/>
          <a:p>
            <a:r>
              <a:rPr lang="de-DE" altLang="de-DE"/>
              <a:t>2. Frauenanteil - Frauenförderung</a:t>
            </a:r>
          </a:p>
        </p:txBody>
      </p:sp>
      <p:sp>
        <p:nvSpPr>
          <p:cNvPr id="128005" name="Text Box 5">
            <a:extLst>
              <a:ext uri="{FF2B5EF4-FFF2-40B4-BE49-F238E27FC236}">
                <a16:creationId xmlns:a16="http://schemas.microsoft.com/office/drawing/2014/main" id="{9BCFB684-1B8A-EA4C-ABD3-22CF5192B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060575"/>
            <a:ext cx="81565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altLang="de-DE" sz="2800"/>
          </a:p>
          <a:p>
            <a:r>
              <a:rPr lang="de-DE" altLang="de-DE" sz="2800"/>
              <a:t>Der Anteil der Frauen auf Juniorprofessuren ist in allen Fächergruppen deutlich höher als auf W2/W3- bzw. C3-/C4-Stellen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E20F9E99-04F8-5B44-819F-282596B507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C4DCC-C4B0-EB46-AF85-EF26CBD5DCAC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7A3C4D29-1CE4-8246-A4A5-0CE0BE902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1A54F2F7-7C82-2F4E-BF76-2914B5958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Frauenanteil -Frauenförderung</a:t>
            </a:r>
          </a:p>
        </p:txBody>
      </p:sp>
      <p:pic>
        <p:nvPicPr>
          <p:cNvPr id="123908" name="Picture 4">
            <a:extLst>
              <a:ext uri="{FF2B5EF4-FFF2-40B4-BE49-F238E27FC236}">
                <a16:creationId xmlns:a16="http://schemas.microsoft.com/office/drawing/2014/main" id="{BE13EAA4-6764-9A4F-BBAB-C107463A0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57350"/>
            <a:ext cx="7416800" cy="4586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909" name="Text Box 5">
            <a:extLst>
              <a:ext uri="{FF2B5EF4-FFF2-40B4-BE49-F238E27FC236}">
                <a16:creationId xmlns:a16="http://schemas.microsoft.com/office/drawing/2014/main" id="{42C821C7-856D-2848-A451-6D32CF9DE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1008063"/>
            <a:ext cx="6724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de-DE" altLang="de-DE" sz="2400"/>
              <a:t>Vergleich Frauenanteil JP / C3-, C4-Professuren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A96CF9C-AD5A-2A48-9C9D-921B5E4781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0B0BD-398B-BE42-BD7F-82F55E22CD07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739D85-3A24-FB4A-87FA-A9BE9F2E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Juniorprofessur| Detlef Müller-Böling| 12.10.2007</a:t>
            </a:r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D7AB54A5-6904-4A42-89B6-04A72E211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200"/>
            <a:ext cx="7345362" cy="561975"/>
          </a:xfrm>
        </p:spPr>
        <p:txBody>
          <a:bodyPr/>
          <a:lstStyle/>
          <a:p>
            <a:r>
              <a:rPr lang="de-DE" altLang="de-DE"/>
              <a:t>3. Berufung : Zeit Promotion - JP</a:t>
            </a:r>
          </a:p>
        </p:txBody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77FE2D14-1094-254E-B865-BCECBBD89F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525963"/>
          </a:xfrm>
          <a:noFill/>
          <a:ln/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de-DE" altLang="de-DE"/>
          </a:p>
          <a:p>
            <a:pPr marL="533400" indent="-533400"/>
            <a:r>
              <a:rPr lang="de-DE" altLang="de-DE"/>
              <a:t>Zeit von Promotion  bis Berufung auf JP: im Durchschnitt 3,4 Jahre (34 Jahre)</a:t>
            </a:r>
          </a:p>
          <a:p>
            <a:pPr marL="533400" indent="-533400"/>
            <a:r>
              <a:rPr lang="de-DE" altLang="de-DE"/>
              <a:t>„Hausberufung“: Berufung an Hochschule, an der promoviert wurde: ca. 1/3 der JuniorprofessorInnen</a:t>
            </a:r>
          </a:p>
          <a:p>
            <a:pPr marL="533400" indent="-533400"/>
            <a:r>
              <a:rPr lang="de-DE" altLang="de-DE" u="sng"/>
              <a:t>davon</a:t>
            </a:r>
            <a:r>
              <a:rPr lang="de-DE" altLang="de-DE"/>
              <a:t> hatten aber 42% ihre Hochschule zwischenzeitlich länger als zwei Jahre verlassen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5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5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5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5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5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5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build="p"/>
    </p:bldLst>
  </p:timing>
</p:sld>
</file>

<file path=ppt/theme/theme1.xml><?xml version="1.0" encoding="utf-8"?>
<a:theme xmlns:a="http://schemas.openxmlformats.org/drawingml/2006/main" name="Versuch 2">
  <a:themeElements>
    <a:clrScheme name="Versuch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ersuch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Versuch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such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such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such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such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rsuch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rsuch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852</Words>
  <Application>Microsoft Macintosh PowerPoint</Application>
  <PresentationFormat>Bildschirmpräsentation (4:3)</PresentationFormat>
  <Paragraphs>154</Paragraphs>
  <Slides>25</Slides>
  <Notes>25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9" baseType="lpstr">
      <vt:lpstr>Arial</vt:lpstr>
      <vt:lpstr>Wingdings</vt:lpstr>
      <vt:lpstr>Versuch 2</vt:lpstr>
      <vt:lpstr>Microsoft Office Excel-Diagramm</vt:lpstr>
      <vt:lpstr>Junior – der Weg zum Senior? Erkenntnisse aus aktuellen Untersuchungen</vt:lpstr>
      <vt:lpstr>PowerPoint-Präsentation</vt:lpstr>
      <vt:lpstr>Studien</vt:lpstr>
      <vt:lpstr>Studien - Themen</vt:lpstr>
      <vt:lpstr>1. Quantitativer Ausbau</vt:lpstr>
      <vt:lpstr>Verteilung auf Fächergruppen</vt:lpstr>
      <vt:lpstr>2. Frauenanteil - Frauenförderung</vt:lpstr>
      <vt:lpstr>Frauenanteil -Frauenförderung</vt:lpstr>
      <vt:lpstr>3. Berufung : Zeit Promotion - JP</vt:lpstr>
      <vt:lpstr>3. Berufung : Bewertung der Verfahren</vt:lpstr>
      <vt:lpstr>3. Berufung: Verfahrenselemente</vt:lpstr>
      <vt:lpstr>3. Berufung: Verhandlungen/Zusagen</vt:lpstr>
      <vt:lpstr>4. Habilitation</vt:lpstr>
      <vt:lpstr>4. Habilitation</vt:lpstr>
      <vt:lpstr>5. Zwischenevaluation</vt:lpstr>
      <vt:lpstr>5. Zwischenevaluation: Elemente des Verfahrens</vt:lpstr>
      <vt:lpstr>5. Zwischenevaluation: Bewertung</vt:lpstr>
      <vt:lpstr>6. Tenure-Option</vt:lpstr>
      <vt:lpstr>6. Weggang</vt:lpstr>
      <vt:lpstr>7. Bewertung der Juniorprofessur</vt:lpstr>
      <vt:lpstr>7. Bewertung der Vereinbarkeit von JP und Familie</vt:lpstr>
      <vt:lpstr>7. Bewertung der Situation als JP</vt:lpstr>
      <vt:lpstr>7. Bewertung der Vereinbarkeit von JP und Familie</vt:lpstr>
      <vt:lpstr>Fazit</vt:lpstr>
      <vt:lpstr>Junior – der Weg zum Senior? Erkenntnisse aus aktuellen Untersuchungen</vt:lpstr>
    </vt:vector>
  </TitlesOfParts>
  <Manager/>
  <Company>CHE - Centrum für Hochschulentwicklung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CHE</dc:creator>
  <cp:keywords/>
  <dc:description/>
  <cp:lastModifiedBy>Detlef Müller-Böling</cp:lastModifiedBy>
  <cp:revision>63</cp:revision>
  <dcterms:created xsi:type="dcterms:W3CDTF">2006-03-31T13:57:11Z</dcterms:created>
  <dcterms:modified xsi:type="dcterms:W3CDTF">2022-02-09T13:40:42Z</dcterms:modified>
  <cp:category/>
</cp:coreProperties>
</file>