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s/comment6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compatMode="1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9" r:id="rId4"/>
    <p:sldId id="265" r:id="rId5"/>
    <p:sldId id="266" r:id="rId6"/>
    <p:sldId id="278" r:id="rId7"/>
    <p:sldId id="261" r:id="rId8"/>
    <p:sldId id="262" r:id="rId9"/>
    <p:sldId id="274" r:id="rId10"/>
    <p:sldId id="268" r:id="rId11"/>
    <p:sldId id="269" r:id="rId12"/>
    <p:sldId id="272" r:id="rId13"/>
    <p:sldId id="275" r:id="rId14"/>
    <p:sldId id="276" r:id="rId15"/>
    <p:sldId id="277" r:id="rId16"/>
    <p:sldId id="263" r:id="rId17"/>
    <p:sldId id="264" r:id="rId18"/>
    <p:sldId id="279" r:id="rId19"/>
    <p:sldId id="273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pos="161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kus Langer, CHE" initials="ML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106" d="100"/>
          <a:sy n="106" d="100"/>
        </p:scale>
        <p:origin x="1800" y="184"/>
      </p:cViewPr>
      <p:guideLst>
        <p:guide orient="horz" pos="3929"/>
        <p:guide pos="16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1">
    <p:pos x="5292" y="1831"/>
    <p:text>Beleg dazu?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4">
    <p:pos x="5292" y="1831"/>
    <p:text>Beleg dazu?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6">
    <p:pos x="5292" y="1831"/>
    <p:text>Beleg dazu?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7">
    <p:pos x="5292" y="1831"/>
    <p:text>Beleg dazu?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8">
    <p:pos x="5292" y="1831"/>
    <p:text>Beleg dazu?</p:text>
  </p:cm>
  <p:cm authorId="1" dt="2007-10-23T07:17:52.603" idx="9">
    <p:pos x="3489" y="-37"/>
    <p:text>Hierzu finde ich nicht allzu viel, vor allem erscheint mir die Quelle zu den Professoren und ihren Ehefrauen von Hannah ein wenig veraltet - ich würde zumindest annehmen, dass sich da seit 1991/92 doch einiges getan hat.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7-10-23T06:41:20.481" idx="5">
    <p:pos x="5292" y="1831"/>
    <p:text>Beleg dazu?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86CEC06-9B47-8643-8C6D-BAB833C7CE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CD35E31-DF85-FB45-B8C5-0F66615ADDC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CAF2FD8-F717-334C-A889-F73E069805E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866F397-CB8E-C34B-A621-D951A5D6FD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D6AFB170-78DA-9B42-B7F7-771656E173C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EFF4FC6-A6F7-6D43-A933-980E33B955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90F731-29C6-9741-8F21-CB59C8DA0A5C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058364-C400-9740-81E8-AF7205B669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426EB3-92D1-8A4E-9722-DD9B90E32661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7968377E-5B36-864C-9FF5-C69D6444DA1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E80F0D2-404D-CB40-A3E1-A1DE4872E7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0DEA3B-8786-7F47-AB4E-08E11979EA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A7DFB-DF96-5B40-90CC-CA258C356F9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B132B65F-1D39-534D-A98F-8B7D7A6859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DD35913-4274-8647-85BD-BEA47390B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8ED5E9-1B6E-4941-88F2-1B8DEAA1FE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AE3B2A-69D6-D447-989F-01BF3843AA08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2223539F-4137-D643-8AB8-D15D66AEB6D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52843E0-ADC3-924D-A83C-4AE5C84E27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0E78761-34AD-E04D-9741-4BADB2C5DC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B2DBF2-B74E-C04A-A872-C15FD8703DF4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92A6A57C-86F1-4B4A-81E4-8DDDC617A1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ED51E3F6-39D1-084D-8F20-E40830A07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D59E2D-623E-5C48-B695-D730988D94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197831-1F1D-664E-BAFF-5D0E4C30C845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D06D9D89-822F-7340-B599-5E21C697888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ABE20877-AECC-CB49-BAD0-4C423F8A5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05C259-8A96-3046-B57D-6625F53A3B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99DB11-849C-A046-8C46-F945043AD3C1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B89E918D-477D-C842-9FEB-0CB02E9AFF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F66BA2B-1928-AE43-A8EF-E9228C2B4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7D0851-CF78-244A-9E01-24F1349573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6AD62-F1D2-3C45-807D-FE29A5ECFB69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5B62DB6C-12B2-4B4B-8C34-6600C5F0B9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F94E1B9-A4C4-834D-A0B7-9C458DAC3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A0B46FB-BBAC-8048-ABBE-CDAE2E10F2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CF735-88CA-964C-B28D-7D44F38F60ED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A47F034F-E1BE-474D-9CB0-B627F7053E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558D2AF-9F3C-924B-B391-1CA118611A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05B70B-2342-8D41-8FC4-4E0B0F1B58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06987-CD82-5047-A7D1-9C28BA05D3B9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91924FFB-0FBA-4042-B397-562BF1D0696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724D82EB-A1D1-2148-957E-0AFD81ECD6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6579B8D-C8FF-954B-B675-8F1518F722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AB966E-5F3B-A24A-B29D-3BE8B94C3E43}" type="slidenum">
              <a:rPr lang="de-DE" altLang="de-DE"/>
              <a:pPr/>
              <a:t>18</a:t>
            </a:fld>
            <a:endParaRPr lang="de-DE" altLang="de-DE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AFFCEDEC-4CCE-EE4E-95C5-D348C2979DD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6BC37F51-1F63-6843-9E61-22B0D66735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CBB8E8E-8C10-734D-BD2B-119E51D1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81320-1298-1F4F-84F7-66E541B7C558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73DDBC62-4D00-1D42-B801-62C56670F8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E1E2C6A-5B4F-6B44-BD2E-FA994E32E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6126C0-5969-1347-88FA-A4E607CCF3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8E83DB-91B2-784D-8E38-8F02DB1F3385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B8DD8C87-6504-BA4E-8C9E-1C5E49BCE7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7B24F564-58EC-E94A-907A-8607DCF3E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E9091C-7EEE-AF46-B08C-DB748A2062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6D8D36-23B7-934C-B79C-40F0D0DD68F5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655CEF92-D647-A040-9AEE-F7059F75B40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8EA1296-EF1C-DE47-B824-2C0DF3123F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F4C9E7-13F7-7D4C-ACB9-9E299802F4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CE906-C273-9B48-964B-32F9796BF69A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58D1BBFD-917F-2A46-AA8E-FEF409024A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06309CF-20A1-D54B-A331-2BB8A4EEA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D9252EC-A646-B948-A79B-92388F81DF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EFEF6-403A-9042-A3B6-52D15964370C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2D7950A7-E510-A34D-95C3-B87F6BF39A7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F005B71C-449F-1B48-8A69-DC9CF74911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EE353B-D60A-A74B-9BA3-6E1839CE3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0BD80-37AA-1648-8267-886D39E1DB6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0622D83-C348-DC4F-8367-0F0062D53CB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31BD513-B83B-4A45-9C99-329DE6A9E8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9C509F-19B3-B04A-8CAE-71CB3B785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272DAA-4866-2045-AB5F-50D31D55907A}" type="slidenum">
              <a:rPr lang="de-DE" altLang="de-DE"/>
              <a:pPr/>
              <a:t>7</a:t>
            </a:fld>
            <a:endParaRPr lang="de-DE" altLang="de-DE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9AA0D42E-E173-6647-A374-93C5BCAE7E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4F47157E-A5F9-5448-B7A3-00D29794D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8F5A8A0-D5D1-414B-9E7B-D64F60B341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0409AE-92AC-174F-85A7-A97169EA494C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6A727FBD-56FD-C249-8F7A-E51D162F93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7AE2F16-9CFF-E640-BA17-98CFA8B992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E6B004-47FF-FE4D-8148-80A89B66F0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73C427-ACFE-F646-9F3F-F6587069C4D4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4E705899-B478-1E49-BA8B-827C989886F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19A3561-7A7C-444A-BB54-0BA9C30005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9" name="Picture 187">
            <a:extLst>
              <a:ext uri="{FF2B5EF4-FFF2-40B4-BE49-F238E27FC236}">
                <a16:creationId xmlns:a16="http://schemas.microsoft.com/office/drawing/2014/main" id="{EB06DBC2-A5C4-2D43-A056-C8E623BC6C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4060825" cy="5834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90F00EA6-04F6-7346-89D6-37E4A6593B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346325"/>
            <a:ext cx="7772400" cy="1470025"/>
          </a:xfrm>
        </p:spPr>
        <p:txBody>
          <a:bodyPr/>
          <a:lstStyle>
            <a:lvl1pPr algn="r">
              <a:defRPr sz="3200" b="1"/>
            </a:lvl1pPr>
          </a:lstStyle>
          <a:p>
            <a:pPr lvl="0"/>
            <a:r>
              <a:rPr lang="de-DE" altLang="de-DE" noProof="0"/>
              <a:t>Titelmasterformat durch Klicken bearbeiten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B0F45F-4197-E34B-99E6-9E6FF505C6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0275" y="4102100"/>
            <a:ext cx="6400800" cy="11271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400"/>
            </a:lvl1pPr>
          </a:lstStyle>
          <a:p>
            <a:pPr lvl="0"/>
            <a:r>
              <a:rPr lang="de-DE" altLang="de-DE" noProof="0"/>
              <a:t>Formatvorlage des Untertitelmasters durch Klicken bearbeiten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CC0FC26-2CB2-4B4D-8C85-B047546EDA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C7794C67-BE3E-C241-A952-1FA7D36817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150E5EB-87DB-264E-A614-CAB5414C053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63C7021-39FC-C24C-997E-19E70A557E8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3253" name="Rectangle 181">
            <a:extLst>
              <a:ext uri="{FF2B5EF4-FFF2-40B4-BE49-F238E27FC236}">
                <a16:creationId xmlns:a16="http://schemas.microsoft.com/office/drawing/2014/main" id="{86F474B3-3430-C54B-A7B9-C12E7E7AB5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258" name="Text Box 186">
            <a:extLst>
              <a:ext uri="{FF2B5EF4-FFF2-40B4-BE49-F238E27FC236}">
                <a16:creationId xmlns:a16="http://schemas.microsoft.com/office/drawing/2014/main" id="{FE3B0A6A-8216-B34E-8021-8E2861EDCAF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6092825"/>
            <a:ext cx="15128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solidFill>
                  <a:schemeClr val="bg1"/>
                </a:solidFill>
              </a:rPr>
              <a:t>www.che.de</a:t>
            </a:r>
          </a:p>
        </p:txBody>
      </p:sp>
      <p:pic>
        <p:nvPicPr>
          <p:cNvPr id="3260" name="Picture 188">
            <a:extLst>
              <a:ext uri="{FF2B5EF4-FFF2-40B4-BE49-F238E27FC236}">
                <a16:creationId xmlns:a16="http://schemas.microsoft.com/office/drawing/2014/main" id="{AD512AA1-52C6-6E45-ABF9-017CECB7F0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115888"/>
            <a:ext cx="2206625" cy="142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8F2B10-7EDF-D246-94BC-7847D2E03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94815C-1506-AF49-985E-805ADC685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3219A23-1F35-284D-B4A6-CEAC58EFC6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863B2D0-3E9E-1C4E-B152-BC039487F6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BE6457-1F39-EE48-974D-E6CECF4DC05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11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8820B1A-0004-D148-B4E6-02B254539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96063" y="44450"/>
            <a:ext cx="2090737" cy="61214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31DE2DA-8147-BC4E-85BD-ED12888F1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2263" y="44450"/>
            <a:ext cx="6121400" cy="61214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DB875F0-C207-BF4C-A2AD-1231C0C2CD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1D77D6E-C3B0-0D46-850A-62DE8FBFFA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56C18C-3814-AD49-AB5F-ABF31C843DB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0524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F68704-036D-A142-964A-ADECB6093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17FE7A-D413-DF4C-86D0-9692E7A98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38D5022-67E0-394A-9218-E7CA2624F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4DF7FE-59C7-7240-B963-956ED8DD66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040113-8A2D-8741-8E80-124B3C2C9CE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799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C58FC-6A1E-B847-AE65-E2E71630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430468C-D024-7B4A-A89A-3AC90DA57E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0637E6-231B-E24C-9E5F-635B9CC22CA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7A994F-DAD4-6D42-A9A9-1BB0E15F2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8241CA-EC19-0C4E-A139-06F32BD7D5F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3287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B3A86-4FC1-994C-A22C-F4228B3C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D66819E-F02A-584C-931B-BA9962A64D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7D7CB1-782D-6848-9473-24A4AB34E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39888"/>
            <a:ext cx="4038600" cy="452596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B9A39-9738-774E-88D4-936B66BC31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734975-D327-F348-98B1-E600B5AEEA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8E68E8-EC1E-4341-8956-07AF68B416E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0025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45E8AD-CEBA-9F42-A0F9-881E0F792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567D971-8F55-CF45-BBAF-EE7ECC595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A4E260-E9DD-FD4A-9B80-E709EE028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A088285-96F9-D34F-962B-1429BD0CA8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31E6C1-58EA-424D-8278-8F70767AAA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F9C8840C-F59A-B44F-82CF-F3F60F3D69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8AAB91AB-464B-7346-B1E0-2E02DA96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38B61D-5646-2649-92D9-4732BD58F01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477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05CE8C-1B34-1941-8AAB-B09AF526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3B87A3A-DC1F-C549-B741-D4EE438EEE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E56011D-3ED0-FA4A-BDE1-D165A97A6D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C494AB-6155-4242-AA91-1DD677B8E32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96009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28B053F-AB1F-4642-8D51-1E59A1976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A9A1B65-FED6-B543-9277-90786E901B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9B16CF-F203-284A-A124-68015F53095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943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549C9-6687-8541-86D2-0DABCE26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DBC68F-D4A2-8248-AEA6-7ACB87EF5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52E9C5-9DA5-EE4C-8A19-FB7F596305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5FC339-084B-934C-98BD-833D0A1F7C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D72FE6-61B9-4243-988D-6482C9B8FE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23285A-2089-AE4F-A2ED-73EC3C513D0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42914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74E8B-2810-5345-8574-DD3BAECC7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6F57C08-8E9C-7A43-A7DC-0C08B8282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5979A5D-EF08-5C48-BADB-1B2D1DE05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6F0B1CB-DCFB-9C49-9751-8A8D0822D1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B21587-635A-4249-B0CF-727F9E3149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5E76A3-8D95-5240-8A5C-7C036B14C6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1738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1A279340-DD76-1942-9B54-2E6CB822D6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8375"/>
            <a:ext cx="8016875" cy="588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FFDEA6C4-F0C2-1A4C-8B64-C984B5E0FED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AE7EFF28-C53A-EE4A-B1B0-C5007E2DDA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E9E9E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6798BB5-29B8-0A42-A510-3091F2ECA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44450"/>
            <a:ext cx="66976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3591B6-E5EA-C147-BA89-A94725F9A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3988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A92532-F0F6-4F4F-B4E4-22FD1958737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08738"/>
            <a:ext cx="73453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414141"/>
                </a:solidFill>
              </a:defRPr>
            </a:lvl1pPr>
          </a:lstStyle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AED845-A9B9-3544-92A4-6B65780A963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7625" y="6408738"/>
            <a:ext cx="12969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</a:defRPr>
            </a:lvl1pPr>
          </a:lstStyle>
          <a:p>
            <a:fld id="{F18F5336-F899-0C4A-82BC-2ED7D6B9D921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7" name="Picture 13">
            <a:extLst>
              <a:ext uri="{FF2B5EF4-FFF2-40B4-BE49-F238E27FC236}">
                <a16:creationId xmlns:a16="http://schemas.microsoft.com/office/drawing/2014/main" id="{01E7BB4F-BE70-4443-BDE1-E19CB33286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115888"/>
            <a:ext cx="1270000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rgbClr val="41414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41414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800" kern="1200">
          <a:solidFill>
            <a:srgbClr val="41414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Arial" panose="020B0604020202020204" pitchFamily="34" charset="0"/>
        <a:buChar char="–"/>
        <a:defRPr sz="2400" kern="1200">
          <a:solidFill>
            <a:srgbClr val="41414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rgbClr val="41414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rgbClr val="41414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rgbClr val="41414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bamberg.de/index.php?eID=tx_cms_showpic&amp;file=uploads%2Ftx_templavoila%2FPlakatFamInternet_01.jpg&amp;bodyTag=%3CBODY%20bgColor%3Dblack%3E&amp;wrap=%3CA%20href%3D%22javascript%3Aclose%28%29%3B%22%3E%20%7C%20%3C%2FA%3E&amp;md5=1c65f695981c65f2aeec4f169ff4fc0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02559CC-D4E0-DD4D-9019-FFDFC1A64C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777162" cy="1682750"/>
          </a:xfrm>
        </p:spPr>
        <p:txBody>
          <a:bodyPr/>
          <a:lstStyle/>
          <a:p>
            <a:r>
              <a:rPr lang="de-DE" altLang="de-DE" sz="2800"/>
              <a:t>„Kinder und Karriere“: </a:t>
            </a:r>
            <a:br>
              <a:rPr lang="de-DE" altLang="de-DE" sz="2800"/>
            </a:br>
            <a:r>
              <a:rPr lang="de-DE" altLang="de-DE" sz="2800"/>
              <a:t>Hintergründe, Zahlen, Konsequenzen</a:t>
            </a:r>
            <a:br>
              <a:rPr lang="de-DE" altLang="de-DE" sz="2800"/>
            </a:br>
            <a:br>
              <a:rPr lang="de-DE" altLang="de-DE" sz="2800"/>
            </a:br>
            <a:r>
              <a:rPr lang="de-DE" altLang="de-DE" sz="2800"/>
              <a:t>Einige einleitende Überlegungen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6C5A31B-C1C2-3346-9306-EEF63F5066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92275" y="4102100"/>
            <a:ext cx="6908800" cy="1127125"/>
          </a:xfrm>
        </p:spPr>
        <p:txBody>
          <a:bodyPr/>
          <a:lstStyle/>
          <a:p>
            <a:r>
              <a:rPr lang="de-DE" altLang="de-DE" sz="2000"/>
              <a:t>Prof. Dr. Detlef Müller-Böling</a:t>
            </a:r>
          </a:p>
          <a:p>
            <a:r>
              <a:rPr lang="de-DE" altLang="de-DE" sz="2000"/>
              <a:t>Informationsveranstaltung „Kinder und Karriere“ | Potsdam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BDB1285C-4AB2-3A41-B9EF-A5E247D82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206CDC82-BC25-D945-BB78-182D1B8627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925005-D801-C242-ACB8-648D26F25F89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E24B3F49-14A2-804A-9D5D-B8D2584D6D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Alter der Mütter im Jahr 2006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7B837C-3F8B-C749-A4DF-EC6297B583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 sz="3200"/>
              <a:t>im Durchschnitt: 30,1 Jahre</a:t>
            </a:r>
          </a:p>
          <a:p>
            <a:r>
              <a:rPr lang="de-DE" altLang="de-DE" sz="3200"/>
              <a:t>beim ersten Kind: 29,8 Jahre, beim zweiten Kind: 31,5 Jahre und beim dritten Kind 32,9 Jahre</a:t>
            </a:r>
          </a:p>
          <a:p>
            <a:r>
              <a:rPr lang="de-DE" altLang="de-DE" sz="3200" b="1">
                <a:sym typeface="Wingdings" pitchFamily="2" charset="2"/>
              </a:rPr>
              <a:t> Mütter immer älter, insbesondere die mit akademischem Hintergrund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BBFD234C-67E2-4F48-8985-FE5F600DC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8A74332E-6A66-F141-8F27-44781AE2C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„Gefahr“ der Kinderlo-</a:t>
            </a:r>
            <a:br>
              <a:rPr lang="de-DE" altLang="de-DE" sz="2800" b="1"/>
            </a:br>
            <a:r>
              <a:rPr lang="de-DE" altLang="de-DE" sz="2800" b="1"/>
              <a:t>sigkeit steigt!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D803C924-B8CF-F44C-9B50-51C28041A3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8" name="Foliennummernplatzhalter 4">
            <a:extLst>
              <a:ext uri="{FF2B5EF4-FFF2-40B4-BE49-F238E27FC236}">
                <a16:creationId xmlns:a16="http://schemas.microsoft.com/office/drawing/2014/main" id="{CB6F8FD7-192B-964C-B70B-3ED47A8B0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C0ED98-5A2F-1A43-B4E4-878729ACC6FA}" type="slidenum">
              <a:rPr lang="de-DE" altLang="de-DE"/>
              <a:pPr/>
              <a:t>11</a:t>
            </a:fld>
            <a:endParaRPr lang="de-DE" altLang="de-DE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126D29DF-452B-D34C-AAEC-62F164BA11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Elternschaft und Bildungsstand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5B2A008-C985-9D4F-ACA5-7054DF234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48263" y="981075"/>
            <a:ext cx="3825875" cy="3302000"/>
          </a:xfrm>
        </p:spPr>
        <p:txBody>
          <a:bodyPr/>
          <a:lstStyle/>
          <a:p>
            <a:r>
              <a:rPr lang="de-DE" altLang="de-DE" b="1">
                <a:sym typeface="Wingdings" pitchFamily="2" charset="2"/>
              </a:rPr>
              <a:t> </a:t>
            </a:r>
            <a:r>
              <a:rPr lang="de-DE" altLang="de-DE" b="1"/>
              <a:t>je höher der Bildungsstand, desto geringer der Anteil an Eltern in allen Altersklassen</a:t>
            </a:r>
            <a:endParaRPr lang="de-DE" altLang="de-DE" b="1">
              <a:sym typeface="Wingdings" pitchFamily="2" charset="2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9BF1507B-D9F2-594A-8C6A-BD0A2589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pic>
        <p:nvPicPr>
          <p:cNvPr id="21511" name="Picture 7">
            <a:extLst>
              <a:ext uri="{FF2B5EF4-FFF2-40B4-BE49-F238E27FC236}">
                <a16:creationId xmlns:a16="http://schemas.microsoft.com/office/drawing/2014/main" id="{4A2E116F-9C9F-AE48-A821-42387C1A2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822325"/>
            <a:ext cx="4618038" cy="555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AutoShape 5">
            <a:extLst>
              <a:ext uri="{FF2B5EF4-FFF2-40B4-BE49-F238E27FC236}">
                <a16:creationId xmlns:a16="http://schemas.microsoft.com/office/drawing/2014/main" id="{4A266198-D058-FA41-BBCF-7C4FD4E5C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Immer mehr „Bildungs-</a:t>
            </a:r>
            <a:br>
              <a:rPr lang="de-DE" altLang="de-DE" sz="2800" b="1"/>
            </a:br>
            <a:r>
              <a:rPr lang="de-DE" altLang="de-DE" sz="2800" b="1"/>
              <a:t>verlierer“?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8DA0619-5DE8-C243-AC67-69F6148B7C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D0D2D081-7198-F64C-934B-1C7AD36EF8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A5A2FB-75AD-E34D-AF9E-38FD7EC89EA5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8D7D9C2-0EAB-014D-B7DD-C217DDAC1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Kinderlosigkeit von Akademikerinnen (37 bis 40 Jahre) in West und Ost (Destatis 2005)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F966B0F-ACA6-AD4C-BAE7-4B49D6123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 sz="3200"/>
              <a:t>43 % der Akademikerinnen in westlichen Bundesländern leben ohne Kinder</a:t>
            </a:r>
          </a:p>
          <a:p>
            <a:r>
              <a:rPr lang="de-DE" altLang="de-DE" sz="3200"/>
              <a:t>24 % der Akademikerinnen in östlichen Bundesländern leben ohne Kinder</a:t>
            </a:r>
          </a:p>
          <a:p>
            <a:r>
              <a:rPr lang="de-DE" altLang="de-DE" sz="3200" b="1">
                <a:sym typeface="Wingdings" pitchFamily="2" charset="2"/>
              </a:rPr>
              <a:t> Kinderlosigkeit vor allem unter Akademikerinnen im Westen ein häufiges Phänomen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E2A4A69E-4DB8-FD4A-A827-59CC74152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5605" name="AutoShape 5">
            <a:extLst>
              <a:ext uri="{FF2B5EF4-FFF2-40B4-BE49-F238E27FC236}">
                <a16:creationId xmlns:a16="http://schemas.microsoft.com/office/drawing/2014/main" id="{0D728C4C-DA59-E44E-B753-AB1BB91CF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775" y="3860800"/>
            <a:ext cx="6192838" cy="295275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Brandenburg hat </a:t>
            </a:r>
          </a:p>
          <a:p>
            <a:pPr algn="ctr"/>
            <a:r>
              <a:rPr lang="de-DE" altLang="de-DE" sz="2800" b="1"/>
              <a:t>„bessere“ Ausgangslage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560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246CDC2-DD61-1442-B020-EE718E0F6F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2DB778D9-35A6-374D-A89C-BFA0DA0351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E9313-574A-5949-A8C2-DFA8A960F023}" type="slidenum">
              <a:rPr lang="de-DE" altLang="de-DE"/>
              <a:pPr/>
              <a:t>13</a:t>
            </a:fld>
            <a:endParaRPr lang="de-DE" altLang="de-DE"/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EE36AEE-4607-3E4E-BCD1-384739516F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Zeitpunkt der Erstgeburt unter Akademikerinnen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45DDE8A-D911-4449-82AA-019D674A33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 sz="3200"/>
              <a:t>Durchschnittsalter Mütter 1. Kindes</a:t>
            </a:r>
          </a:p>
          <a:p>
            <a:pPr lvl="1"/>
            <a:r>
              <a:rPr lang="de-DE" altLang="de-DE" sz="2800"/>
              <a:t>2004: 29,6 (verh.)</a:t>
            </a:r>
          </a:p>
          <a:p>
            <a:pPr lvl="1"/>
            <a:r>
              <a:rPr lang="de-DE" altLang="de-DE" sz="2800"/>
              <a:t>2006: 29,8 (verh.)</a:t>
            </a:r>
          </a:p>
          <a:p>
            <a:pPr lvl="1"/>
            <a:r>
              <a:rPr lang="de-DE" altLang="de-DE" sz="2800"/>
              <a:t>2006: 30,1 (alle!)</a:t>
            </a:r>
          </a:p>
          <a:p>
            <a:r>
              <a:rPr lang="de-DE" altLang="de-DE" sz="3200"/>
              <a:t>Akademikerinnen bekommen ihr erstes Kind später als die „übrige“ Bevölkerung (Hinweis aus Mikrozensus)</a:t>
            </a:r>
          </a:p>
          <a:p>
            <a:r>
              <a:rPr lang="de-DE" altLang="de-DE" sz="3200" b="1">
                <a:sym typeface="Wingdings" pitchFamily="2" charset="2"/>
              </a:rPr>
              <a:t> Die Wahrscheinlichkeit für ein zweites und drittes Kind ist damit geringer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60CDD5D3-7960-DE4F-B256-B99526FFB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8677" name="AutoShape 5">
            <a:extLst>
              <a:ext uri="{FF2B5EF4-FFF2-40B4-BE49-F238E27FC236}">
                <a16:creationId xmlns:a16="http://schemas.microsoft.com/office/drawing/2014/main" id="{558354E1-44D6-B343-A60F-1D7FB049B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frühere Geburten</a:t>
            </a:r>
          </a:p>
          <a:p>
            <a:pPr algn="ctr"/>
            <a:r>
              <a:rPr lang="de-DE" altLang="de-DE" sz="2800" b="1"/>
              <a:t>ermöglichen?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7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3F91B18-9BA0-9B43-88A2-1FA7FEC2C7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26E92D12-8C14-5C4A-95DF-FE43A07573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A03D8-05F7-4B4B-B4C8-7813D8C0A0D0}" type="slidenum">
              <a:rPr lang="de-DE" altLang="de-DE"/>
              <a:pPr/>
              <a:t>14</a:t>
            </a:fld>
            <a:endParaRPr lang="de-DE" altLang="de-DE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A8101BA-33FA-F24F-9BFB-37C704659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Studierende mit Kind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9D4C6EE4-AFA7-3D44-A4CA-BD926B131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/>
              <a:t>Hochschulen keine Daten (Datenschutz??)</a:t>
            </a:r>
          </a:p>
          <a:p>
            <a:pPr>
              <a:lnSpc>
                <a:spcPct val="90000"/>
              </a:lnSpc>
            </a:pPr>
            <a:r>
              <a:rPr lang="de-DE" altLang="de-DE"/>
              <a:t>Sozialerhebung 2006: 7%</a:t>
            </a:r>
          </a:p>
          <a:p>
            <a:pPr>
              <a:lnSpc>
                <a:spcPct val="90000"/>
              </a:lnSpc>
            </a:pPr>
            <a:r>
              <a:rPr lang="de-DE" altLang="de-DE"/>
              <a:t>auf Basis der Freistellungen von Studiengebühren in Niedersachsen: etwa 3%</a:t>
            </a:r>
          </a:p>
          <a:p>
            <a:pPr>
              <a:lnSpc>
                <a:spcPct val="90000"/>
              </a:lnSpc>
            </a:pPr>
            <a:r>
              <a:rPr lang="de-DE" altLang="de-DE"/>
              <a:t>Unterschiede Sozialerhebung 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postgraduale Studiengänge ?</a:t>
            </a:r>
          </a:p>
          <a:p>
            <a:pPr lvl="1">
              <a:lnSpc>
                <a:spcPct val="90000"/>
              </a:lnSpc>
            </a:pPr>
            <a:r>
              <a:rPr lang="de-DE" altLang="de-DE"/>
              <a:t>Doppelzählungen (Väter und Mütter) ? </a:t>
            </a:r>
          </a:p>
          <a:p>
            <a:pPr>
              <a:lnSpc>
                <a:spcPct val="90000"/>
              </a:lnSpc>
            </a:pPr>
            <a:r>
              <a:rPr lang="de-DE" altLang="de-DE" b="1">
                <a:sym typeface="Wingdings" pitchFamily="2" charset="2"/>
              </a:rPr>
              <a:t> trotz Unsicherheiten Zielgruppe von relevanter Größenordnung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F993066C-F9DD-B049-88E6-A3CB32012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9701" name="AutoShape 5">
            <a:extLst>
              <a:ext uri="{FF2B5EF4-FFF2-40B4-BE49-F238E27FC236}">
                <a16:creationId xmlns:a16="http://schemas.microsoft.com/office/drawing/2014/main" id="{6683D033-B950-F04E-8F93-6E812009A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429260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Studium „gute Zeit“ </a:t>
            </a:r>
          </a:p>
          <a:p>
            <a:pPr algn="ctr"/>
            <a:r>
              <a:rPr lang="de-DE" altLang="de-DE" sz="2800" b="1"/>
              <a:t>für Geburt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CA15CE2-051D-044E-8A4C-BCD06908A0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C79292FE-A869-1F46-87DC-5C8EA46605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4341E9-0983-664E-866A-4DFF6B9054F6}" type="slidenum">
              <a:rPr lang="de-DE" altLang="de-DE"/>
              <a:pPr/>
              <a:t>15</a:t>
            </a:fld>
            <a:endParaRPr lang="de-DE" altLang="de-DE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8DB4949-49E9-1F4E-84D8-82D4C1812A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familienfreundliches Klima in Hochschulen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D837171-97A0-5E46-AD41-7D0B52299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 sz="3200"/>
              <a:t>Keine Hertie-Zertifizierung brandenburgischer Hochschulen bislang</a:t>
            </a:r>
          </a:p>
          <a:p>
            <a:r>
              <a:rPr lang="de-DE" altLang="de-DE" sz="3200"/>
              <a:t>Kein einheitlicher Stand (Infrastruktur, Kitas…)</a:t>
            </a:r>
          </a:p>
          <a:p>
            <a:r>
              <a:rPr lang="de-DE" altLang="de-DE" sz="3200"/>
              <a:t>Klima entscheidend? (z.B. rechtl. Anspruch auf Teilzeit, aber nicht opportun)</a:t>
            </a:r>
          </a:p>
          <a:p>
            <a:r>
              <a:rPr lang="de-DE" altLang="de-DE" sz="3200"/>
              <a:t>Flexibilität entscheidend!</a:t>
            </a:r>
          </a:p>
          <a:p>
            <a:r>
              <a:rPr lang="de-DE" altLang="de-DE" sz="3200" b="1">
                <a:sym typeface="Wingdings" pitchFamily="2" charset="2"/>
              </a:rPr>
              <a:t> Familienfreundlichkeit muss „gelebt“ werden.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B3D148D7-962F-9043-BF61-933228E99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30725" name="AutoShape 5">
            <a:extLst>
              <a:ext uri="{FF2B5EF4-FFF2-40B4-BE49-F238E27FC236}">
                <a16:creationId xmlns:a16="http://schemas.microsoft.com/office/drawing/2014/main" id="{65BF5394-073C-994B-B650-0058ABACA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Mindeststandards </a:t>
            </a:r>
          </a:p>
          <a:p>
            <a:pPr algn="ctr"/>
            <a:r>
              <a:rPr lang="de-DE" altLang="de-DE" sz="2800" b="1"/>
              <a:t>setzen?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  <p:bldP spid="307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7EC1708-5D66-8647-A8D3-C1F553B1B14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3. Konsequenzen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1DD09D76-3B48-4E43-8283-10448367742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01D5B6A6-D32A-614C-B7E3-9A8707640E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B62EB585-78C2-BA40-BCE2-0F9F5A654C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532017-B9CD-5943-97E8-3B7F5DE9CDC6}" type="slidenum">
              <a:rPr lang="de-DE" altLang="de-DE"/>
              <a:pPr/>
              <a:t>17</a:t>
            </a:fld>
            <a:endParaRPr lang="de-DE" altLang="de-DE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1D7CA46-AB74-8D49-B032-C8A06FE16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Was bleibt als „wahrer Kern“?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81211A8-8F18-C640-94C3-7E99260881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/>
              <a:t>Frauen in Führungspositionen, auch im Wissenschaftsbetrieb, bleiben unterrepräsentiert</a:t>
            </a:r>
          </a:p>
          <a:p>
            <a:r>
              <a:rPr lang="de-DE" altLang="de-DE"/>
              <a:t>Kinderlosigkeit unter Akademikern ist verbreitet</a:t>
            </a:r>
          </a:p>
          <a:p>
            <a:r>
              <a:rPr lang="de-DE" altLang="de-DE"/>
              <a:t>Eltern mit Kind unter den Studierenden sind eine wichtige Zielgruppe</a:t>
            </a:r>
          </a:p>
          <a:p>
            <a:r>
              <a:rPr lang="de-DE" altLang="de-DE"/>
              <a:t>Brandenburg hat gute Ausgangslage im Vergleich zum Westen =&gt; Profilierung!</a:t>
            </a:r>
          </a:p>
          <a:p>
            <a:r>
              <a:rPr lang="de-DE" altLang="de-DE"/>
              <a:t>Verbesserungen sind möglich und nötig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49018AD6-EDF2-C14D-8857-01D84B18F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4B7636EC-06C4-2A49-A183-F1BCFED4922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777162" cy="1682750"/>
          </a:xfrm>
        </p:spPr>
        <p:txBody>
          <a:bodyPr/>
          <a:lstStyle/>
          <a:p>
            <a:r>
              <a:rPr lang="de-DE" altLang="de-DE" sz="2800"/>
              <a:t>„Kinder und Karriere“: </a:t>
            </a:r>
            <a:br>
              <a:rPr lang="de-DE" altLang="de-DE" sz="2800"/>
            </a:br>
            <a:r>
              <a:rPr lang="de-DE" altLang="de-DE" sz="2800"/>
              <a:t>Hintergründe, Zahlen, Konsequenzen</a:t>
            </a:r>
            <a:br>
              <a:rPr lang="de-DE" altLang="de-DE" sz="2800"/>
            </a:br>
            <a:br>
              <a:rPr lang="de-DE" altLang="de-DE" sz="2800"/>
            </a:br>
            <a:r>
              <a:rPr lang="de-DE" altLang="de-DE" sz="2800"/>
              <a:t>Einige einleitende Überlegungen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55462397-6F6D-E149-A7E6-7C7EDE8511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92275" y="4102100"/>
            <a:ext cx="6908800" cy="1127125"/>
          </a:xfrm>
        </p:spPr>
        <p:txBody>
          <a:bodyPr/>
          <a:lstStyle/>
          <a:p>
            <a:r>
              <a:rPr lang="de-DE" altLang="de-DE" sz="2000"/>
              <a:t>Prof. Dr. Detlef Müller-Böling</a:t>
            </a:r>
          </a:p>
          <a:p>
            <a:r>
              <a:rPr lang="de-DE" altLang="de-DE" sz="2000"/>
              <a:t>Informationsveranstaltung „Kinder und Karriere“ | Potsdam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67B4EE9A-EB2D-2440-9889-EEE401F4B2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4AD30B6E-619C-0F48-B579-C39310D6EF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6D21F2-B62B-FE41-8082-87BA3AD4B362}" type="slidenum">
              <a:rPr lang="de-DE" altLang="de-DE"/>
              <a:pPr/>
              <a:t>19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332C4B19-4CE6-284C-B953-4608E13563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Exkurs: Statistische Erhebungsschwierigkeiten und Artefakte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B36D047-ADCA-5C4C-907D-9F3297E968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/>
              <a:t>höheres Alter bei Geburt wird nicht hinreichend berücksichtigt</a:t>
            </a:r>
          </a:p>
          <a:p>
            <a:r>
              <a:rPr lang="de-DE" altLang="de-DE"/>
              <a:t>Zählung der Kinder unzuverlässig (nur leibliche Kinder und im gleichen Haushalt)</a:t>
            </a:r>
          </a:p>
          <a:p>
            <a:r>
              <a:rPr lang="de-DE" altLang="de-DE"/>
              <a:t>Datenschutz verhindert genaue Zahlen über Studierende und WissenschaftlerInnen mit Kind</a:t>
            </a:r>
          </a:p>
          <a:p>
            <a:r>
              <a:rPr lang="de-DE" altLang="de-DE" b="1">
                <a:sym typeface="Wingdings" pitchFamily="2" charset="2"/>
              </a:rPr>
              <a:t> Problembeschreibung und empirisch gestützte Reaktionsstrategien schwierig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52A6770B-41A9-C14F-AD40-ED04CD65A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6629" name="AutoShape 5">
            <a:extLst>
              <a:ext uri="{FF2B5EF4-FFF2-40B4-BE49-F238E27FC236}">
                <a16:creationId xmlns:a16="http://schemas.microsoft.com/office/drawing/2014/main" id="{4CBBB581-E74E-5E47-BC43-FAD83F9E7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Aufgabe der</a:t>
            </a:r>
          </a:p>
          <a:p>
            <a:pPr algn="ctr"/>
            <a:r>
              <a:rPr lang="de-DE" altLang="de-DE" sz="2800" b="1"/>
              <a:t>Bundesstatistik!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C9C7BF42-6DB0-EA4D-AF26-B0E2DE7BB8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1. Hintergründe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C7C015C7-37F9-C44D-9646-0C650868F1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2D7AA32F-4D32-5844-804B-CE4D1965AA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E6AF9EAD-5567-E146-8FA5-8048480F16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846EC0-A40A-B74A-B1DD-AC13D239898A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5580BB8E-FBA8-E84C-89BD-69ECF58E4A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Die Herausforderung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16AB9BD-2F0A-C44A-9595-2E5DDA16AD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19250" y="1844675"/>
            <a:ext cx="7067550" cy="4321175"/>
          </a:xfrm>
        </p:spPr>
        <p:txBody>
          <a:bodyPr/>
          <a:lstStyle/>
          <a:p>
            <a:r>
              <a:rPr lang="de-DE" altLang="de-DE" sz="3200"/>
              <a:t>Autofahrt mit einem Juniorprofessor</a:t>
            </a:r>
            <a:br>
              <a:rPr lang="de-DE" altLang="de-DE" sz="3200"/>
            </a:br>
            <a:endParaRPr lang="de-DE" altLang="de-DE" sz="3200"/>
          </a:p>
          <a:p>
            <a:r>
              <a:rPr lang="de-DE" altLang="de-DE" sz="3200"/>
              <a:t>Forderung eines Promotionsbetreuers</a:t>
            </a:r>
            <a:br>
              <a:rPr lang="de-DE" altLang="de-DE" sz="3200"/>
            </a:br>
            <a:endParaRPr lang="de-DE" altLang="de-DE" sz="3200"/>
          </a:p>
          <a:p>
            <a:pPr>
              <a:buFont typeface="Wingdings" pitchFamily="2" charset="2"/>
              <a:buNone/>
            </a:pPr>
            <a:r>
              <a:rPr lang="de-DE" altLang="de-DE" sz="3200"/>
              <a:t>=&gt; Vereinbarkeit von </a:t>
            </a:r>
            <a:br>
              <a:rPr lang="de-DE" altLang="de-DE" sz="3200"/>
            </a:br>
            <a:r>
              <a:rPr lang="de-DE" altLang="de-DE" sz="3200"/>
              <a:t>  Familie und Karriere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A926292-017F-3443-A47B-B149325E64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05C7BEF2-4692-894B-BD87-217E185A43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E4DF3B6E-B0EC-5844-8A54-5BDED13DB4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5740EAF-7FCC-D846-AE85-77F7737A3F0B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70CFADD1-DD50-B147-A22F-0761EDC55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Lösungsansätze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173BAFA-7378-0A4B-B3BB-131CA7C22E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0113" y="1196975"/>
            <a:ext cx="7797800" cy="4752975"/>
          </a:xfrm>
        </p:spPr>
        <p:txBody>
          <a:bodyPr/>
          <a:lstStyle/>
          <a:p>
            <a:r>
              <a:rPr lang="de-DE" altLang="de-DE" sz="3200"/>
              <a:t>Förderung von Frauen in ihrer beruflichen Karriere</a:t>
            </a:r>
          </a:p>
          <a:p>
            <a:r>
              <a:rPr lang="de-DE" altLang="de-DE" sz="3200"/>
              <a:t>Ermutigung von Männern zur Wahrnehmung ihrer Verantwortung (z.B. Auszeit)</a:t>
            </a:r>
          </a:p>
          <a:p>
            <a:r>
              <a:rPr lang="de-DE" altLang="de-DE" sz="3200"/>
              <a:t>zunehmende Familienorientierung in der Gesellschaft insgesamt </a:t>
            </a:r>
          </a:p>
          <a:p>
            <a:r>
              <a:rPr lang="de-DE" altLang="de-DE" sz="3200"/>
              <a:t>Optimierung der Rahmenbedingungen</a:t>
            </a:r>
          </a:p>
          <a:p>
            <a:pPr>
              <a:buFont typeface="Wingdings" pitchFamily="2" charset="2"/>
              <a:buNone/>
            </a:pPr>
            <a:r>
              <a:rPr lang="de-DE" altLang="de-DE" sz="3200"/>
              <a:t>=&gt; „Klima“ schaffen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AA52AC71-3907-9148-A567-56F10C909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2E28967-ED41-914D-BDCA-DF5185E31D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75179215-F570-6D49-B2B5-9499A04FA8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C3E72F-E59B-6946-A7DB-EBC0F6ADCB85}" type="slidenum">
              <a:rPr lang="de-DE" altLang="de-DE"/>
              <a:pPr/>
              <a:t>5</a:t>
            </a:fld>
            <a:endParaRPr lang="de-DE" altLang="de-DE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1D1CDF62-C36F-2B4D-AF40-0D5EFE5ABA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Akteure und Aktivitäten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532B55C-E3B4-4649-9354-BABB6E06DC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765175"/>
            <a:ext cx="8074025" cy="4525963"/>
          </a:xfrm>
        </p:spPr>
        <p:txBody>
          <a:bodyPr/>
          <a:lstStyle/>
          <a:p>
            <a:r>
              <a:rPr lang="de-DE" altLang="de-DE" sz="3200"/>
              <a:t>Bundesfamilienpolitik: Elternzeit und Elterngeld, Entwicklung der Familienpolitik zu einem zentralen Thema</a:t>
            </a:r>
          </a:p>
          <a:p>
            <a:r>
              <a:rPr lang="de-DE" altLang="de-DE" sz="3200"/>
              <a:t>Hochschulpolitik: Gleichstellungsprogramme</a:t>
            </a:r>
          </a:p>
          <a:p>
            <a:r>
              <a:rPr lang="de-DE" altLang="de-DE" sz="3200"/>
              <a:t>Stiftungen und Verbände: Wettbewerb von RBSG, BVMBS und CHE; Audit familiengerechte Hochschule der Hertie Stiftung </a:t>
            </a:r>
          </a:p>
          <a:p>
            <a:r>
              <a:rPr lang="de-DE" altLang="de-DE" sz="3200"/>
              <a:t>Hochschulen: Profilierungen (Thema Familie)</a:t>
            </a:r>
          </a:p>
          <a:p>
            <a:pPr>
              <a:buFont typeface="Wingdings" pitchFamily="2" charset="2"/>
              <a:buNone/>
            </a:pPr>
            <a:endParaRPr lang="de-DE" altLang="de-DE" sz="3200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27DB2E22-F407-0445-9851-67CFEAFAD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F1B51CA8-CDA3-2F49-AACB-649EEF565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88218A20-C25A-A649-BCC6-5C52FB1202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40214C1-D2D3-6844-BB34-90EEC8999BFD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B47B5FE3-B58E-8545-9367-AEEAE2DFA3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Akteure und Aktivitäten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60D2774-124E-E748-8746-526090E2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pic>
        <p:nvPicPr>
          <p:cNvPr id="31748" name="Picture 4">
            <a:hlinkClick r:id="rId3"/>
            <a:extLst>
              <a:ext uri="{FF2B5EF4-FFF2-40B4-BE49-F238E27FC236}">
                <a16:creationId xmlns:a16="http://schemas.microsoft.com/office/drawing/2014/main" id="{CC951208-5ACC-DE47-8462-E938DD8E1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052513"/>
            <a:ext cx="3614737" cy="511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C4044CC-2E64-4640-9E91-044BBE082D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/>
              <a:t>2. Zahlen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B9A6433-47C0-B14C-9366-32B7FB6F9EA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A360DC45-2158-7F49-A5E8-129A9DE58F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B8CE86FE-4292-CF4C-B754-7C24D2C392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F37DD1-6081-9F47-A78A-2EF051D9C459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7DAA2B4-5464-B34A-AF09-5955F2E208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Geburtenzahlen in Deutschland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970DEBB-5F17-8B4E-B2FE-B8E4ABA709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3200"/>
              <a:t>Lebendgeburten nach statistischem Bundesamt: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705.622 in 2004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685.795 in 2005 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672.724 in 2006</a:t>
            </a:r>
          </a:p>
          <a:p>
            <a:pPr>
              <a:lnSpc>
                <a:spcPct val="90000"/>
              </a:lnSpc>
            </a:pPr>
            <a:r>
              <a:rPr lang="de-DE" altLang="de-DE" sz="3200"/>
              <a:t>Geburten je 1.000 Einwohner nach statistischem Bundesamt: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8,5 in 2004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8,3 in 2005 </a:t>
            </a:r>
          </a:p>
          <a:p>
            <a:pPr lvl="1">
              <a:lnSpc>
                <a:spcPct val="90000"/>
              </a:lnSpc>
            </a:pPr>
            <a:r>
              <a:rPr lang="de-DE" altLang="de-DE" sz="2800"/>
              <a:t>8,2 in 2006</a:t>
            </a:r>
          </a:p>
          <a:p>
            <a:pPr>
              <a:lnSpc>
                <a:spcPct val="90000"/>
              </a:lnSpc>
            </a:pPr>
            <a:r>
              <a:rPr lang="de-DE" altLang="de-DE" sz="3200" b="1">
                <a:sym typeface="Wingdings" pitchFamily="2" charset="2"/>
              </a:rPr>
              <a:t> dauerhaft rückläufige Geburtenzahlen</a:t>
            </a:r>
            <a:endParaRPr lang="de-DE" altLang="de-DE" sz="320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38813C12-42C8-064B-BA52-7B45B73D6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FE70F986-A83C-5248-8E82-3C92E3585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56540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Potenzial geht zurück!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4341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6A1DB925-B193-3F43-955A-1D2AA2761F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altLang="de-DE"/>
              <a:t>Kinder und Karriere | Detlef Müller-Böling | Infoveranstaltung Potsdam | 25.10.07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1BD83288-9E00-F64E-9920-B9C6879333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0694FA-A42E-A24B-B3C2-7E15F78D652A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B5E0FA4-6DEE-EC4C-AFCB-13E9DABE5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7596188" cy="647700"/>
          </a:xfrm>
        </p:spPr>
        <p:txBody>
          <a:bodyPr/>
          <a:lstStyle/>
          <a:p>
            <a:r>
              <a:rPr lang="de-DE" altLang="de-DE"/>
              <a:t>Kinderzahl in Deutschland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48E7BD4-2316-144D-A7CF-6C19B6898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r>
              <a:rPr lang="de-DE" altLang="de-DE" sz="3200"/>
              <a:t>in 2004: 1,36 Kinder je Frau bundesweit</a:t>
            </a:r>
          </a:p>
          <a:p>
            <a:r>
              <a:rPr lang="de-DE" altLang="de-DE" sz="3200"/>
              <a:t>neue Bundesländer: 1,31 Kinder je Frau (Tiefpunkt in 93/94 mit 0,77 Kindern je Frau)</a:t>
            </a:r>
          </a:p>
          <a:p>
            <a:r>
              <a:rPr lang="de-DE" altLang="de-DE" sz="3200" b="1">
                <a:sym typeface="Wingdings" pitchFamily="2" charset="2"/>
              </a:rPr>
              <a:t> bundesweit niedrige Kinderzahlen mit in Ost und West unterschiedlichen Zahlen</a:t>
            </a:r>
            <a:endParaRPr lang="de-DE" altLang="de-DE" sz="320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24A9CD6D-0281-9D4C-8142-CB8DF37E6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de-DE"/>
          </a:p>
        </p:txBody>
      </p:sp>
      <p:sp>
        <p:nvSpPr>
          <p:cNvPr id="27653" name="AutoShape 5">
            <a:extLst>
              <a:ext uri="{FF2B5EF4-FFF2-40B4-BE49-F238E27FC236}">
                <a16:creationId xmlns:a16="http://schemas.microsoft.com/office/drawing/2014/main" id="{CF5C1FFB-156D-104C-977C-487B8F439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4248150"/>
            <a:ext cx="5832475" cy="2609850"/>
          </a:xfrm>
          <a:prstGeom prst="irregularSeal1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 sz="2800" b="1"/>
              <a:t>EU-weit sehr</a:t>
            </a:r>
            <a:br>
              <a:rPr lang="de-DE" altLang="de-DE" sz="2800" b="1"/>
            </a:br>
            <a:r>
              <a:rPr lang="de-DE" altLang="de-DE" sz="2800" b="1"/>
              <a:t>niedrige Zahlen!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53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832</Words>
  <Application>Microsoft Macintosh PowerPoint</Application>
  <PresentationFormat>Bildschirmpräsentation (4:3)</PresentationFormat>
  <Paragraphs>142</Paragraphs>
  <Slides>19</Slides>
  <Notes>19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2" baseType="lpstr">
      <vt:lpstr>Arial</vt:lpstr>
      <vt:lpstr>Wingdings</vt:lpstr>
      <vt:lpstr>Standarddesign</vt:lpstr>
      <vt:lpstr>„Kinder und Karriere“:  Hintergründe, Zahlen, Konsequenzen  Einige einleitende Überlegungen</vt:lpstr>
      <vt:lpstr>1. Hintergründe</vt:lpstr>
      <vt:lpstr>Die Herausforderung</vt:lpstr>
      <vt:lpstr>Lösungsansätze</vt:lpstr>
      <vt:lpstr>Akteure und Aktivitäten</vt:lpstr>
      <vt:lpstr>Akteure und Aktivitäten</vt:lpstr>
      <vt:lpstr>2. Zahlen</vt:lpstr>
      <vt:lpstr>Geburtenzahlen in Deutschland</vt:lpstr>
      <vt:lpstr>Kinderzahl in Deutschland</vt:lpstr>
      <vt:lpstr>Alter der Mütter im Jahr 2006</vt:lpstr>
      <vt:lpstr>Elternschaft und Bildungsstand</vt:lpstr>
      <vt:lpstr>Kinderlosigkeit von Akademikerinnen (37 bis 40 Jahre) in West und Ost (Destatis 2005)</vt:lpstr>
      <vt:lpstr>Zeitpunkt der Erstgeburt unter Akademikerinnen</vt:lpstr>
      <vt:lpstr>Studierende mit Kind</vt:lpstr>
      <vt:lpstr>familienfreundliches Klima in Hochschulen</vt:lpstr>
      <vt:lpstr>3. Konsequenzen</vt:lpstr>
      <vt:lpstr>Was bleibt als „wahrer Kern“?</vt:lpstr>
      <vt:lpstr>„Kinder und Karriere“:  Hintergründe, Zahlen, Konsequenzen  Einige einleitende Überlegungen</vt:lpstr>
      <vt:lpstr>Exkurs: Statistische Erhebungsschwierigkeiten und Artefakte</vt:lpstr>
    </vt:vector>
  </TitlesOfParts>
  <Company>CHE - Centrum für Hochschulentwicklung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Lars Hüning</dc:creator>
  <cp:lastModifiedBy>Detlef Müller-Böling</cp:lastModifiedBy>
  <cp:revision>38</cp:revision>
  <dcterms:created xsi:type="dcterms:W3CDTF">2007-03-01T14:35:06Z</dcterms:created>
  <dcterms:modified xsi:type="dcterms:W3CDTF">2022-02-12T15:43:04Z</dcterms:modified>
</cp:coreProperties>
</file>