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aveSubsetFonts="1" autoCompressPictures="0">
  <p:sldMasterIdLst>
    <p:sldMasterId id="2147483648" r:id="rId1"/>
  </p:sldMasterIdLst>
  <p:notesMasterIdLst>
    <p:notesMasterId r:id="rId20"/>
  </p:notesMasterIdLst>
  <p:sldIdLst>
    <p:sldId id="260" r:id="rId2"/>
    <p:sldId id="261" r:id="rId3"/>
    <p:sldId id="262" r:id="rId4"/>
    <p:sldId id="287" r:id="rId5"/>
    <p:sldId id="264" r:id="rId6"/>
    <p:sldId id="265" r:id="rId7"/>
    <p:sldId id="268" r:id="rId8"/>
    <p:sldId id="270" r:id="rId9"/>
    <p:sldId id="281" r:id="rId10"/>
    <p:sldId id="271" r:id="rId11"/>
    <p:sldId id="282" r:id="rId12"/>
    <p:sldId id="273" r:id="rId13"/>
    <p:sldId id="274" r:id="rId14"/>
    <p:sldId id="275" r:id="rId15"/>
    <p:sldId id="276" r:id="rId16"/>
    <p:sldId id="284" r:id="rId17"/>
    <p:sldId id="285" r:id="rId18"/>
    <p:sldId id="283" r:id="rId19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29">
          <p15:clr>
            <a:srgbClr val="A4A3A4"/>
          </p15:clr>
        </p15:guide>
        <p15:guide id="2" pos="16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3929"/>
        <p:guide pos="161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513B681-5F38-FB4B-B6A5-FD90A76B791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E99F90D-90F4-854B-9A1A-A67513C2686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5D874C92-88BC-D941-9D03-4ACA85050C96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E4A9C4E0-A5DC-6149-BE16-76BD22F9A69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6CD25493-A78C-3341-8B66-07DEC33758D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4F583CE1-DBF4-904B-8C76-49AC76D244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88607F7-CD51-EA43-B8C5-95F3C837FE52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F9CDA3-23AA-A143-BA65-E40DF02A57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B83635-5012-DA45-AB1B-9CF826AE37A5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2FDC19B8-22D9-8B40-B6BF-4E93C8E8A6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BDA8E1E-26D3-2945-8125-2CE031A6386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292225" y="796925"/>
            <a:ext cx="4273550" cy="3205163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DAA5DFA-83C3-2645-8A96-47C876C0B2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07FD10-4C93-DC4A-A1CC-B7A38CE432CC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B7FE9A99-E98F-F045-928D-9BC6AE25445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292225" y="796925"/>
            <a:ext cx="4273550" cy="3205163"/>
          </a:xfrm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8552FC32-FEDE-3442-AD70-0266349865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027EAF5-BE5D-7C40-ABA4-6FF5CA8CF6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563735-185D-4B42-933A-5C1716EA1A6B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C10888CE-2EC2-0B42-A95D-803285C8387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292225" y="796925"/>
            <a:ext cx="4273550" cy="3205163"/>
          </a:xfrm>
          <a:ln/>
        </p:spPr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C7AB1E9A-355F-DF4E-AAB2-275648CE4F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2A35FE6-02A3-3A42-A1E6-873DE1002C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495EEC-0F47-A142-8DB1-EF9B7A4F3382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1204F809-4939-554C-A00F-7EAEAB9A8EE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292225" y="796925"/>
            <a:ext cx="4273550" cy="3205163"/>
          </a:xfrm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A872EDF2-2FEA-084D-AFE1-CEC3295F45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E056251-683F-A944-8075-32971C9E91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E3D90D-4C3A-9C40-9A76-766ABE5EEA8E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5B2B2CF1-0786-9441-A37D-579F60B1AA4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292225" y="796925"/>
            <a:ext cx="4273550" cy="3205163"/>
          </a:xfrm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7D856D55-B121-8442-A925-9441CAF3B1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B5A015B-79F3-9C4A-BCE3-B44E77DE28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A00155-FE8D-D54B-8357-B922436A7913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25E6CC0B-DB1F-0545-9442-26885164757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292225" y="796925"/>
            <a:ext cx="4273550" cy="3205163"/>
          </a:xfrm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800AEEF1-3B88-FC4E-83F5-925E7BD50B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8BCFCEF-6E74-7446-8DE3-8D060C888C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F8FFA2-A09C-1542-818A-C5E6C1F5E267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5C2FDE10-F285-554E-BAA8-69E09CB78D9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292225" y="796925"/>
            <a:ext cx="4273550" cy="3205163"/>
          </a:xfrm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954FB97A-B0BA-E944-BF32-CB9F7FA685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7038E5-2C7C-4948-BDFF-C31038FF28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17AB58-7996-AA46-978A-B0DF485C6215}" type="slidenum">
              <a:rPr lang="de-DE" altLang="de-DE"/>
              <a:pPr/>
              <a:t>16</a:t>
            </a:fld>
            <a:endParaRPr lang="de-DE" altLang="de-DE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4F787D90-6860-BD4B-9993-909B8B0C3BA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B6F4A632-26F2-B140-9652-35EE15F78F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E178A03-643B-164E-9CC6-FC6449437E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B264D-DA26-DF48-87BA-ABF8BBF5DB71}" type="slidenum">
              <a:rPr lang="de-DE" altLang="de-DE"/>
              <a:pPr/>
              <a:t>17</a:t>
            </a:fld>
            <a:endParaRPr lang="de-DE" altLang="de-DE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BBAC1405-BBAF-DA4C-B078-D0AC5F71929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504E9954-02F9-C643-9876-79395FEAC5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B20D2D8-683D-9747-99D4-1D3BBAD6DC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162792-916C-CF41-9A64-80901C3D880C}" type="slidenum">
              <a:rPr lang="de-DE" altLang="de-DE"/>
              <a:pPr/>
              <a:t>18</a:t>
            </a:fld>
            <a:endParaRPr lang="de-DE" altLang="de-DE"/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7931F9C5-44C1-1E4A-A656-D19BF644D1B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FFF90969-A51B-7844-A1F2-9FC13FB33A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C29E4EA-06FE-9F43-AFF2-CA6520282A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05CE5F-69F4-744C-AE4D-53996BBCF2DE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81610198-8762-F449-B5D9-221A86A3394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292225" y="796925"/>
            <a:ext cx="4273550" cy="3205163"/>
          </a:xfrm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4BE1DF3-98EC-AC4B-8638-664D7C0220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DC452C5-7F58-B04D-89FC-2BA713EED7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0408B5-C2A6-8C47-A903-40EFC37A99C7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7FD6FEBF-3EA4-644D-829D-845E7085C82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292225" y="796925"/>
            <a:ext cx="4273550" cy="3205163"/>
          </a:xfrm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7653DC0-900C-E84C-871B-4B9D9E52A6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F74EC28-B51C-944A-89BE-EB2ABBAF9E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E0E655-A89B-BE46-B60E-6C1A3AA389AD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2AAC2DBE-555F-0C42-B80C-E65CCB83AC4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58800C6A-E81B-F640-B834-2407DE7DB0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E87A7F3-AEE9-B24C-9F1A-D793FCC48E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D6FACF-20F1-3645-876E-59DD882FD32A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A1FA0245-0DC5-1A4F-930D-166BBD03D2F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292225" y="796925"/>
            <a:ext cx="4273550" cy="3205163"/>
          </a:xfrm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2CAE8389-D107-1447-A240-4E16EC5432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42842B2-9C6B-764E-A7A6-F4B52B8D6C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DAA7B0-B95C-CF4F-A141-C0279E32DFF3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BB818349-FC41-314A-AB02-F6720D918C4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292225" y="796925"/>
            <a:ext cx="4273550" cy="3205163"/>
          </a:xfrm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E968C285-C644-5A4B-8B67-9BECCE47D2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B42202-7810-3840-A5CE-FED0D0B095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07EE62-CE2A-8F4A-98E6-4144B1CB05D0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93439646-6A34-6746-AD05-719A1FB0978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292225" y="796925"/>
            <a:ext cx="4273550" cy="3205163"/>
          </a:xfrm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170BED9B-E03F-3D4C-A724-296A369A3A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F62ECA4-529F-CB4A-BE42-13E1F34F9B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7E51AF-8272-744C-8791-A0A8FE4B0A4C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3893A82C-D5CA-BE48-966C-2D2D9CBA7D5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292225" y="796925"/>
            <a:ext cx="4273550" cy="3205163"/>
          </a:xfrm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7ADBACD0-D5D6-E846-AF08-DD10BED823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0480288-7009-0D46-8C41-F3B1604DF1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45B8DC-DC0A-8242-B4EB-0FF99FE68574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DDA2EBC9-C975-4D49-AF5C-C97801844FC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292225" y="796925"/>
            <a:ext cx="4273550" cy="3205163"/>
          </a:xfrm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35695015-63A6-6F4A-9F1F-BB70DDDF80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59" name="Picture 187">
            <a:extLst>
              <a:ext uri="{FF2B5EF4-FFF2-40B4-BE49-F238E27FC236}">
                <a16:creationId xmlns:a16="http://schemas.microsoft.com/office/drawing/2014/main" id="{E2267521-69E9-3246-8714-2C0E7913262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23938"/>
            <a:ext cx="4060825" cy="5834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>
            <a:extLst>
              <a:ext uri="{FF2B5EF4-FFF2-40B4-BE49-F238E27FC236}">
                <a16:creationId xmlns:a16="http://schemas.microsoft.com/office/drawing/2014/main" id="{4B1ADA12-44AF-3242-8492-81D4249FDF1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088" y="2346325"/>
            <a:ext cx="7772400" cy="1470025"/>
          </a:xfrm>
        </p:spPr>
        <p:txBody>
          <a:bodyPr/>
          <a:lstStyle>
            <a:lvl1pPr algn="r">
              <a:defRPr sz="3200" b="1"/>
            </a:lvl1pPr>
          </a:lstStyle>
          <a:p>
            <a:pPr lvl="0"/>
            <a:r>
              <a:rPr lang="de-DE" altLang="de-DE" noProof="0"/>
              <a:t>Titelmasterformat durch Klicken bearbeiten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1EF186B-22DA-AD48-8216-3BC9B7881A9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00275" y="4102100"/>
            <a:ext cx="6400800" cy="112712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altLang="de-DE" noProof="0"/>
              <a:t>Formatvorlage des Untertitelmasters durch Klicken bearbeiten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2DE76BF3-A85C-D14F-90C7-34D1C11D97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 altLang="de-DE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5DF12220-765C-DA42-8130-93C28DE46D8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de-DE" altLang="de-DE"/>
              <a:t>Hochschulmanagement | Detlef Müller-Böling | WK Org+HM 22.02.08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B5CA9D20-026C-D949-A5EC-773AFC4F1B4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E5A3272-EEA6-5A4F-B17D-E1DB16D63F70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3253" name="Rectangle 181">
            <a:extLst>
              <a:ext uri="{FF2B5EF4-FFF2-40B4-BE49-F238E27FC236}">
                <a16:creationId xmlns:a16="http://schemas.microsoft.com/office/drawing/2014/main" id="{F078F012-6C36-CF46-B406-B2A9B12F9F0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258" name="Text Box 186">
            <a:extLst>
              <a:ext uri="{FF2B5EF4-FFF2-40B4-BE49-F238E27FC236}">
                <a16:creationId xmlns:a16="http://schemas.microsoft.com/office/drawing/2014/main" id="{5CBE8E4E-F82D-DA4C-9BDF-F488557B8C3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3850" y="6092825"/>
            <a:ext cx="15128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b="1">
                <a:solidFill>
                  <a:schemeClr val="bg1"/>
                </a:solidFill>
              </a:rPr>
              <a:t>www.che.de</a:t>
            </a:r>
          </a:p>
        </p:txBody>
      </p:sp>
      <p:pic>
        <p:nvPicPr>
          <p:cNvPr id="3260" name="Picture 188">
            <a:extLst>
              <a:ext uri="{FF2B5EF4-FFF2-40B4-BE49-F238E27FC236}">
                <a16:creationId xmlns:a16="http://schemas.microsoft.com/office/drawing/2014/main" id="{3B42EF27-9482-7F40-9369-8880BF64B01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063" y="115888"/>
            <a:ext cx="2206625" cy="142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8E9958-FFB4-5140-95FA-03F8347B7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815A531-E804-0F47-BFAD-61A0F56782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9A831C2-4421-0049-B500-5AF526ED8D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Hochschulmanagement | Detlef Müller-Böling | WK Org+HM 22.02.08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6BC03A0-A881-3B44-93A3-42D9AF9C4B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64CC095-C6AE-0C4A-B58F-4568561B46A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79361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3C07042-F3B9-694E-A225-2BDBDCE7C5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96063" y="44450"/>
            <a:ext cx="2090737" cy="61214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6D22F66-5D58-CD44-9F0D-4180C65655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22263" y="44450"/>
            <a:ext cx="6121400" cy="61214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85E984D-C6A6-4E44-AD58-107F0C0094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Hochschulmanagement | Detlef Müller-Böling | WK Org+HM 22.02.08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9435FB2-E302-B647-BC59-A91BC4F063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2F6090-9266-9249-89A9-4C726DC85DF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50634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04F793-08AE-F44A-ACA5-1C15AE5D8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9091B2-182B-734A-B35B-D3E6DEFB1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37BB8B1-0052-7940-84C7-95F895F669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Hochschulmanagement | Detlef Müller-Böling | WK Org+HM 22.02.08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EFCB65B-5F4E-BF41-8BE2-2135142553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9CD86C-B845-E346-B0A8-3919FD5BD77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165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D9A45D-105E-8349-8802-59358133B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8CF1D7E-8E07-A04F-BDD6-15C5B0227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3050B6D-B167-AC4F-A445-2D4BAB1805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Hochschulmanagement | Detlef Müller-Böling | WK Org+HM 22.02.08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C90BA71-78E0-AB4D-A003-BC81A77C4D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79D0E0-871D-224B-A0A8-D6A25355637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3631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613B88-A5B6-3F4D-9FCD-F1A6555A4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A06DFD-A08A-3D49-ACA8-EB9FE5F2FD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39888"/>
            <a:ext cx="4038600" cy="452596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F53E637-1CE7-0941-9DB8-BB3CD33FF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39888"/>
            <a:ext cx="4038600" cy="452596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F7FF596-597E-0C41-934F-BE99F665DE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Hochschulmanagement | Detlef Müller-Böling | WK Org+HM 22.02.08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932017D-298A-8545-AF55-24750E8D44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01BCDD6-A410-694E-A9DB-201F903F0D4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32603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EFA4A4-840E-5745-BA0B-2E098DA82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D9863A-E9C0-6C4E-8DA7-19F5E7004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B11C2B7-7934-3F49-9BD2-2B65DD07BE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4621E50-6015-C149-A248-61033F342A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30DF10C-CA42-3540-A3D4-2D474CA4D0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0C53A52F-6CA1-D040-8360-908BC6746E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Hochschulmanagement | Detlef Müller-Böling | WK Org+HM 22.02.08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FECB2F14-0DA9-2142-9830-E3F47529FF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355273-4E7E-3640-8153-72CE765B730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99124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8B8BDA-EEF3-164B-A9EB-ABE6E5A3E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23CC926-3A26-3241-96CC-13F8FE2F8F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Hochschulmanagement | Detlef Müller-Böling | WK Org+HM 22.02.08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A7A6EB3-EF2F-F94B-A765-46BEBD4841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0FC199-5391-D540-BC4E-F2F9006952A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2616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3B273D54-C822-3E48-AF3C-EF81ACEECE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Hochschulmanagement | Detlef Müller-Böling | WK Org+HM 22.02.08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47C1CEA-1E69-E647-823A-9E01D8E77A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C01EE5-98B7-1946-8B65-C86391A6A54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092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078EE4-D017-2545-9CB0-31C7A7BEE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8CA320-FB92-5645-9710-7A656C816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9CA0C4D-F1B7-824F-88F0-788B85E42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EDDBA84-CEA9-0242-8DB4-B16C32FD11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Hochschulmanagement | Detlef Müller-Böling | WK Org+HM 22.02.08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22A8E9-2E33-774A-9C3E-30F39EE036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A71AF8-0410-774E-A2DE-3C60FFCBD79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02393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651B60-A1E7-9040-ADC3-5110B1B8F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C35D170-B6A3-014B-8CA4-6D5B153184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8FC3890-490E-2F49-A00E-A5F48515B8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93C4A3-6898-EF40-8A09-CF619E764B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Hochschulmanagement | Detlef Müller-Böling | WK Org+HM 22.02.08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CED288-2768-9E4F-917D-1329FF3B91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9CA643-49A7-294A-8056-CD723A8AE3A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19814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>
            <a:extLst>
              <a:ext uri="{FF2B5EF4-FFF2-40B4-BE49-F238E27FC236}">
                <a16:creationId xmlns:a16="http://schemas.microsoft.com/office/drawing/2014/main" id="{BFC34AF1-2F3D-D540-A870-C0F3BCBEF4B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68375"/>
            <a:ext cx="8016875" cy="588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6" name="Rectangle 12">
            <a:extLst>
              <a:ext uri="{FF2B5EF4-FFF2-40B4-BE49-F238E27FC236}">
                <a16:creationId xmlns:a16="http://schemas.microsoft.com/office/drawing/2014/main" id="{519224B0-6109-5342-9080-8D627940C7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834CE4C2-4E2F-9840-B6CC-73FA4A857E5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BA485188-781A-2A4C-B397-09735E58D8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44450"/>
            <a:ext cx="6697662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135F4DF-DEBB-6340-B98B-1B8C2CF684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3988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993161C-E3DC-9240-B3CA-29FFCF7B57F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524625"/>
            <a:ext cx="62642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414141"/>
                </a:solidFill>
              </a:defRPr>
            </a:lvl1pPr>
          </a:lstStyle>
          <a:p>
            <a:r>
              <a:rPr lang="de-DE" altLang="de-DE"/>
              <a:t>Hochschulmanagement | Detlef Müller-Böling | WK Org+HM 22.02.08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038CAF0-DD86-F34F-9CFF-F66D89AC629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1013" y="65532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0000"/>
                </a:solidFill>
              </a:defRPr>
            </a:lvl1pPr>
          </a:lstStyle>
          <a:p>
            <a:fld id="{9D408FA6-4FAA-E447-8DC6-21C268302E17}" type="slidenum">
              <a:rPr lang="de-DE" altLang="de-DE"/>
              <a:pPr/>
              <a:t>‹Nr.›</a:t>
            </a:fld>
            <a:endParaRPr lang="de-DE" altLang="de-DE"/>
          </a:p>
        </p:txBody>
      </p:sp>
      <p:pic>
        <p:nvPicPr>
          <p:cNvPr id="1037" name="Picture 13">
            <a:extLst>
              <a:ext uri="{FF2B5EF4-FFF2-40B4-BE49-F238E27FC236}">
                <a16:creationId xmlns:a16="http://schemas.microsoft.com/office/drawing/2014/main" id="{44C8AA31-CF14-B942-9962-26664C1224C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115888"/>
            <a:ext cx="1270000" cy="57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800" kern="1200">
          <a:solidFill>
            <a:srgbClr val="41414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800" kern="1200">
          <a:solidFill>
            <a:srgbClr val="41414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Arial" panose="020B0604020202020204" pitchFamily="34" charset="0"/>
        <a:buChar char="–"/>
        <a:defRPr sz="2400" kern="1200">
          <a:solidFill>
            <a:srgbClr val="41414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400" kern="1200">
          <a:solidFill>
            <a:srgbClr val="41414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 kern="1200">
          <a:solidFill>
            <a:srgbClr val="41414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 kern="1200">
          <a:solidFill>
            <a:srgbClr val="41414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FF9D4168-82A2-7D4C-9882-F99C269916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088" y="2501900"/>
            <a:ext cx="77724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algn="ctr"/>
            <a:br>
              <a:rPr lang="de-DE" altLang="de-DE">
                <a:solidFill>
                  <a:schemeClr val="tx1"/>
                </a:solidFill>
              </a:rPr>
            </a:br>
            <a:br>
              <a:rPr lang="de-DE" altLang="de-DE">
                <a:solidFill>
                  <a:schemeClr val="tx1"/>
                </a:solidFill>
              </a:rPr>
            </a:br>
            <a:endParaRPr lang="de-DE" altLang="de-DE">
              <a:solidFill>
                <a:schemeClr val="tx1"/>
              </a:solidFill>
            </a:endParaRPr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1F19E4B6-233D-4A4B-8496-E41DCD2CC91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16013" y="2124075"/>
            <a:ext cx="7127875" cy="2744788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/>
            <a:r>
              <a:rPr lang="de-DE" altLang="de-DE" sz="3200" b="1"/>
              <a:t>Hochschulmanagement </a:t>
            </a:r>
          </a:p>
          <a:p>
            <a:pPr marL="342900" indent="-342900"/>
            <a:r>
              <a:rPr lang="de-DE" altLang="de-DE" sz="3200" b="1"/>
              <a:t>– zwischen Skylla und Charybdis</a:t>
            </a:r>
          </a:p>
          <a:p>
            <a:pPr marL="342900" indent="-342900"/>
            <a:endParaRPr lang="de-DE" altLang="de-DE" sz="4000" b="1"/>
          </a:p>
          <a:p>
            <a:pPr marL="342900" indent="-342900"/>
            <a:r>
              <a:rPr lang="de-DE" altLang="de-DE" sz="3200"/>
              <a:t>Professor Dr. Detlef Müller-Böling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3">
            <a:extLst>
              <a:ext uri="{FF2B5EF4-FFF2-40B4-BE49-F238E27FC236}">
                <a16:creationId xmlns:a16="http://schemas.microsoft.com/office/drawing/2014/main" id="{A7511F33-BDD7-B647-8E99-41015C0EF0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Hochschulmanagement | Detlef Müller-Böling | WK Org+HM 22.02.08</a:t>
            </a:r>
          </a:p>
        </p:txBody>
      </p:sp>
      <p:sp>
        <p:nvSpPr>
          <p:cNvPr id="6" name="Foliennummernplatzhalter 4">
            <a:extLst>
              <a:ext uri="{FF2B5EF4-FFF2-40B4-BE49-F238E27FC236}">
                <a16:creationId xmlns:a16="http://schemas.microsoft.com/office/drawing/2014/main" id="{71F6B108-C26D-654C-912F-F0FF4FB5AF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7BBC5C-E4A0-CB47-8245-D98EA822FC71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D22742BF-2974-9840-A579-91CFF5A8CD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836613"/>
            <a:ext cx="6697663" cy="720725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de-DE" altLang="de-DE" b="1">
                <a:solidFill>
                  <a:schemeClr val="tx1"/>
                </a:solidFill>
              </a:rPr>
              <a:t>Koordinationsinstrumente</a:t>
            </a:r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C391E6A1-52FB-434E-A4A7-96A34B2EC8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525962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 anchorCtr="1"/>
          <a:lstStyle/>
          <a:p>
            <a:r>
              <a:rPr lang="de-DE" altLang="de-DE"/>
              <a:t>persönliche Weisung</a:t>
            </a:r>
          </a:p>
          <a:p>
            <a:r>
              <a:rPr lang="de-DE" altLang="de-DE"/>
              <a:t>schriftliche Regelungen </a:t>
            </a:r>
          </a:p>
          <a:p>
            <a:r>
              <a:rPr lang="de-DE" altLang="de-DE"/>
              <a:t>Standardisierung von Rollen </a:t>
            </a:r>
          </a:p>
          <a:p>
            <a:r>
              <a:rPr lang="de-DE" altLang="de-DE"/>
              <a:t>interne Märkte</a:t>
            </a:r>
          </a:p>
          <a:p>
            <a:r>
              <a:rPr lang="de-DE" altLang="de-DE"/>
              <a:t>Organisationskultur</a:t>
            </a:r>
          </a:p>
          <a:p>
            <a:r>
              <a:rPr lang="de-DE" altLang="de-DE"/>
              <a:t>Selbstabstimmung </a:t>
            </a:r>
          </a:p>
          <a:p>
            <a:r>
              <a:rPr lang="de-DE" altLang="de-DE"/>
              <a:t>Zielvereinbarungen</a:t>
            </a:r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0E6596FF-29CF-7B4F-9B8B-CEA3EFC01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0"/>
            <a:ext cx="6697662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3200" b="1"/>
              <a:t>BWL für Hochschulen?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78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78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78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/>
      <p:bldP spid="3789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3">
            <a:extLst>
              <a:ext uri="{FF2B5EF4-FFF2-40B4-BE49-F238E27FC236}">
                <a16:creationId xmlns:a16="http://schemas.microsoft.com/office/drawing/2014/main" id="{1273E71E-C599-B64A-820C-0367C95F07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Hochschulmanagement | Detlef Müller-Böling | WK Org+HM 22.02.08</a:t>
            </a:r>
          </a:p>
        </p:txBody>
      </p:sp>
      <p:sp>
        <p:nvSpPr>
          <p:cNvPr id="6" name="Foliennummernplatzhalter 4">
            <a:extLst>
              <a:ext uri="{FF2B5EF4-FFF2-40B4-BE49-F238E27FC236}">
                <a16:creationId xmlns:a16="http://schemas.microsoft.com/office/drawing/2014/main" id="{5C8E49EB-7C69-E747-A783-5BD9CC2B8C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434CED-22BE-124E-A032-B8583CBB6989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99EAF154-2DAB-2F40-8D40-0333145816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836613"/>
            <a:ext cx="6697663" cy="720725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de-DE" altLang="de-DE" b="1">
                <a:solidFill>
                  <a:schemeClr val="tx1"/>
                </a:solidFill>
              </a:rPr>
              <a:t>Kostenrechnung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515F8269-C33F-4943-B9FC-DA28303AAF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773238"/>
            <a:ext cx="8229600" cy="3733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 anchorCtr="1"/>
          <a:lstStyle/>
          <a:p>
            <a:r>
              <a:rPr lang="de-DE" altLang="de-DE" sz="3200"/>
              <a:t>Zielfunktion different</a:t>
            </a:r>
          </a:p>
          <a:p>
            <a:r>
              <a:rPr lang="de-DE" altLang="de-DE" sz="3200"/>
              <a:t>Kostenträgerrechnung</a:t>
            </a:r>
          </a:p>
          <a:p>
            <a:r>
              <a:rPr lang="de-DE" altLang="de-DE" sz="3200"/>
              <a:t>Leistungen fachspezifisch</a:t>
            </a:r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C0D213FB-3D62-FB41-AF79-E1CAC73CA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0"/>
            <a:ext cx="6697662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3200" b="1"/>
              <a:t>BWL für Hochschulen?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6144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E36B03D-B21A-2F48-86E4-98CBBCBBDF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Hochschulmanagement | Detlef Müller-Böling | WK Org+HM 22.02.08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D1DD1FA-63B0-0342-B646-0706AF4381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3836C3-E99D-524A-973A-5A17F596E8EE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255C2F44-293B-A342-B44B-DFD7F391AE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de-DE" altLang="de-DE" sz="1800">
                <a:solidFill>
                  <a:schemeClr val="tx1"/>
                </a:solidFill>
              </a:rPr>
              <a:t>Persönliche Weisung, schriftliche Regelungen, Standardisierung von Rollen</a:t>
            </a:r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FB17638A-6629-F14A-ACCF-71D8968D34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 anchorCtr="1"/>
          <a:lstStyle/>
          <a:p>
            <a:r>
              <a:rPr lang="de-DE" altLang="de-DE"/>
              <a:t>von begrenzter Brauchbarkeit für Hochschulmanagement, da</a:t>
            </a:r>
          </a:p>
          <a:p>
            <a:pPr lvl="1"/>
            <a:r>
              <a:rPr lang="de-DE" altLang="de-DE"/>
              <a:t>hierarchische Strukturen</a:t>
            </a:r>
          </a:p>
          <a:p>
            <a:pPr lvl="1"/>
            <a:r>
              <a:rPr lang="de-DE" altLang="de-DE"/>
              <a:t>starke externe Kontrolle</a:t>
            </a:r>
          </a:p>
          <a:p>
            <a:pPr lvl="1"/>
            <a:r>
              <a:rPr lang="de-DE" altLang="de-DE"/>
              <a:t>Unterdrückung von Konflikten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5CE3770-2DC9-FD44-B511-BA4F06D443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Hochschulmanagement | Detlef Müller-Böling | WK Org+HM 22.02.08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A3D85D-9D2A-D045-B0B7-9DCCC6264A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178AA4-CAE7-8E41-800C-88855F544E47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A66D7BE2-9335-734F-BB9E-9B3D202275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de-DE" altLang="de-DE">
                <a:solidFill>
                  <a:schemeClr val="tx1"/>
                </a:solidFill>
              </a:rPr>
              <a:t>Interne Märkte</a:t>
            </a:r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D765FA63-6E14-CC42-8546-BDC66EE5A0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803400"/>
            <a:ext cx="777240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 anchorCtr="1"/>
          <a:lstStyle/>
          <a:p>
            <a:r>
              <a:rPr lang="de-DE" altLang="de-DE"/>
              <a:t>grundsätzlich einsetzbar im Hochschul-management, aber</a:t>
            </a:r>
          </a:p>
          <a:p>
            <a:pPr lvl="1"/>
            <a:r>
              <a:rPr lang="de-DE" altLang="de-DE"/>
              <a:t>Leistungsindikatoren bisher nur ansatzweise entwickelt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9C1AE2F-EC59-7E45-BBE8-2232340B8C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Hochschulmanagement | Detlef Müller-Böling | WK Org+HM 22.02.08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9E7047C-8FCE-D24D-8C5F-2C3181B9AB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A55C44-97A0-1B4B-A20A-458C7D86929E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D6DFFC3C-5E2B-BB4A-8AB8-CAC7DAFC9D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66700"/>
            <a:ext cx="9131300" cy="11049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de-DE" altLang="de-DE">
                <a:solidFill>
                  <a:schemeClr val="tx1"/>
                </a:solidFill>
              </a:rPr>
              <a:t>Organisationskultur, Selbstabstimmung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D149DAFE-149A-2246-8F8A-6E37FEB780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6475" y="1771650"/>
            <a:ext cx="777240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 anchorCtr="1"/>
          <a:lstStyle/>
          <a:p>
            <a:r>
              <a:rPr lang="de-DE" altLang="de-DE"/>
              <a:t>für Hochschulmanagement angemessen, aber schwer zu realisieren</a:t>
            </a:r>
          </a:p>
          <a:p>
            <a:pPr lvl="1"/>
            <a:r>
              <a:rPr lang="de-DE" altLang="de-DE"/>
              <a:t>soziale und kulturelle Vielfalt</a:t>
            </a:r>
          </a:p>
          <a:p>
            <a:pPr lvl="1"/>
            <a:r>
              <a:rPr lang="de-DE" altLang="de-DE"/>
              <a:t>Massenuniversität</a:t>
            </a:r>
          </a:p>
          <a:p>
            <a:pPr lvl="1"/>
            <a:r>
              <a:rPr lang="de-DE" altLang="de-DE"/>
              <a:t>Beispiel: Hausberufungsverbot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E1D4560-42A9-6C49-AB44-3E9AD0E88E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Hochschulmanagement | Detlef Müller-Böling | WK Org+HM 22.02.08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D9789E0-9523-2248-824F-54D4C94DE2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707CB9-BFED-D34A-8EE5-D96F79F5C9F9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F0255E8B-0E37-0140-9EFD-B17B082D6D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750300" cy="11049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/>
          <a:p>
            <a:r>
              <a:rPr lang="de-DE" altLang="de-DE">
                <a:solidFill>
                  <a:schemeClr val="tx1"/>
                </a:solidFill>
              </a:rPr>
              <a:t>Steuerung durch Zielvereinbarungen</a:t>
            </a:r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E6085043-AA85-DE4F-BB9F-795FDA7BC1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 anchorCtr="1"/>
          <a:lstStyle/>
          <a:p>
            <a:r>
              <a:rPr lang="de-DE" altLang="de-DE"/>
              <a:t>sehr geeignet für Hochschulmanagement</a:t>
            </a:r>
          </a:p>
          <a:p>
            <a:pPr lvl="1"/>
            <a:r>
              <a:rPr lang="de-DE" altLang="de-DE"/>
              <a:t>Zielsetzung von unten</a:t>
            </a:r>
          </a:p>
          <a:p>
            <a:pPr lvl="1"/>
            <a:r>
              <a:rPr lang="de-DE" altLang="de-DE"/>
              <a:t>eingebunden in übergeordnete Ziele</a:t>
            </a:r>
          </a:p>
          <a:p>
            <a:pPr lvl="1"/>
            <a:r>
              <a:rPr lang="de-DE" altLang="de-DE"/>
              <a:t>Ausgleich von individueller und korporativer Autonomie</a:t>
            </a:r>
          </a:p>
          <a:p>
            <a:pPr lvl="1"/>
            <a:r>
              <a:rPr lang="de-DE" altLang="de-DE"/>
              <a:t>Beachtung interner Konflikte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DC9B7155-EC8F-FD4D-AA59-E517440E1C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Hochschulmanagement | Detlef Müller-Böling | WK Org+HM 22.02.08</a:t>
            </a:r>
          </a:p>
        </p:txBody>
      </p:sp>
      <p:sp>
        <p:nvSpPr>
          <p:cNvPr id="7" name="Foliennummernplatzhalter 4">
            <a:extLst>
              <a:ext uri="{FF2B5EF4-FFF2-40B4-BE49-F238E27FC236}">
                <a16:creationId xmlns:a16="http://schemas.microsoft.com/office/drawing/2014/main" id="{71FEFAC9-E787-254C-B964-4332553589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207C76-7C50-414D-9E97-FAC749D6F28D}" type="slidenum">
              <a:rPr lang="de-DE" altLang="de-DE"/>
              <a:pPr/>
              <a:t>16</a:t>
            </a:fld>
            <a:endParaRPr lang="de-DE" altLang="de-DE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94F2B539-44A5-DF44-857D-207BF68529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2263" y="44450"/>
            <a:ext cx="7273925" cy="720725"/>
          </a:xfrm>
        </p:spPr>
        <p:txBody>
          <a:bodyPr/>
          <a:lstStyle/>
          <a:p>
            <a:pPr algn="ctr"/>
            <a:r>
              <a:rPr lang="de-DE" altLang="de-DE" sz="4400" b="1">
                <a:latin typeface="Kunstler Script" panose="030304020206070D0D06" pitchFamily="66" charset="77"/>
              </a:rPr>
              <a:t>ahm - Akademie für Hochschulmanagement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68BEE522-836B-4345-BFE6-435113FA3F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5516563"/>
            <a:ext cx="8424863" cy="938212"/>
          </a:xfrm>
          <a:solidFill>
            <a:srgbClr val="FFFF00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de-DE" altLang="de-DE" sz="2000" b="1"/>
              <a:t>Trägerinstitutionen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de-DE" altLang="de-DE" sz="2000"/>
              <a:t>5-6 Hochschulen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de-DE" altLang="de-DE" sz="2000"/>
              <a:t>Centrum für Hochschulentwicklung</a:t>
            </a:r>
          </a:p>
        </p:txBody>
      </p:sp>
      <p:sp>
        <p:nvSpPr>
          <p:cNvPr id="65540" name="Rectangle 4">
            <a:extLst>
              <a:ext uri="{FF2B5EF4-FFF2-40B4-BE49-F238E27FC236}">
                <a16:creationId xmlns:a16="http://schemas.microsoft.com/office/drawing/2014/main" id="{0A6A7526-C05E-B54B-96A6-00EF5B23D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908050"/>
            <a:ext cx="4003675" cy="42481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bg1"/>
              </a:buClr>
              <a:buFont typeface="Wingdings" pitchFamily="2" charset="2"/>
              <a:buNone/>
            </a:pPr>
            <a:r>
              <a:rPr lang="de-DE" altLang="de-DE" sz="2400" b="1">
                <a:solidFill>
                  <a:schemeClr val="bg1"/>
                </a:solidFill>
              </a:rPr>
              <a:t>Forschung</a:t>
            </a:r>
          </a:p>
          <a:p>
            <a:pPr>
              <a:buClr>
                <a:schemeClr val="bg1"/>
              </a:buClr>
            </a:pPr>
            <a:r>
              <a:rPr lang="de-DE" altLang="de-DE" sz="2400" b="1">
                <a:solidFill>
                  <a:schemeClr val="bg1"/>
                </a:solidFill>
              </a:rPr>
              <a:t>Forschungsmentoren</a:t>
            </a:r>
            <a:br>
              <a:rPr lang="de-DE" altLang="de-DE" sz="2400">
                <a:solidFill>
                  <a:schemeClr val="bg1"/>
                </a:solidFill>
              </a:rPr>
            </a:br>
            <a:r>
              <a:rPr lang="de-DE" altLang="de-DE" sz="2400">
                <a:solidFill>
                  <a:schemeClr val="bg1"/>
                </a:solidFill>
              </a:rPr>
              <a:t>Seniorwissenschaftler</a:t>
            </a:r>
          </a:p>
          <a:p>
            <a:pPr>
              <a:buClr>
                <a:schemeClr val="bg1"/>
              </a:buClr>
            </a:pPr>
            <a:r>
              <a:rPr lang="de-DE" altLang="de-DE" sz="2400" b="1">
                <a:solidFill>
                  <a:schemeClr val="bg1"/>
                </a:solidFill>
              </a:rPr>
              <a:t>Junge</a:t>
            </a:r>
            <a:r>
              <a:rPr lang="de-DE" altLang="de-DE" sz="2400">
                <a:solidFill>
                  <a:schemeClr val="bg1"/>
                </a:solidFill>
              </a:rPr>
              <a:t> </a:t>
            </a:r>
            <a:r>
              <a:rPr lang="de-DE" altLang="de-DE" sz="2400" b="1">
                <a:solidFill>
                  <a:schemeClr val="bg1"/>
                </a:solidFill>
              </a:rPr>
              <a:t>Forscher</a:t>
            </a:r>
            <a:br>
              <a:rPr lang="de-DE" altLang="de-DE" sz="2400" b="1">
                <a:solidFill>
                  <a:schemeClr val="bg1"/>
                </a:solidFill>
              </a:rPr>
            </a:br>
            <a:r>
              <a:rPr lang="de-DE" altLang="de-DE" sz="2400">
                <a:solidFill>
                  <a:schemeClr val="bg1"/>
                </a:solidFill>
              </a:rPr>
              <a:t>über Hochschulen hinweg</a:t>
            </a:r>
          </a:p>
          <a:p>
            <a:pPr>
              <a:buClr>
                <a:schemeClr val="bg1"/>
              </a:buClr>
            </a:pPr>
            <a:r>
              <a:rPr lang="de-DE" altLang="de-DE" sz="2400" b="1">
                <a:solidFill>
                  <a:schemeClr val="bg1"/>
                </a:solidFill>
              </a:rPr>
              <a:t>interdisziplinär</a:t>
            </a:r>
          </a:p>
          <a:p>
            <a:pPr>
              <a:buClr>
                <a:schemeClr val="bg1"/>
              </a:buClr>
            </a:pPr>
            <a:r>
              <a:rPr lang="de-DE" altLang="de-DE" sz="2400" b="1">
                <a:solidFill>
                  <a:schemeClr val="bg1"/>
                </a:solidFill>
              </a:rPr>
              <a:t>DFG Programm</a:t>
            </a:r>
            <a:br>
              <a:rPr lang="de-DE" altLang="de-DE" sz="2400">
                <a:solidFill>
                  <a:schemeClr val="bg1"/>
                </a:solidFill>
              </a:rPr>
            </a:br>
            <a:r>
              <a:rPr lang="de-DE" altLang="de-DE" sz="2400">
                <a:solidFill>
                  <a:schemeClr val="bg1"/>
                </a:solidFill>
              </a:rPr>
              <a:t>Forschungsgruppe, Schwerpunkt</a:t>
            </a:r>
          </a:p>
        </p:txBody>
      </p:sp>
      <p:sp>
        <p:nvSpPr>
          <p:cNvPr id="65541" name="Rectangle 5">
            <a:extLst>
              <a:ext uri="{FF2B5EF4-FFF2-40B4-BE49-F238E27FC236}">
                <a16:creationId xmlns:a16="http://schemas.microsoft.com/office/drawing/2014/main" id="{7D68695D-5A47-484D-844B-AEF75CEE5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08050"/>
            <a:ext cx="4003675" cy="417671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41414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400">
                <a:solidFill>
                  <a:srgbClr val="41414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41414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de-DE" altLang="de-DE" sz="2400" b="1"/>
              <a:t>Lehre</a:t>
            </a:r>
          </a:p>
          <a:p>
            <a:pPr>
              <a:buClr>
                <a:schemeClr val="tx1"/>
              </a:buClr>
            </a:pPr>
            <a:r>
              <a:rPr lang="de-DE" altLang="de-DE" sz="2400" b="1"/>
              <a:t>Professoren</a:t>
            </a:r>
            <a:br>
              <a:rPr lang="de-DE" altLang="de-DE" sz="2400" b="1"/>
            </a:br>
            <a:r>
              <a:rPr lang="de-DE" altLang="de-DE" sz="2400"/>
              <a:t>SFB-Sprecher, Dekane, Rektoren </a:t>
            </a:r>
          </a:p>
          <a:p>
            <a:pPr>
              <a:buClr>
                <a:schemeClr val="tx1"/>
              </a:buClr>
            </a:pPr>
            <a:r>
              <a:rPr lang="de-DE" altLang="de-DE" sz="2400" b="1"/>
              <a:t>Wissenschaftler</a:t>
            </a:r>
            <a:r>
              <a:rPr lang="de-DE" altLang="de-DE" sz="2400"/>
              <a:t>, Geschäftsführer SFB, FB,  Verwaltung</a:t>
            </a:r>
          </a:p>
          <a:p>
            <a:pPr>
              <a:buClr>
                <a:schemeClr val="tx1"/>
              </a:buClr>
            </a:pPr>
            <a:r>
              <a:rPr lang="de-DE" altLang="de-DE" sz="2400" b="1"/>
              <a:t>Studierende</a:t>
            </a:r>
            <a:endParaRPr lang="de-DE" altLang="de-DE" sz="2400"/>
          </a:p>
          <a:p>
            <a:pPr>
              <a:buClr>
                <a:schemeClr val="tx1"/>
              </a:buClr>
            </a:pPr>
            <a:r>
              <a:rPr lang="de-DE" altLang="de-DE" sz="2400" b="1"/>
              <a:t>Hochschulräte</a:t>
            </a:r>
            <a:endParaRPr lang="de-DE" altLang="de-DE" sz="2400"/>
          </a:p>
          <a:p>
            <a:pPr algn="just">
              <a:buFont typeface="Symbol" pitchFamily="2" charset="2"/>
              <a:buNone/>
            </a:pPr>
            <a:endParaRPr lang="de-DE" altLang="de-DE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553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553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55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  <p:bldP spid="65539" grpId="0" build="p" autoUpdateAnimBg="0"/>
      <p:bldP spid="65539" grpId="1" uiExpand="1" build="p" animBg="1"/>
      <p:bldP spid="65540" grpId="0" animBg="1"/>
      <p:bldP spid="6554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1C7D3AC-C601-9F49-86BA-11CE60B63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Hochschulmanagement | Detlef Müller-Böling | WK Org+HM 22.02.08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A06A8F9-35A3-1C41-B2BE-F95788C179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BF0E9F-0C2D-1347-87BF-147F4814BA63}" type="slidenum">
              <a:rPr lang="de-DE" altLang="de-DE"/>
              <a:pPr/>
              <a:t>17</a:t>
            </a:fld>
            <a:endParaRPr lang="de-DE" altLang="de-DE"/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27F54C92-E596-0A4F-AF8C-6A4177CFA5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 b="1"/>
              <a:t>Perspektiven und Gefahren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CE07F47E-5805-8942-AAF8-D50A230B04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1639888"/>
            <a:ext cx="7499350" cy="3228975"/>
          </a:xfrm>
        </p:spPr>
        <p:txBody>
          <a:bodyPr/>
          <a:lstStyle/>
          <a:p>
            <a:r>
              <a:rPr lang="de-DE" altLang="de-DE" sz="3200"/>
              <a:t>betriebswirtschaftlicher Instrumente als rituelle Pflichtübung</a:t>
            </a:r>
          </a:p>
          <a:p>
            <a:r>
              <a:rPr lang="de-DE" altLang="de-DE" sz="3200"/>
              <a:t>betriebswirtschaftliche Instrumente als „Entscheidungsmaschinerie“</a:t>
            </a:r>
          </a:p>
          <a:p>
            <a:r>
              <a:rPr lang="de-DE" altLang="de-DE" sz="3200"/>
              <a:t>umfassendes Verständnis als Kunstlehre</a:t>
            </a:r>
          </a:p>
          <a:p>
            <a:endParaRPr lang="de-DE" altLang="de-DE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308668-BBC8-194A-A9B1-46088BD325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Hochschulmanagement | Detlef Müller-Böling | WK Org+HM 22.02.08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13C72F7-9956-A84E-BC20-36C1373AF5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D504F4-702C-EB43-82E8-C124B731F77C}" type="slidenum">
              <a:rPr lang="de-DE" altLang="de-DE"/>
              <a:pPr/>
              <a:t>18</a:t>
            </a:fld>
            <a:endParaRPr lang="de-DE" altLang="de-DE"/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8A7F2E83-F07F-6A40-8449-3AF701E7D9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sz="3200" b="1"/>
              <a:t>Forschung (und Lehre) tun not!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59CB8468-7D93-FC49-AEE0-9694D27124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0075" y="1639888"/>
            <a:ext cx="7427913" cy="344487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de-DE" altLang="de-DE" sz="3200"/>
              <a:t>Spezielle BWL</a:t>
            </a:r>
          </a:p>
          <a:p>
            <a:pPr algn="ctr">
              <a:buFont typeface="Wingdings" pitchFamily="2" charset="2"/>
              <a:buNone/>
            </a:pPr>
            <a:r>
              <a:rPr lang="de-DE" altLang="de-DE" sz="3200"/>
              <a:t> für Hochschulen </a:t>
            </a:r>
          </a:p>
          <a:p>
            <a:pPr algn="ctr">
              <a:buFont typeface="Wingdings" pitchFamily="2" charset="2"/>
              <a:buNone/>
            </a:pPr>
            <a:r>
              <a:rPr lang="de-DE" altLang="de-DE" sz="3200"/>
              <a:t>etablieren!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C01AD58-B551-5C4E-9FC2-8E8CB1BBEE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Hochschulmanagement | Detlef Müller-Böling | WK Org+HM 22.02.08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70DBFA9-14F1-544E-961A-A1DD9B1F2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00EEFD-7648-EF4E-B250-68C36D41AA04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67C8926-D4D8-404E-8CC8-1C0F253C7B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sz="3200" b="1"/>
              <a:t>Zwei Vorbemerkungen</a:t>
            </a: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4A2C0D6E-0593-A74E-9B26-47AF6EB98A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052513"/>
            <a:ext cx="8229600" cy="4525962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 anchorCtr="1"/>
          <a:lstStyle/>
          <a:p>
            <a:pPr>
              <a:buFont typeface="Wingdings" pitchFamily="2" charset="2"/>
              <a:buNone/>
            </a:pPr>
            <a:r>
              <a:rPr lang="de-DE" altLang="de-DE" sz="3600"/>
              <a:t>1. Vorbemerkung:</a:t>
            </a:r>
            <a:br>
              <a:rPr lang="de-DE" altLang="de-DE" sz="3600"/>
            </a:br>
            <a:br>
              <a:rPr lang="de-DE" altLang="de-DE" sz="3600"/>
            </a:br>
            <a:r>
              <a:rPr lang="de-DE" altLang="de-DE" sz="3600"/>
              <a:t>Wie man Hochschulen führt...</a:t>
            </a:r>
          </a:p>
          <a:p>
            <a:pPr lvl="1"/>
            <a:r>
              <a:rPr lang="de-DE" altLang="de-DE" sz="3200"/>
              <a:t>bekannt und gesetztlich fixiert</a:t>
            </a:r>
          </a:p>
          <a:p>
            <a:pPr lvl="1"/>
            <a:r>
              <a:rPr lang="de-DE" altLang="de-DE" sz="3200"/>
              <a:t>trial and error und wettbewerblich erproben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B8D7293-AA7D-8C43-B8A9-FBC824E8D9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Hochschulmanagement | Detlef Müller-Böling | WK Org+HM 22.02.08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E46E1C8-0A8C-8A4E-9850-F4C1ADDD00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7CDAA8-4E99-924E-8BB4-0ABB20413242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7655E72-D3BB-B848-9299-FC5E331D1F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sz="3200" b="1"/>
              <a:t>Zwei Vorbemerkungen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57BD0AAA-0F28-DB4C-BE25-DDDFA4CD87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1913" y="1125538"/>
            <a:ext cx="7283450" cy="4525962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 anchorCtr="1"/>
          <a:lstStyle/>
          <a:p>
            <a:pPr>
              <a:buFont typeface="Wingdings" pitchFamily="2" charset="2"/>
              <a:buNone/>
            </a:pPr>
            <a:r>
              <a:rPr lang="de-DE" altLang="de-DE" sz="3600"/>
              <a:t>2. Vorbemerkung:</a:t>
            </a:r>
            <a:br>
              <a:rPr lang="de-DE" altLang="de-DE" sz="3600"/>
            </a:br>
            <a:br>
              <a:rPr lang="de-DE" altLang="de-DE" sz="3600"/>
            </a:br>
            <a:r>
              <a:rPr lang="de-DE" altLang="de-DE" sz="3600"/>
              <a:t>BWL für Hochschulen</a:t>
            </a:r>
          </a:p>
          <a:p>
            <a:pPr lvl="1"/>
            <a:r>
              <a:rPr lang="de-DE" altLang="de-DE" sz="3200"/>
              <a:t>BWL auch als Managementlehre für die Hochschulen</a:t>
            </a:r>
          </a:p>
          <a:p>
            <a:pPr lvl="1"/>
            <a:r>
              <a:rPr lang="de-DE" altLang="de-DE" sz="3200"/>
              <a:t>Lehre vom und für Management (Kirsch) der Hochschulen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3">
            <a:extLst>
              <a:ext uri="{FF2B5EF4-FFF2-40B4-BE49-F238E27FC236}">
                <a16:creationId xmlns:a16="http://schemas.microsoft.com/office/drawing/2014/main" id="{5866C535-2EA4-C548-A35F-271C4BEB37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Hochschulmanagement | Detlef Müller-Böling | WK Org+HM 22.02.08</a:t>
            </a:r>
          </a:p>
        </p:txBody>
      </p:sp>
      <p:sp>
        <p:nvSpPr>
          <p:cNvPr id="6" name="Foliennummernplatzhalter 4">
            <a:extLst>
              <a:ext uri="{FF2B5EF4-FFF2-40B4-BE49-F238E27FC236}">
                <a16:creationId xmlns:a16="http://schemas.microsoft.com/office/drawing/2014/main" id="{2043DB37-061C-BF4B-B472-D1E78AD954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DF9E19-A352-EC4F-AE5F-F8AB39C29F8A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330270A2-374F-2E4F-8C4D-F5E1B7C23E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sz="3200" b="1"/>
              <a:t>Skylla und Charybdis</a:t>
            </a:r>
          </a:p>
        </p:txBody>
      </p:sp>
      <p:pic>
        <p:nvPicPr>
          <p:cNvPr id="71684" name="Picture 4">
            <a:extLst>
              <a:ext uri="{FF2B5EF4-FFF2-40B4-BE49-F238E27FC236}">
                <a16:creationId xmlns:a16="http://schemas.microsoft.com/office/drawing/2014/main" id="{82A4FEC0-8C3D-0449-A003-D6586C0EA8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196975"/>
            <a:ext cx="381952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685" name="Picture 5">
            <a:extLst>
              <a:ext uri="{FF2B5EF4-FFF2-40B4-BE49-F238E27FC236}">
                <a16:creationId xmlns:a16="http://schemas.microsoft.com/office/drawing/2014/main" id="{8A21A11F-3C1E-044F-A000-8D4C15875D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271588"/>
            <a:ext cx="4608512" cy="4678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7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F2B892B-1A15-504E-A50B-5F0C34B6B3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Hochschulmanagement | Detlef Müller-Böling | WK Org+HM 22.02.08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7315F07-A62A-1B4A-AAB6-07BEE3E561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5CC00D-580F-3A46-9300-080A33DED84C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C47B5AB-D93C-8645-87D0-FBF5888E89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2263" y="44450"/>
            <a:ext cx="7273925" cy="7207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sz="3200" b="1"/>
              <a:t>Merkmale der Universität </a:t>
            </a:r>
            <a:r>
              <a:rPr lang="de-DE" altLang="de-DE" sz="1600" b="1"/>
              <a:t>(Frans van Vught)</a:t>
            </a: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D5394ADE-FB68-DC44-960A-2064E9AA8D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229600" cy="4525962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 anchorCtr="1"/>
          <a:lstStyle/>
          <a:p>
            <a:r>
              <a:rPr lang="de-DE" altLang="de-DE" sz="3600"/>
              <a:t>Professionelle Organisation</a:t>
            </a:r>
          </a:p>
          <a:p>
            <a:r>
              <a:rPr lang="de-DE" altLang="de-DE" sz="3600"/>
              <a:t>Organisatorische Fragmentierung</a:t>
            </a:r>
          </a:p>
          <a:p>
            <a:r>
              <a:rPr lang="de-DE" altLang="de-DE" sz="3600"/>
              <a:t>Dezentrale Entscheidungsstrukturen</a:t>
            </a:r>
          </a:p>
          <a:p>
            <a:pPr lvl="3" algn="r">
              <a:buFontTx/>
              <a:buNone/>
            </a:pPr>
            <a:endParaRPr lang="de-DE" altLang="de-DE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2DE6E30-F8C8-8440-993A-9BC488074E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Hochschulmanagement | Detlef Müller-Böling | WK Org+HM 22.02.08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C0311B5-4CC8-3C4A-B077-D9F10C3679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74472C-BE42-614C-9FDC-99325A2ABD62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5090C274-1208-8444-9B29-C9191FE11F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8459788" cy="7207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sz="3200" b="1"/>
              <a:t>Pervertierung der Merkmale </a:t>
            </a:r>
            <a:r>
              <a:rPr lang="de-DE" altLang="de-DE" sz="1600" b="1"/>
              <a:t>(Frans van Vught)</a:t>
            </a:r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009B7ED2-4385-8447-8C92-6E77DF2AD1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8229600" cy="4525962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 anchorCtr="1"/>
          <a:lstStyle/>
          <a:p>
            <a:r>
              <a:rPr lang="de-DE" altLang="de-DE" sz="3600"/>
              <a:t>Professionalität &gt;</a:t>
            </a:r>
            <a:r>
              <a:rPr lang="de-DE" altLang="de-DE" sz="3600" i="1"/>
              <a:t>Überspezialisierung</a:t>
            </a:r>
          </a:p>
          <a:p>
            <a:r>
              <a:rPr lang="de-DE" altLang="de-DE" sz="3600"/>
              <a:t>Fragmentierung &gt; </a:t>
            </a:r>
            <a:r>
              <a:rPr lang="de-DE" altLang="de-DE" sz="3600" i="1"/>
              <a:t>Akademischer</a:t>
            </a:r>
            <a:r>
              <a:rPr lang="de-DE" altLang="de-DE" sz="3600"/>
              <a:t> </a:t>
            </a:r>
            <a:r>
              <a:rPr lang="de-DE" altLang="de-DE" sz="3600" i="1"/>
              <a:t>Individualismus</a:t>
            </a:r>
          </a:p>
          <a:p>
            <a:r>
              <a:rPr lang="de-DE" altLang="de-DE" sz="3600"/>
              <a:t>Dezentralisierung &gt; </a:t>
            </a:r>
            <a:r>
              <a:rPr lang="de-DE" altLang="de-DE" sz="3600" i="1"/>
              <a:t>Konservatismus</a:t>
            </a:r>
          </a:p>
          <a:p>
            <a:pPr lvl="3" algn="r">
              <a:buFontTx/>
              <a:buNone/>
            </a:pPr>
            <a:endParaRPr lang="de-DE" altLang="de-DE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3">
            <a:extLst>
              <a:ext uri="{FF2B5EF4-FFF2-40B4-BE49-F238E27FC236}">
                <a16:creationId xmlns:a16="http://schemas.microsoft.com/office/drawing/2014/main" id="{01800527-AF23-AF4D-84C1-27C9938E08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Hochschulmanagement | Detlef Müller-Böling | WK Org+HM 22.02.08</a:t>
            </a:r>
          </a:p>
        </p:txBody>
      </p:sp>
      <p:sp>
        <p:nvSpPr>
          <p:cNvPr id="6" name="Foliennummernplatzhalter 4">
            <a:extLst>
              <a:ext uri="{FF2B5EF4-FFF2-40B4-BE49-F238E27FC236}">
                <a16:creationId xmlns:a16="http://schemas.microsoft.com/office/drawing/2014/main" id="{F11B55B0-402A-764C-9412-1B84FF75DE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506057-A8C9-3743-9F74-949A3F55E344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0F42EA8B-1793-1344-89B5-09986EDD78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sz="3200" b="1"/>
              <a:t>Zwischen Scylla und Charybdis</a:t>
            </a: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43C18613-2F4E-F145-B1EA-2842EA6787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29600" cy="4525963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 anchorCtr="1"/>
          <a:lstStyle/>
          <a:p>
            <a:pPr>
              <a:lnSpc>
                <a:spcPct val="90000"/>
              </a:lnSpc>
            </a:pPr>
            <a:r>
              <a:rPr lang="de-DE" altLang="de-DE" sz="3200"/>
              <a:t>„starke Leitung“ vs. my chair is my castle</a:t>
            </a:r>
          </a:p>
          <a:p>
            <a:pPr>
              <a:lnSpc>
                <a:spcPct val="90000"/>
              </a:lnSpc>
            </a:pPr>
            <a:r>
              <a:rPr lang="de-DE" altLang="de-DE" sz="3200"/>
              <a:t>Zentralisierung vs. Kreativität</a:t>
            </a:r>
          </a:p>
          <a:p>
            <a:pPr>
              <a:lnSpc>
                <a:spcPct val="90000"/>
              </a:lnSpc>
            </a:pPr>
            <a:r>
              <a:rPr lang="de-DE" altLang="de-DE" sz="3200"/>
              <a:t>Professionalität vs. </a:t>
            </a:r>
            <a:r>
              <a:rPr lang="de-DE" altLang="de-DE" sz="3200" i="1"/>
              <a:t>Überspezialisierung</a:t>
            </a:r>
          </a:p>
          <a:p>
            <a:pPr>
              <a:lnSpc>
                <a:spcPct val="90000"/>
              </a:lnSpc>
            </a:pPr>
            <a:r>
              <a:rPr lang="de-DE" altLang="de-DE" sz="3200"/>
              <a:t>Fragmentierung vs. institutionelle Desintegration</a:t>
            </a:r>
            <a:endParaRPr lang="de-DE" altLang="de-DE" sz="3200" i="1"/>
          </a:p>
          <a:p>
            <a:pPr>
              <a:lnSpc>
                <a:spcPct val="90000"/>
              </a:lnSpc>
            </a:pPr>
            <a:r>
              <a:rPr lang="de-DE" altLang="de-DE" sz="3200"/>
              <a:t>Dezentralisierung vs. </a:t>
            </a:r>
            <a:r>
              <a:rPr lang="de-DE" altLang="de-DE" sz="3200" i="1"/>
              <a:t>organisierte Anarchie</a:t>
            </a:r>
          </a:p>
        </p:txBody>
      </p:sp>
      <p:sp>
        <p:nvSpPr>
          <p:cNvPr id="31749" name="Oval 5">
            <a:extLst>
              <a:ext uri="{FF2B5EF4-FFF2-40B4-BE49-F238E27FC236}">
                <a16:creationId xmlns:a16="http://schemas.microsoft.com/office/drawing/2014/main" id="{EC63F223-65A3-034D-9176-3A685202E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1341438"/>
            <a:ext cx="7129463" cy="42481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3200" b="1">
                <a:solidFill>
                  <a:schemeClr val="bg1"/>
                </a:solidFill>
              </a:rPr>
              <a:t>Hochschulmanagement </a:t>
            </a:r>
          </a:p>
          <a:p>
            <a:pPr algn="ctr"/>
            <a:r>
              <a:rPr lang="de-DE" altLang="de-DE" sz="3200" b="1">
                <a:solidFill>
                  <a:schemeClr val="bg1"/>
                </a:solidFill>
              </a:rPr>
              <a:t>als </a:t>
            </a:r>
          </a:p>
          <a:p>
            <a:pPr algn="ctr"/>
            <a:r>
              <a:rPr lang="de-DE" altLang="de-DE" sz="3200" b="1">
                <a:solidFill>
                  <a:schemeClr val="bg1"/>
                </a:solidFill>
              </a:rPr>
              <a:t>Unmöglichkeit?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2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build="p"/>
      <p:bldP spid="3174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B802B06-77BE-474D-ADEF-E5FB14AE60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Hochschulmanagement | Detlef Müller-Böling | WK Org+HM 22.02.08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F8F9B14-F007-2245-8351-FA9857FB1A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13A531-7BFC-474A-BB75-CD389EDCD32B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18DEF199-BD9A-6C46-BBBA-0737F25728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44463"/>
            <a:ext cx="8748713" cy="4762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sz="3200" b="1"/>
              <a:t>Prinzipien von Hochschulmanagement</a:t>
            </a:r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5C712295-A062-E244-BA81-B53F50FE3B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1341438"/>
            <a:ext cx="777240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 anchorCtr="1"/>
          <a:lstStyle/>
          <a:p>
            <a:pPr algn="ctr">
              <a:buFont typeface="Wingdings" pitchFamily="2" charset="2"/>
              <a:buNone/>
            </a:pPr>
            <a:r>
              <a:rPr lang="de-DE" altLang="de-DE" sz="3600"/>
              <a:t>Dezentrale Verantwortung </a:t>
            </a:r>
          </a:p>
          <a:p>
            <a:pPr algn="ctr">
              <a:buFont typeface="Wingdings" pitchFamily="2" charset="2"/>
              <a:buNone/>
            </a:pPr>
            <a:r>
              <a:rPr lang="de-DE" altLang="de-DE" sz="3600"/>
              <a:t>bei zentraler Konzeption </a:t>
            </a:r>
          </a:p>
          <a:p>
            <a:pPr algn="ctr">
              <a:buFont typeface="Wingdings" pitchFamily="2" charset="2"/>
              <a:buNone/>
            </a:pPr>
            <a:r>
              <a:rPr lang="de-DE" altLang="de-DE" sz="3600"/>
              <a:t>mit organisierter Absprache.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9878FAA-E219-BC4C-AE50-ADD706F885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Hochschulmanagement | Detlef Müller-Böling | WK Org+HM 22.02.08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446D425-63D7-C348-8FF1-E28820FD15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E732F1-3E0A-354B-A2C5-0A6F5BCC8FDE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FC973490-2375-074D-A8F7-949E518AF4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44463"/>
            <a:ext cx="8748713" cy="4762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sz="3200" b="1"/>
              <a:t>Prinzipien von Hochschulmanagement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1E950849-1EC0-C245-B945-1E266B8F0D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1341438"/>
            <a:ext cx="777240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 anchorCtr="1"/>
          <a:lstStyle/>
          <a:p>
            <a:pPr marL="533400" indent="-533400">
              <a:buFont typeface="Wingdings" pitchFamily="2" charset="2"/>
              <a:buNone/>
            </a:pPr>
            <a:r>
              <a:rPr lang="de-DE" altLang="de-DE" sz="3600"/>
              <a:t>Management an den Grenzlinien</a:t>
            </a:r>
          </a:p>
          <a:p>
            <a:pPr marL="914400" lvl="1" indent="-457200"/>
            <a:r>
              <a:rPr lang="de-DE" altLang="de-DE" sz="3200"/>
              <a:t>interne Organisation</a:t>
            </a:r>
          </a:p>
          <a:p>
            <a:pPr marL="914400" lvl="1" indent="-457200"/>
            <a:r>
              <a:rPr lang="de-DE" altLang="de-DE" sz="3200"/>
              <a:t>Verhältnis Staat/Hochschule</a:t>
            </a:r>
          </a:p>
          <a:p>
            <a:pPr marL="914400" lvl="1" indent="-457200"/>
            <a:r>
              <a:rPr lang="de-DE" altLang="de-DE" sz="3200"/>
              <a:t>individuelle vs. korporative Autonomie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556</Words>
  <Application>Microsoft Macintosh PowerPoint</Application>
  <PresentationFormat>Bildschirmpräsentation (4:3)</PresentationFormat>
  <Paragraphs>147</Paragraphs>
  <Slides>18</Slides>
  <Notes>18</Notes>
  <HiddenSlides>4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3" baseType="lpstr">
      <vt:lpstr>Arial</vt:lpstr>
      <vt:lpstr>Wingdings</vt:lpstr>
      <vt:lpstr>Kunstler Script</vt:lpstr>
      <vt:lpstr>Symbol</vt:lpstr>
      <vt:lpstr>Standarddesign</vt:lpstr>
      <vt:lpstr>  </vt:lpstr>
      <vt:lpstr>Zwei Vorbemerkungen</vt:lpstr>
      <vt:lpstr>Zwei Vorbemerkungen</vt:lpstr>
      <vt:lpstr>Skylla und Charybdis</vt:lpstr>
      <vt:lpstr>Merkmale der Universität (Frans van Vught)</vt:lpstr>
      <vt:lpstr>Pervertierung der Merkmale (Frans van Vught)</vt:lpstr>
      <vt:lpstr>Zwischen Scylla und Charybdis</vt:lpstr>
      <vt:lpstr>Prinzipien von Hochschulmanagement</vt:lpstr>
      <vt:lpstr>Prinzipien von Hochschulmanagement</vt:lpstr>
      <vt:lpstr>Koordinationsinstrumente</vt:lpstr>
      <vt:lpstr>Kostenrechnung</vt:lpstr>
      <vt:lpstr>Persönliche Weisung, schriftliche Regelungen, Standardisierung von Rollen</vt:lpstr>
      <vt:lpstr>Interne Märkte</vt:lpstr>
      <vt:lpstr>Organisationskultur, Selbstabstimmung</vt:lpstr>
      <vt:lpstr>Steuerung durch Zielvereinbarungen</vt:lpstr>
      <vt:lpstr>ahm - Akademie für Hochschulmanagement</vt:lpstr>
      <vt:lpstr>Perspektiven und Gefahren</vt:lpstr>
      <vt:lpstr>Forschung (und Lehre) tun not!</vt:lpstr>
    </vt:vector>
  </TitlesOfParts>
  <Company>CHE - Centrum für Hochschulentwicklung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Lars Hüning</dc:creator>
  <cp:lastModifiedBy>Detlef Müller-Böling</cp:lastModifiedBy>
  <cp:revision>25</cp:revision>
  <dcterms:created xsi:type="dcterms:W3CDTF">2007-03-01T14:35:06Z</dcterms:created>
  <dcterms:modified xsi:type="dcterms:W3CDTF">2022-02-25T16:40:06Z</dcterms:modified>
</cp:coreProperties>
</file>