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334" r:id="rId3"/>
    <p:sldId id="314" r:id="rId4"/>
    <p:sldId id="319" r:id="rId5"/>
    <p:sldId id="317" r:id="rId6"/>
    <p:sldId id="316" r:id="rId7"/>
    <p:sldId id="318" r:id="rId8"/>
    <p:sldId id="323" r:id="rId9"/>
    <p:sldId id="324" r:id="rId10"/>
    <p:sldId id="329" r:id="rId11"/>
    <p:sldId id="335" r:id="rId12"/>
    <p:sldId id="330" r:id="rId13"/>
    <p:sldId id="336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1026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9790FE6-0CFB-5244-8ED9-FF6B341047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8EE64CB5-745E-A84B-95A6-9FE2D8EC89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7729F5C8-CD11-D04D-B42E-6037677360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CEE7EF96-B35E-6546-9D95-2F8F7178FE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948311-6F00-9441-B8E5-76ACDB4BAF7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6DF1A0C-4FB9-A94A-A859-2883E37DB2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AD76B57-2082-6040-BA5D-78424AC194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89501F3-2A5F-9643-A17B-2AE0372A01B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CE3DD2A-5CD8-A745-8CED-614CB7EB598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89B07F1-7B3D-8940-BE23-80A565BD34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BD2201B-DA55-DC4E-9F25-3E08D77A6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93C57E-C435-DA45-BBF2-5B83CBC4694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2AC67D-5451-7E4C-8AE8-4AA0C56585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B1243-6778-DA45-A7C8-EDA487FAA4DC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D08176D2-4563-1D4E-A659-B8727851C47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1B89988-406A-AD41-97FA-4F1321B5F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7A596C-E934-564D-9C97-5B6B31435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33060-9E2C-244D-A638-BAFB37B74AAD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80E65BAE-EAC1-4D4F-9BA3-B640AB6747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0EECD2F5-FBBF-F649-842C-FD009968A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3F4E5C-CF67-974A-B2C0-AB4D34609F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05FF59-C46B-FA48-BDA9-41B0BDE5A4B2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4CC407EE-5BBD-9545-93E3-7252651090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46A356C4-E0BC-A34F-B732-48AAE11AD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32153B-9C16-F543-8611-3C432E7E71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B4E8C-286A-A942-B8B0-EBC70F2FE395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F9327D8A-0AFF-0740-B9FB-F5DCE55E83F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A585E2D8-4C69-9C4C-A363-182F4FBEF3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A2AC5F4-5612-5249-A7E7-E2E7741A20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48EF9-59AE-A74C-8866-3783E7DF0D21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0215AEE8-DB82-A047-92AF-7C33E82121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AB308BF6-9CEF-184D-8913-44A45B7A6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58C65F-AD67-E947-BD7E-6DDE4635B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13874-C504-CF4F-B19E-30337ED52662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1186B75B-6459-A044-8B3A-733DCF64A0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49E50A8F-7B16-EB40-9B08-7585F230E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D2B377-5289-E84C-95CF-DDD87A649E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B0553-5031-8E4A-B66C-F25B30535B3E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CDF25B0D-74CB-C347-B0A6-3E8D8152FA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8114D3DA-CBCE-664F-9794-401924AD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A7BECC-7920-5845-A0EA-7A4C14BB1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21D88-CD11-694A-98F0-CD11E82BBC77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CBA33206-E708-594E-B043-A22A8A6396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DB27D46F-F19D-3F4A-98E0-D26D866A9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16F672-ECD4-614B-A36A-EA4D71587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C8694-3B19-0A4C-B5A3-E25CD92E8BE6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A9C90CD4-D01E-3E40-8574-39318A5E8A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FC9FA55E-9DF7-9F44-AF64-93971C560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3D2EAB-BA7A-E24A-93F7-A73DBEADFA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7C95D-0A38-614C-82BD-6D12333F7C37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588427DC-7F02-4541-9E97-B6F32CB7FD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2E59F942-3A20-B749-AB18-4D9678E01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F4E4DF-4D32-2D45-88E4-83CAD4E118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7D50D4-F9D3-2A4B-93CE-FC8FAB10FA76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4D16C779-727E-584E-AE30-9EA2D15F34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C9851203-C8D2-1442-821B-6F90EF81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ABCA4E-CD75-BE4D-842A-F97B7177D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85B10-C313-C54C-92CF-9F68B89AF00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F46D13BD-437B-094B-AFEE-9A6CFE1EFB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E06CE98A-EFC8-584A-90CF-EEC7BFF96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68CB429-048D-3A4E-85AB-0549D810D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55D72-5CC4-3947-B0DB-6CD8F0B50907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71746418-61BE-BC4B-BC08-F1BCD4C2EC0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7586D228-08CC-244D-AF23-A1DB651DB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5CB1079-D430-BD44-8D81-AB001EA480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1363" y="2767013"/>
            <a:ext cx="8001000" cy="1468437"/>
          </a:xfrm>
        </p:spPr>
        <p:txBody>
          <a:bodyPr lIns="90000" tIns="46800" rIns="90000" bIns="46800"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42F5485-B0CF-C841-A12F-E0274C6D7D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95513" y="4340225"/>
            <a:ext cx="6553200" cy="1320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/>
              <a:t>Click to edit Master subtitle style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1E9D090-EEED-0D46-9522-363DA25F04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14800" y="6245225"/>
            <a:ext cx="1676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916C15B-9675-F34E-8545-A1C4A96D46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6245225"/>
            <a:ext cx="1981200" cy="476250"/>
          </a:xfrm>
        </p:spPr>
        <p:txBody>
          <a:bodyPr/>
          <a:lstStyle>
            <a:lvl1pPr algn="ctr"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DBAD0E4-DEF4-5847-828E-4CD8E86DBC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772400" y="6248400"/>
            <a:ext cx="1066800" cy="4762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414141"/>
                </a:solidFill>
              </a:defRPr>
            </a:lvl1pPr>
          </a:lstStyle>
          <a:p>
            <a:fld id="{7C6FE339-CBAC-1F47-8239-841FC69FC72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54AD1C-2F86-3549-BCB5-62F68287C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925D03-40F1-7248-AB18-E92223DEF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9141B0C-39A8-3C45-B3CE-D82F1FDD4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1989EE-F1E9-984F-B752-08A3DBA6EDF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E2A407-5D5A-1D44-8EDF-CD864D392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226305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A5B70F-F644-1A45-BFA5-BF9FF76E6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91CD52-7AC7-834F-B7DE-8FFCE778B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858B93-B54C-894A-9FD7-22C499723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88425F-2F5B-034D-9CFA-8363DB041B2E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FE9839-981E-F546-88AB-F3B996FE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418339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5EEEC-2D2E-EC44-8FBE-39E9A9F64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4349D7-8480-4B42-8AB6-41473D07E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28A018D-7FFC-214C-AFEE-DB9CD69FC8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C7B4DF-874A-F64D-83E7-1AB50F3B7CE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2EC964-F664-5A40-B88F-F8AC3F961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474920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6AA15-2F38-DE4F-AFEC-EB153643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FD33A1-B6BA-784C-BDB6-C9E78AED1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6482A58-A4FB-854F-87DB-857D669D95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34EB9B-7ED3-684D-B086-9B6E2420EFE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F43CFA-91AC-414B-97B9-D2E56D7B5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118027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35BED9-70D5-454C-9F43-DDA35C623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FB39DC-D212-C240-8B93-CF8A2DF54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F92276-1AEB-E54F-9E81-82E242925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31E53A-43B1-1742-A468-060DA121CD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BE6882-C706-1C4B-911E-562154AD6986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F2E381F-0903-7A46-BDC9-245843D0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425542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5825D-440A-B24D-9A8D-DB1C4E91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99A759-B121-144E-86BB-2B93BAEC4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3CBC7F-00AE-BD4B-8D9D-85819B2A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A9E887-233E-0E4C-ACEC-DA967321F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C1D133-BD11-9549-8B55-FAE49E00F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D5E410-B28D-AF4F-BFB8-6D3172AB30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1A6B19-39F4-BB47-ABB3-7F5C2AD793E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AC54C0A-9020-634D-B561-BAE57FAD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884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E68734-E67F-1C4E-8654-BE32711CF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610102B1-7938-C946-B33E-680792243F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73C12-E960-154E-9DA1-C6445E7ED09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46FEC8B-1321-DD43-A11B-B2733030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417327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9A49B9D-84BA-1E4B-AC64-94ED6158B1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60688-2B3A-FE42-9E9D-DDC26877AF7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8C692D8-CC0C-AA40-89C8-90DDB239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121312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09E3F3-1D71-DD4B-BDA5-9BBF5279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48107E-8ACB-B940-9DE6-B04B8DE2A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DB70F4-1376-3C43-B6EE-EA5D2114D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37A46B-304E-2441-8511-D12FE6162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C4BDE3-B02F-2E43-8F31-EB6F0C9CB9BF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1DDD55E-1CC5-034C-B794-97CDC5475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96534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31A38-E1F7-D245-9C99-00CD4ED9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026CD5-7F4C-EA4B-A530-656D83DDD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3C3C28-6A60-6A47-A926-3153A5926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2517AD-0864-9842-983A-3DE14AC8EE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70061A-7E49-E14C-9DF3-AF58409CD0B9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DB5998-F089-1B4F-BC4E-2083BD00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  <p:extLst>
      <p:ext uri="{BB962C8B-B14F-4D97-AF65-F5344CB8AC3E}">
        <p14:creationId xmlns:p14="http://schemas.microsoft.com/office/powerpoint/2010/main" val="423216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>
            <a:extLst>
              <a:ext uri="{FF2B5EF4-FFF2-40B4-BE49-F238E27FC236}">
                <a16:creationId xmlns:a16="http://schemas.microsoft.com/office/drawing/2014/main" id="{6DCFD41A-AFD8-E649-894A-D6C1BD2CC0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24625"/>
            <a:ext cx="792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D06420B4-0CE5-EC40-99EC-9F3F240C4DB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7040047F-51F0-B649-B2A3-3C387B933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76200"/>
            <a:ext cx="700563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Click to edit Master title style</a:t>
            </a:r>
          </a:p>
        </p:txBody>
      </p:sp>
      <p:sp>
        <p:nvSpPr>
          <p:cNvPr id="1059" name="Rectangle 35">
            <a:extLst>
              <a:ext uri="{FF2B5EF4-FFF2-40B4-BE49-F238E27FC236}">
                <a16:creationId xmlns:a16="http://schemas.microsoft.com/office/drawing/2014/main" id="{17B691EA-0B53-BC4F-94EA-D2DE08D01D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60" name="Rectangle 36">
            <a:extLst>
              <a:ext uri="{FF2B5EF4-FFF2-40B4-BE49-F238E27FC236}">
                <a16:creationId xmlns:a16="http://schemas.microsoft.com/office/drawing/2014/main" id="{34C09530-9980-6349-B62B-3085813879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24625"/>
            <a:ext cx="48244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r>
              <a:rPr lang="de-DE" altLang="de-DE"/>
              <a:t>Juniorprofessur| Detlef Müller-Böling| 16.05.2008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5A5A5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5A5A5A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5A5A5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400" kern="1200">
          <a:solidFill>
            <a:srgbClr val="5A5A5A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000" kern="1200">
          <a:solidFill>
            <a:srgbClr val="5A5A5A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A5A5A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A5A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>
            <a:extLst>
              <a:ext uri="{FF2B5EF4-FFF2-40B4-BE49-F238E27FC236}">
                <a16:creationId xmlns:a16="http://schemas.microsoft.com/office/drawing/2014/main" id="{CFD80AD2-971F-9741-BD6A-7ACDE403B6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1773238"/>
            <a:ext cx="8001000" cy="1468437"/>
          </a:xfrm>
        </p:spPr>
        <p:txBody>
          <a:bodyPr/>
          <a:lstStyle/>
          <a:p>
            <a:r>
              <a:rPr lang="de-DE" altLang="de-DE"/>
              <a:t>Junior – der Weg zum Senior?</a:t>
            </a:r>
            <a:br>
              <a:rPr lang="de-DE" altLang="de-DE"/>
            </a:br>
            <a:r>
              <a:rPr lang="de-DE" altLang="de-DE" sz="2800"/>
              <a:t>Erkenntnisse aus aktuellen Untersuchungen</a:t>
            </a:r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29177830-1A05-E94A-B246-F2AE7033C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3573463"/>
            <a:ext cx="284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/>
            <a:endParaRPr lang="de-DE" altLang="de-DE" sz="2400"/>
          </a:p>
          <a:p>
            <a:pPr algn="r"/>
            <a:r>
              <a:rPr lang="de-DE" altLang="de-DE" sz="2400"/>
              <a:t>Detlef Müller-Böling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D5D814E-5563-5E48-B451-F4D828CF82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02619-5FF8-4545-8FD5-9984767F9F2D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AEC50D-9655-024D-9CFC-D735ACD02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0F51544-AD0C-8C44-B671-DDA668144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76200"/>
            <a:ext cx="7273925" cy="561975"/>
          </a:xfrm>
        </p:spPr>
        <p:txBody>
          <a:bodyPr/>
          <a:lstStyle/>
          <a:p>
            <a:r>
              <a:rPr lang="de-DE" altLang="de-DE"/>
              <a:t>6. Tenure-Option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486AA64-B2B4-9243-AA63-99852820C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229600" cy="4525962"/>
          </a:xfrm>
        </p:spPr>
        <p:txBody>
          <a:bodyPr/>
          <a:lstStyle/>
          <a:p>
            <a:r>
              <a:rPr lang="de-DE" altLang="de-DE"/>
              <a:t>maßgebliches Element bei Einführung des Instrumentes: Möglichkeit für tenure track</a:t>
            </a:r>
          </a:p>
          <a:p>
            <a:r>
              <a:rPr lang="de-DE" altLang="de-DE" u="sng"/>
              <a:t>aber</a:t>
            </a:r>
            <a:r>
              <a:rPr lang="de-DE" altLang="de-DE"/>
              <a:t>: Existenz von tenure Option im engeren Sinn (Möglichkeit einer Vollprofessur ohne erneute Ausschreibung): nur bei 8 % der Befragten (HUB, TU KL, U OL)</a:t>
            </a:r>
          </a:p>
          <a:p>
            <a:r>
              <a:rPr lang="de-DE" altLang="de-DE"/>
              <a:t>zusätzlich: 12 % Bewerbung auf Ausschreibung an eigener Hochschule möglich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AAD477-A79B-634E-B01B-E0E8BD9A85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A0A30-152C-8D42-8D80-86BE96D83C7D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83086E-3409-9644-AF52-67428610F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61FFF7CB-94F8-144A-AB39-A74D440CA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6. Weggang</a:t>
            </a:r>
          </a:p>
        </p:txBody>
      </p:sp>
      <p:pic>
        <p:nvPicPr>
          <p:cNvPr id="165891" name="Picture 3">
            <a:extLst>
              <a:ext uri="{FF2B5EF4-FFF2-40B4-BE49-F238E27FC236}">
                <a16:creationId xmlns:a16="http://schemas.microsoft.com/office/drawing/2014/main" id="{F1F4CEF8-5F29-C24D-9E8F-E85BE0822CA5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209675"/>
            <a:ext cx="8939212" cy="4916488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6ED4D1A4-D68F-AB4F-9948-E51C4EAB5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1408C-EA93-9C48-B06C-E1E57F570343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1D3D2E5-21E1-1845-869F-6002C1A81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2E574331-64B8-6E43-BA47-474392BF8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76200"/>
            <a:ext cx="7200900" cy="561975"/>
          </a:xfrm>
        </p:spPr>
        <p:txBody>
          <a:bodyPr/>
          <a:lstStyle/>
          <a:p>
            <a:r>
              <a:rPr lang="de-DE" altLang="de-DE"/>
              <a:t>7. Bewertung der Juniorprofessur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E0404450-886A-014F-8ED0-8BC7AC1071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229600" cy="1152525"/>
          </a:xfrm>
        </p:spPr>
        <p:txBody>
          <a:bodyPr/>
          <a:lstStyle/>
          <a:p>
            <a:r>
              <a:rPr lang="de-DE" altLang="de-DE"/>
              <a:t>Insgesamt überwiegend positive Bewertung des Qualifizierungswegs JP</a:t>
            </a:r>
          </a:p>
        </p:txBody>
      </p:sp>
      <p:pic>
        <p:nvPicPr>
          <p:cNvPr id="138244" name="Picture 4">
            <a:extLst>
              <a:ext uri="{FF2B5EF4-FFF2-40B4-BE49-F238E27FC236}">
                <a16:creationId xmlns:a16="http://schemas.microsoft.com/office/drawing/2014/main" id="{61EDB672-28F4-014E-9EA1-1A1D940063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43113"/>
            <a:ext cx="5400675" cy="4105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8DCC0034-4AC3-EF4A-9F86-6817F64240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71550" y="1773238"/>
            <a:ext cx="8001000" cy="1468437"/>
          </a:xfrm>
        </p:spPr>
        <p:txBody>
          <a:bodyPr/>
          <a:lstStyle/>
          <a:p>
            <a:r>
              <a:rPr lang="de-DE" altLang="de-DE"/>
              <a:t>Junior – der Weg zum Senior?</a:t>
            </a:r>
            <a:br>
              <a:rPr lang="de-DE" altLang="de-DE"/>
            </a:br>
            <a:r>
              <a:rPr lang="de-DE" altLang="de-DE" sz="2800"/>
              <a:t>Erkenntnisse aus aktuellen Untersuchungen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44914A93-5EBC-1B46-8C95-4F747FCA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3573463"/>
            <a:ext cx="284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r"/>
            <a:endParaRPr lang="de-DE" altLang="de-DE" sz="2400"/>
          </a:p>
          <a:p>
            <a:pPr algn="r"/>
            <a:r>
              <a:rPr lang="de-DE" altLang="de-DE" sz="2400"/>
              <a:t>Detlef Müller-Böling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D34DFD9-683F-B949-A753-290A9A01F9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53A87-A819-4C42-B92B-CA2230CFCB5F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8C4473-8935-9F4C-B150-58A65450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D3B3666F-2BBA-244A-A45B-AE1187847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pic>
        <p:nvPicPr>
          <p:cNvPr id="163844" name="Picture 4">
            <a:extLst>
              <a:ext uri="{FF2B5EF4-FFF2-40B4-BE49-F238E27FC236}">
                <a16:creationId xmlns:a16="http://schemas.microsoft.com/office/drawing/2014/main" id="{281FFC0C-629C-C647-8F86-756A3A3B0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0"/>
            <a:ext cx="4592638" cy="652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D1C09F-2331-6545-BB71-3E3F2AB97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BEF2F-2641-CF44-9213-F28045366042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EFE516-BAD1-9448-AB84-825911B6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AE4EBDCC-0867-2C41-81B9-71EAA9445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76200"/>
            <a:ext cx="7273925" cy="561975"/>
          </a:xfrm>
        </p:spPr>
        <p:txBody>
          <a:bodyPr/>
          <a:lstStyle/>
          <a:p>
            <a:r>
              <a:rPr lang="de-DE" altLang="de-DE" sz="3200"/>
              <a:t>Studien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2B5A0D6E-A67A-A64A-83D3-0679B5106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8229600" cy="4525962"/>
          </a:xfrm>
        </p:spPr>
        <p:txBody>
          <a:bodyPr/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de-DE" altLang="de-DE"/>
              <a:t>Befragung der Hochschulleitungen (Sommer 2006)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de-DE" altLang="de-DE"/>
              <a:t>Bewertung der Juniorprofessur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de-DE" altLang="de-DE"/>
              <a:t>Daten zum Stand der Einführung/Umsetzung</a:t>
            </a:r>
          </a:p>
          <a:p>
            <a:pPr marL="914400" lvl="1" indent="-457200">
              <a:buFont typeface="Wingdings" pitchFamily="2" charset="2"/>
              <a:buNone/>
            </a:pPr>
            <a:endParaRPr lang="de-DE" altLang="de-DE"/>
          </a:p>
          <a:p>
            <a:pPr marL="533400" indent="-533400">
              <a:buFont typeface="Wingdings" pitchFamily="2" charset="2"/>
              <a:buAutoNum type="arabicPeriod"/>
            </a:pPr>
            <a:r>
              <a:rPr lang="de-DE" altLang="de-DE"/>
              <a:t>Befragung der JuniorprofessorInnen (Herbst 2006):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de-DE" altLang="de-DE"/>
              <a:t>angeschrieben: 786 (BMBF-Verteiler)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de-DE" altLang="de-DE"/>
              <a:t>Teilnahme: 367 (= 45 %)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B6A631-66E6-0441-95C0-7748CDB493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7B3E9E-8B18-9F4C-8B84-66A8216569E4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2174EB-5B8A-6449-8C5D-95FA79F98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96813BBE-F58A-314F-A877-752272FC2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1. Quantitativer Ausbau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E65D32F-9D45-EA4D-9E54-38EC38FCB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8229600" cy="5256213"/>
          </a:xfrm>
        </p:spPr>
        <p:txBody>
          <a:bodyPr/>
          <a:lstStyle/>
          <a:p>
            <a:pPr marL="274638" indent="-274638">
              <a:lnSpc>
                <a:spcPct val="90000"/>
              </a:lnSpc>
              <a:buFont typeface="Wingdings" pitchFamily="2" charset="2"/>
              <a:buNone/>
            </a:pPr>
            <a:endParaRPr lang="de-DE" altLang="de-DE" u="sng"/>
          </a:p>
          <a:p>
            <a:pPr marL="274638" indent="-274638">
              <a:lnSpc>
                <a:spcPct val="90000"/>
              </a:lnSpc>
            </a:pPr>
            <a:r>
              <a:rPr lang="de-DE" altLang="de-DE"/>
              <a:t>Die Juniorprofessur hat sich als </a:t>
            </a:r>
            <a:r>
              <a:rPr lang="de-DE" altLang="de-DE" i="1"/>
              <a:t>ein</a:t>
            </a:r>
            <a:r>
              <a:rPr lang="de-DE" altLang="de-DE"/>
              <a:t> Instrument der Nachwuchsförderung etabliert (ca. 900 Stellen),</a:t>
            </a:r>
          </a:p>
          <a:p>
            <a:pPr marL="274638" indent="-274638">
              <a:lnSpc>
                <a:spcPct val="90000"/>
              </a:lnSpc>
            </a:pPr>
            <a:r>
              <a:rPr lang="de-DE" altLang="de-DE"/>
              <a:t>der Ausbau ist aber hinter den ursprünglichen Erwartungen/Zielzahlen zurückgeblieben,</a:t>
            </a:r>
          </a:p>
          <a:p>
            <a:pPr marL="274638" indent="-274638">
              <a:lnSpc>
                <a:spcPct val="90000"/>
              </a:lnSpc>
            </a:pPr>
            <a:r>
              <a:rPr lang="de-DE" altLang="de-DE"/>
              <a:t>die Zahl der Ausschreibungen (bis 2006) lässt erkennen, dass eine Stagnation eingetreten ist</a:t>
            </a:r>
          </a:p>
          <a:p>
            <a:pPr marL="274638" indent="-274638">
              <a:lnSpc>
                <a:spcPct val="90000"/>
              </a:lnSpc>
            </a:pPr>
            <a:r>
              <a:rPr lang="de-DE" altLang="de-DE"/>
              <a:t>Unterschiede zwischen Ländern </a:t>
            </a:r>
          </a:p>
          <a:p>
            <a:pPr marL="274638" indent="-274638"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/>
              <a:t>	(+Niedersachsen, NRW, - Bayern)</a:t>
            </a:r>
          </a:p>
          <a:p>
            <a:pPr marL="274638" indent="-274638">
              <a:lnSpc>
                <a:spcPct val="90000"/>
              </a:lnSpc>
            </a:pPr>
            <a:r>
              <a:rPr lang="de-DE" altLang="de-DE"/>
              <a:t>40 % der Stellen in den Naturwissenschaften</a:t>
            </a:r>
          </a:p>
          <a:p>
            <a:pPr marL="274638" indent="-274638">
              <a:lnSpc>
                <a:spcPct val="90000"/>
              </a:lnSpc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1AA437D2-C874-CA46-8E2D-6C47244EF5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B3B42-82D1-2748-B3D3-C6841F0FF201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BDC44B-636E-0A4D-AF0B-24D3F6DFA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68D36F8C-C488-0C42-A852-F89936CC2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1125538"/>
            <a:ext cx="7005638" cy="561975"/>
          </a:xfrm>
        </p:spPr>
        <p:txBody>
          <a:bodyPr/>
          <a:lstStyle/>
          <a:p>
            <a:r>
              <a:rPr lang="de-DE" altLang="de-DE"/>
              <a:t>Verteilung auf Fächergruppen</a:t>
            </a:r>
          </a:p>
        </p:txBody>
      </p:sp>
      <p:pic>
        <p:nvPicPr>
          <p:cNvPr id="124932" name="Picture 4">
            <a:extLst>
              <a:ext uri="{FF2B5EF4-FFF2-40B4-BE49-F238E27FC236}">
                <a16:creationId xmlns:a16="http://schemas.microsoft.com/office/drawing/2014/main" id="{EC57EF0E-99F9-5243-BBB0-262E5CC9C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3" b="12642"/>
          <a:stretch>
            <a:fillRect/>
          </a:stretch>
        </p:blipFill>
        <p:spPr bwMode="auto">
          <a:xfrm>
            <a:off x="179388" y="1927225"/>
            <a:ext cx="8640762" cy="4108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933" name="Rectangle 5">
            <a:extLst>
              <a:ext uri="{FF2B5EF4-FFF2-40B4-BE49-F238E27FC236}">
                <a16:creationId xmlns:a16="http://schemas.microsoft.com/office/drawing/2014/main" id="{E436DB2E-A67E-644B-82FE-A2E6DAD4C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76200"/>
            <a:ext cx="727392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2pPr>
            <a:lvl3pPr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3pPr>
            <a:lvl4pPr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4pPr>
            <a:lvl5pPr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5A5A5A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1. Quantitativer Ausbau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987BE251-65D1-A049-B8B7-F5BB85B63E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DC347-03A4-814B-87B6-2BCBF632155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0236B7D-B2C8-1742-8944-3FDF9051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DB67B090-A3AC-6C4C-86D6-303D19FFD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Frauenanteil -Frauenförderung</a:t>
            </a:r>
          </a:p>
        </p:txBody>
      </p:sp>
      <p:pic>
        <p:nvPicPr>
          <p:cNvPr id="123908" name="Picture 4">
            <a:extLst>
              <a:ext uri="{FF2B5EF4-FFF2-40B4-BE49-F238E27FC236}">
                <a16:creationId xmlns:a16="http://schemas.microsoft.com/office/drawing/2014/main" id="{BE5DE280-EDDE-EA4E-A5FE-6DD6600CB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57350"/>
            <a:ext cx="7416800" cy="4586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9" name="Text Box 5">
            <a:extLst>
              <a:ext uri="{FF2B5EF4-FFF2-40B4-BE49-F238E27FC236}">
                <a16:creationId xmlns:a16="http://schemas.microsoft.com/office/drawing/2014/main" id="{65139ABC-BACF-7F46-8B3F-9533D37E1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1008063"/>
            <a:ext cx="672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r>
              <a:rPr lang="de-DE" altLang="de-DE" sz="2400"/>
              <a:t>Vergleich Frauenanteil JP / C3-, C4-Professuren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7EFBC3A-C8A4-C349-98F7-D418AE76EA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C7CF0-887D-924E-BD7D-853CF34B33DC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BA75EF-8C0C-CA4A-92C6-84E0BA7C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7E89DA0C-1325-8646-829C-51D7AB04C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76200"/>
            <a:ext cx="7345362" cy="561975"/>
          </a:xfrm>
        </p:spPr>
        <p:txBody>
          <a:bodyPr/>
          <a:lstStyle/>
          <a:p>
            <a:r>
              <a:rPr lang="de-DE" altLang="de-DE"/>
              <a:t>3. Berufung : Zeit Promotion - JP</a:t>
            </a:r>
          </a:p>
        </p:txBody>
      </p:sp>
      <p:sp>
        <p:nvSpPr>
          <p:cNvPr id="125957" name="Rectangle 5">
            <a:extLst>
              <a:ext uri="{FF2B5EF4-FFF2-40B4-BE49-F238E27FC236}">
                <a16:creationId xmlns:a16="http://schemas.microsoft.com/office/drawing/2014/main" id="{A0571D1F-A206-3345-9209-C322AD9D45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525963"/>
          </a:xfrm>
          <a:noFill/>
          <a:ln/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endParaRPr lang="de-DE" altLang="de-DE"/>
          </a:p>
          <a:p>
            <a:pPr marL="533400" indent="-533400"/>
            <a:r>
              <a:rPr lang="de-DE" altLang="de-DE"/>
              <a:t>Zeit von Promotion  bis Berufung auf JP: im Durchschnitt 3,4 Jahre (34 Jahre)</a:t>
            </a:r>
          </a:p>
          <a:p>
            <a:pPr marL="533400" indent="-533400"/>
            <a:r>
              <a:rPr lang="de-DE" altLang="de-DE"/>
              <a:t>„Hausberufung“: Berufung an Hochschule, an der promoviert wurde: ca. 1/3 der JuniorprofessorInnen</a:t>
            </a:r>
          </a:p>
          <a:p>
            <a:pPr marL="533400" indent="-533400"/>
            <a:r>
              <a:rPr lang="de-DE" altLang="de-DE" u="sng"/>
              <a:t>davon</a:t>
            </a:r>
            <a:r>
              <a:rPr lang="de-DE" altLang="de-DE"/>
              <a:t> hatten aber 42% ihre Hochschule zwischenzeitlich länger als zwei Jahre verlassen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ECFA66-018B-6849-A9FC-67C7876AB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F7242-235D-5249-BC53-138EACD4EBEE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04057E-90B2-C14C-A4C7-90DE98131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2253E239-93BF-FB45-8116-8BD9C1C84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4. Habilitation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128B3FA7-C81B-3D43-BC23-BF2AFE2BF4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64235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de-DE" altLang="de-DE" sz="2400"/>
          </a:p>
          <a:p>
            <a:r>
              <a:rPr lang="de-DE" altLang="de-DE" sz="2400"/>
              <a:t>Hochschulleitungen halten Habilitation in einigen Fächern auch künftig für maßgeblichen Qualifikationsweg (43 von 59)</a:t>
            </a:r>
          </a:p>
          <a:p>
            <a:r>
              <a:rPr lang="de-DE" altLang="de-DE" sz="2400"/>
              <a:t>Ein Drittel der JuniorprofessorInnen gibt an, gleichzeitig auch eine Habilitation anzustreben; ein weiteres Viertel ist noch unentschlossen</a:t>
            </a:r>
          </a:p>
          <a:p>
            <a:r>
              <a:rPr lang="de-DE" altLang="de-DE" sz="2400"/>
              <a:t>über 90 % davon erhoffen sich bessere Berufungschancen; 80 % geben an, es sei im Fach üblich</a:t>
            </a:r>
          </a:p>
          <a:p>
            <a:r>
              <a:rPr lang="de-DE" altLang="de-DE" sz="2400"/>
              <a:t>habilitiert wird vor allem in der Medizin und den Geisteswissenschaften</a:t>
            </a:r>
          </a:p>
          <a:p>
            <a:endParaRPr lang="de-DE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68CFD1E9-B950-164C-BF7C-734365C45A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09C0F-928E-0646-BEB9-89C2B2777456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32054C-C676-F842-A720-1DA3AA20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/>
              <a:t>Juniorprofessur| Detlef Müller-Böling| 16.05.2008</a:t>
            </a:r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7DFC80D7-66FD-A645-98D2-CAC25883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4. Habilitationsabsicht von JP´s</a:t>
            </a:r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62A6A2D7-1F36-4E40-B7EB-AB0F247D2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66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de-DE"/>
          </a:p>
        </p:txBody>
      </p:sp>
      <p:graphicFrame>
        <p:nvGraphicFramePr>
          <p:cNvPr id="132101" name="Object 5">
            <a:extLst>
              <a:ext uri="{FF2B5EF4-FFF2-40B4-BE49-F238E27FC236}">
                <a16:creationId xmlns:a16="http://schemas.microsoft.com/office/drawing/2014/main" id="{1B768F67-8101-184A-B2A4-461DF83EE5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825" y="1333500"/>
          <a:ext cx="8208963" cy="487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3" name="Diagramm" r:id="rId4" imgW="4940300" imgH="2933700" progId="Excel.Chart.8">
                  <p:embed/>
                </p:oleObj>
              </mc:Choice>
              <mc:Fallback>
                <p:oleObj name="Diagramm" r:id="rId4" imgW="4940300" imgH="2933700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333500"/>
                        <a:ext cx="8208963" cy="487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</Words>
  <Application>Microsoft Macintosh PowerPoint</Application>
  <PresentationFormat>Bildschirmpräsentation (4:3)</PresentationFormat>
  <Paragraphs>80</Paragraphs>
  <Slides>13</Slides>
  <Notes>13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Wingdings</vt:lpstr>
      <vt:lpstr>Versuch 2</vt:lpstr>
      <vt:lpstr>Microsoft Office Excel-Diagramm</vt:lpstr>
      <vt:lpstr>Junior – der Weg zum Senior? Erkenntnisse aus aktuellen Untersuchungen</vt:lpstr>
      <vt:lpstr>PowerPoint-Präsentation</vt:lpstr>
      <vt:lpstr>Studien</vt:lpstr>
      <vt:lpstr>1. Quantitativer Ausbau</vt:lpstr>
      <vt:lpstr>Verteilung auf Fächergruppen</vt:lpstr>
      <vt:lpstr>Frauenanteil -Frauenförderung</vt:lpstr>
      <vt:lpstr>3. Berufung : Zeit Promotion - JP</vt:lpstr>
      <vt:lpstr>4. Habilitation</vt:lpstr>
      <vt:lpstr>4. Habilitationsabsicht von JP´s</vt:lpstr>
      <vt:lpstr>6. Tenure-Option</vt:lpstr>
      <vt:lpstr>6. Weggang</vt:lpstr>
      <vt:lpstr>7. Bewertung der Juniorprofessur</vt:lpstr>
      <vt:lpstr>Junior – der Weg zum Senior? Erkenntnisse aus aktuellen Untersuchungen</vt:lpstr>
    </vt:vector>
  </TitlesOfParts>
  <Manager/>
  <Company>CHE - Centrum für Hochschulentwicklung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CHE</dc:creator>
  <cp:keywords/>
  <dc:description/>
  <cp:lastModifiedBy>Detlef Müller-Böling</cp:lastModifiedBy>
  <cp:revision>65</cp:revision>
  <dcterms:created xsi:type="dcterms:W3CDTF">2006-03-31T13:57:11Z</dcterms:created>
  <dcterms:modified xsi:type="dcterms:W3CDTF">2022-02-09T13:57:19Z</dcterms:modified>
  <cp:category/>
</cp:coreProperties>
</file>