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9" r:id="rId1"/>
  </p:sldMasterIdLst>
  <p:notesMasterIdLst>
    <p:notesMasterId r:id="rId32"/>
  </p:notesMasterIdLst>
  <p:sldIdLst>
    <p:sldId id="285" r:id="rId2"/>
    <p:sldId id="306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7" r:id="rId11"/>
    <p:sldId id="318" r:id="rId12"/>
    <p:sldId id="324" r:id="rId13"/>
    <p:sldId id="319" r:id="rId14"/>
    <p:sldId id="320" r:id="rId15"/>
    <p:sldId id="321" r:id="rId16"/>
    <p:sldId id="322" r:id="rId17"/>
    <p:sldId id="325" r:id="rId18"/>
    <p:sldId id="323" r:id="rId19"/>
    <p:sldId id="326" r:id="rId20"/>
    <p:sldId id="327" r:id="rId21"/>
    <p:sldId id="328" r:id="rId22"/>
    <p:sldId id="331" r:id="rId23"/>
    <p:sldId id="329" r:id="rId24"/>
    <p:sldId id="330" r:id="rId25"/>
    <p:sldId id="332" r:id="rId26"/>
    <p:sldId id="333" r:id="rId27"/>
    <p:sldId id="334" r:id="rId28"/>
    <p:sldId id="335" r:id="rId29"/>
    <p:sldId id="336" r:id="rId30"/>
    <p:sldId id="337" r:id="rId31"/>
  </p:sldIdLst>
  <p:sldSz cx="9361488" cy="756126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3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96" d="100"/>
          <a:sy n="96" d="100"/>
        </p:scale>
        <p:origin x="2016" y="184"/>
      </p:cViewPr>
      <p:guideLst>
        <p:guide orient="horz" pos="2383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_mit_Makros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77491961414789E-2"/>
          <c:y val="6.860158311345646E-2"/>
          <c:w val="0.96463022508038587"/>
          <c:h val="0.6992084432717677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55-64 </c:v>
                </c:pt>
              </c:strCache>
            </c:strRef>
          </c:tx>
          <c:spPr>
            <a:solidFill>
              <a:srgbClr val="5DD5FF"/>
            </a:solidFill>
            <a:ln w="27777">
              <a:noFill/>
            </a:ln>
          </c:spPr>
          <c:invertIfNegative val="0"/>
          <c:cat>
            <c:strRef>
              <c:f>Sheet1!$A$2:$A$40</c:f>
              <c:strCache>
                <c:ptCount val="37"/>
                <c:pt idx="0">
                  <c:v>USA</c:v>
                </c:pt>
                <c:pt idx="1">
                  <c:v>Israel</c:v>
                </c:pt>
                <c:pt idx="2">
                  <c:v>Niederlande</c:v>
                </c:pt>
                <c:pt idx="3">
                  <c:v>Norwegen</c:v>
                </c:pt>
                <c:pt idx="4">
                  <c:v>Dänemark</c:v>
                </c:pt>
                <c:pt idx="5">
                  <c:v>Estland</c:v>
                </c:pt>
                <c:pt idx="6">
                  <c:v>Russland</c:v>
                </c:pt>
                <c:pt idx="7">
                  <c:v>Kanada</c:v>
                </c:pt>
                <c:pt idx="8">
                  <c:v>Island</c:v>
                </c:pt>
                <c:pt idx="9">
                  <c:v>Schweden</c:v>
                </c:pt>
                <c:pt idx="10">
                  <c:v>Großbritannien</c:v>
                </c:pt>
                <c:pt idx="11">
                  <c:v>Australien</c:v>
                </c:pt>
                <c:pt idx="12">
                  <c:v>Ungarn</c:v>
                </c:pt>
                <c:pt idx="13">
                  <c:v>Schweiz</c:v>
                </c:pt>
                <c:pt idx="14">
                  <c:v>OECD Schnitt</c:v>
                </c:pt>
                <c:pt idx="15">
                  <c:v>Japan</c:v>
                </c:pt>
                <c:pt idx="16">
                  <c:v>Deutschland</c:v>
                </c:pt>
                <c:pt idx="17">
                  <c:v>Polen</c:v>
                </c:pt>
                <c:pt idx="18">
                  <c:v>Finnland</c:v>
                </c:pt>
                <c:pt idx="19">
                  <c:v>EU19 Schnitt</c:v>
                </c:pt>
                <c:pt idx="20">
                  <c:v>Neuseeland</c:v>
                </c:pt>
                <c:pt idx="21">
                  <c:v>Spanien</c:v>
                </c:pt>
                <c:pt idx="22">
                  <c:v>Luxemburg </c:v>
                </c:pt>
                <c:pt idx="23">
                  <c:v>France </c:v>
                </c:pt>
                <c:pt idx="24">
                  <c:v>Tsch. Rep.</c:v>
                </c:pt>
                <c:pt idx="25">
                  <c:v>Irland</c:v>
                </c:pt>
                <c:pt idx="26">
                  <c:v>Slowakei</c:v>
                </c:pt>
                <c:pt idx="27">
                  <c:v>Belgien</c:v>
                </c:pt>
                <c:pt idx="28">
                  <c:v>Korea</c:v>
                </c:pt>
                <c:pt idx="29">
                  <c:v>Griechenland</c:v>
                </c:pt>
                <c:pt idx="30">
                  <c:v>Chile1</c:v>
                </c:pt>
                <c:pt idx="31">
                  <c:v>Italien</c:v>
                </c:pt>
                <c:pt idx="32">
                  <c:v>Portugal </c:v>
                </c:pt>
                <c:pt idx="33">
                  <c:v>Mexiko</c:v>
                </c:pt>
                <c:pt idx="34">
                  <c:v>Türkei</c:v>
                </c:pt>
                <c:pt idx="35">
                  <c:v>Slovenien</c:v>
                </c:pt>
                <c:pt idx="36">
                  <c:v>Österreich</c:v>
                </c:pt>
              </c:strCache>
            </c:strRef>
          </c:cat>
          <c:val>
            <c:numRef>
              <c:f>Sheet1!$B$2:$B$40</c:f>
              <c:numCache>
                <c:formatCode>0</c:formatCode>
                <c:ptCount val="37"/>
                <c:pt idx="0">
                  <c:v>28.467552766776414</c:v>
                </c:pt>
                <c:pt idx="1">
                  <c:v>26.347748534127781</c:v>
                </c:pt>
                <c:pt idx="2">
                  <c:v>22.904462618219242</c:v>
                </c:pt>
                <c:pt idx="3">
                  <c:v>21.760118826587448</c:v>
                </c:pt>
                <c:pt idx="4">
                  <c:v>20.602790408466131</c:v>
                </c:pt>
                <c:pt idx="5">
                  <c:v>19.109208426230808</c:v>
                </c:pt>
                <c:pt idx="6">
                  <c:v>18.873782753204619</c:v>
                </c:pt>
                <c:pt idx="7">
                  <c:v>18.643824197303747</c:v>
                </c:pt>
                <c:pt idx="8">
                  <c:v>17.080954403049056</c:v>
                </c:pt>
                <c:pt idx="9">
                  <c:v>16.519358215572367</c:v>
                </c:pt>
                <c:pt idx="10">
                  <c:v>16.321863288699618</c:v>
                </c:pt>
                <c:pt idx="11">
                  <c:v>15.59134332596394</c:v>
                </c:pt>
                <c:pt idx="12">
                  <c:v>14.597886079630944</c:v>
                </c:pt>
                <c:pt idx="13">
                  <c:v>14.426839794627902</c:v>
                </c:pt>
                <c:pt idx="14">
                  <c:v>13.213399217484124</c:v>
                </c:pt>
                <c:pt idx="15">
                  <c:v>13.210702341137123</c:v>
                </c:pt>
                <c:pt idx="16">
                  <c:v>13.049281314168379</c:v>
                </c:pt>
                <c:pt idx="17">
                  <c:v>12.726448134243745</c:v>
                </c:pt>
                <c:pt idx="18">
                  <c:v>12.603696194611006</c:v>
                </c:pt>
                <c:pt idx="19">
                  <c:v>12.2353698607804</c:v>
                </c:pt>
                <c:pt idx="20">
                  <c:v>11.370333988212181</c:v>
                </c:pt>
                <c:pt idx="21">
                  <c:v>11.339150491630519</c:v>
                </c:pt>
                <c:pt idx="22">
                  <c:v>11.093654707925653</c:v>
                </c:pt>
                <c:pt idx="23">
                  <c:v>10.749611169682121</c:v>
                </c:pt>
                <c:pt idx="24">
                  <c:v>10.674774236645106</c:v>
                </c:pt>
                <c:pt idx="25">
                  <c:v>10.641173016826214</c:v>
                </c:pt>
                <c:pt idx="26">
                  <c:v>9.6378504672897183</c:v>
                </c:pt>
                <c:pt idx="27">
                  <c:v>9.1117058568407927</c:v>
                </c:pt>
                <c:pt idx="28">
                  <c:v>8.951016093034184</c:v>
                </c:pt>
                <c:pt idx="29">
                  <c:v>8.4603759006419192</c:v>
                </c:pt>
                <c:pt idx="30">
                  <c:v>7.7445967819617598</c:v>
                </c:pt>
                <c:pt idx="31">
                  <c:v>7.7383901245651572</c:v>
                </c:pt>
                <c:pt idx="32">
                  <c:v>7.3680497599677333</c:v>
                </c:pt>
                <c:pt idx="33">
                  <c:v>7.2604442808236236</c:v>
                </c:pt>
                <c:pt idx="34">
                  <c:v>7.1668191521805422</c:v>
                </c:pt>
                <c:pt idx="35">
                  <c:v>6.7509352867626413</c:v>
                </c:pt>
                <c:pt idx="36">
                  <c:v>6.3315053692012384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3-3D4E-94B2-E411758E8AB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45-54 </c:v>
                </c:pt>
              </c:strCache>
            </c:strRef>
          </c:tx>
          <c:spPr>
            <a:solidFill>
              <a:srgbClr val="00FF00"/>
            </a:solidFill>
            <a:ln w="25081">
              <a:noFill/>
            </a:ln>
          </c:spPr>
          <c:invertIfNegative val="0"/>
          <c:cat>
            <c:strRef>
              <c:f>Sheet1!$A$2:$A$40</c:f>
              <c:strCache>
                <c:ptCount val="37"/>
                <c:pt idx="0">
                  <c:v>USA</c:v>
                </c:pt>
                <c:pt idx="1">
                  <c:v>Israel</c:v>
                </c:pt>
                <c:pt idx="2">
                  <c:v>Niederlande</c:v>
                </c:pt>
                <c:pt idx="3">
                  <c:v>Norwegen</c:v>
                </c:pt>
                <c:pt idx="4">
                  <c:v>Dänemark</c:v>
                </c:pt>
                <c:pt idx="5">
                  <c:v>Estland</c:v>
                </c:pt>
                <c:pt idx="6">
                  <c:v>Russland</c:v>
                </c:pt>
                <c:pt idx="7">
                  <c:v>Kanada</c:v>
                </c:pt>
                <c:pt idx="8">
                  <c:v>Island</c:v>
                </c:pt>
                <c:pt idx="9">
                  <c:v>Schweden</c:v>
                </c:pt>
                <c:pt idx="10">
                  <c:v>Großbritannien</c:v>
                </c:pt>
                <c:pt idx="11">
                  <c:v>Australien</c:v>
                </c:pt>
                <c:pt idx="12">
                  <c:v>Ungarn</c:v>
                </c:pt>
                <c:pt idx="13">
                  <c:v>Schweiz</c:v>
                </c:pt>
                <c:pt idx="14">
                  <c:v>OECD Schnitt</c:v>
                </c:pt>
                <c:pt idx="15">
                  <c:v>Japan</c:v>
                </c:pt>
                <c:pt idx="16">
                  <c:v>Deutschland</c:v>
                </c:pt>
                <c:pt idx="17">
                  <c:v>Polen</c:v>
                </c:pt>
                <c:pt idx="18">
                  <c:v>Finnland</c:v>
                </c:pt>
                <c:pt idx="19">
                  <c:v>EU19 Schnitt</c:v>
                </c:pt>
                <c:pt idx="20">
                  <c:v>Neuseeland</c:v>
                </c:pt>
                <c:pt idx="21">
                  <c:v>Spanien</c:v>
                </c:pt>
                <c:pt idx="22">
                  <c:v>Luxemburg </c:v>
                </c:pt>
                <c:pt idx="23">
                  <c:v>France </c:v>
                </c:pt>
                <c:pt idx="24">
                  <c:v>Tsch. Rep.</c:v>
                </c:pt>
                <c:pt idx="25">
                  <c:v>Irland</c:v>
                </c:pt>
                <c:pt idx="26">
                  <c:v>Slowakei</c:v>
                </c:pt>
                <c:pt idx="27">
                  <c:v>Belgien</c:v>
                </c:pt>
                <c:pt idx="28">
                  <c:v>Korea</c:v>
                </c:pt>
                <c:pt idx="29">
                  <c:v>Griechenland</c:v>
                </c:pt>
                <c:pt idx="30">
                  <c:v>Chile1</c:v>
                </c:pt>
                <c:pt idx="31">
                  <c:v>Italien</c:v>
                </c:pt>
                <c:pt idx="32">
                  <c:v>Portugal </c:v>
                </c:pt>
                <c:pt idx="33">
                  <c:v>Mexiko</c:v>
                </c:pt>
                <c:pt idx="34">
                  <c:v>Türkei</c:v>
                </c:pt>
                <c:pt idx="35">
                  <c:v>Slovenien</c:v>
                </c:pt>
                <c:pt idx="36">
                  <c:v>Österreich</c:v>
                </c:pt>
              </c:strCache>
            </c:strRef>
          </c:cat>
          <c:val>
            <c:numRef>
              <c:f>Sheet1!$C$2:$C$40</c:f>
              <c:numCache>
                <c:formatCode>0</c:formatCode>
                <c:ptCount val="37"/>
                <c:pt idx="0">
                  <c:v>1.0976862956768052</c:v>
                </c:pt>
                <c:pt idx="1">
                  <c:v>0.71305220317941931</c:v>
                </c:pt>
                <c:pt idx="2">
                  <c:v>4.8644275350178496</c:v>
                </c:pt>
                <c:pt idx="3">
                  <c:v>4.7238994382527331</c:v>
                </c:pt>
                <c:pt idx="4">
                  <c:v>4.9016887488641707</c:v>
                </c:pt>
                <c:pt idx="5">
                  <c:v>2.6205075961399658</c:v>
                </c:pt>
                <c:pt idx="6">
                  <c:v>1.5435228591150363</c:v>
                </c:pt>
                <c:pt idx="7">
                  <c:v>2.1117506471792744</c:v>
                </c:pt>
                <c:pt idx="8">
                  <c:v>5.3309991028052188</c:v>
                </c:pt>
                <c:pt idx="9">
                  <c:v>1.3731105473230834</c:v>
                </c:pt>
                <c:pt idx="10">
                  <c:v>2.6890293951024731</c:v>
                </c:pt>
                <c:pt idx="11">
                  <c:v>5.8325226023389973</c:v>
                </c:pt>
                <c:pt idx="12">
                  <c:v>1.6291860837732006</c:v>
                </c:pt>
                <c:pt idx="13">
                  <c:v>4.2893885905677678</c:v>
                </c:pt>
                <c:pt idx="14">
                  <c:v>3.4797171579887198</c:v>
                </c:pt>
                <c:pt idx="15">
                  <c:v>9.7862395548873398</c:v>
                </c:pt>
                <c:pt idx="16">
                  <c:v>2.0767691059996878</c:v>
                </c:pt>
                <c:pt idx="17">
                  <c:v>0</c:v>
                </c:pt>
                <c:pt idx="18">
                  <c:v>2.2262659445901001</c:v>
                </c:pt>
                <c:pt idx="19">
                  <c:v>2.7614901559921439</c:v>
                </c:pt>
                <c:pt idx="20">
                  <c:v>6.1199491878011472</c:v>
                </c:pt>
                <c:pt idx="21">
                  <c:v>5.2710283700711145</c:v>
                </c:pt>
                <c:pt idx="22">
                  <c:v>3.5715931839585053</c:v>
                </c:pt>
                <c:pt idx="23">
                  <c:v>0.57060506105353426</c:v>
                </c:pt>
                <c:pt idx="24">
                  <c:v>2.197268795924332</c:v>
                </c:pt>
                <c:pt idx="25">
                  <c:v>3.0532405854128193</c:v>
                </c:pt>
                <c:pt idx="26">
                  <c:v>3.5410009114929561</c:v>
                </c:pt>
                <c:pt idx="27">
                  <c:v>2.8189076837234452</c:v>
                </c:pt>
                <c:pt idx="28">
                  <c:v>5.8324575547573048</c:v>
                </c:pt>
                <c:pt idx="29">
                  <c:v>5.2555768038243507</c:v>
                </c:pt>
                <c:pt idx="30">
                  <c:v>1.5998376091223117</c:v>
                </c:pt>
                <c:pt idx="31">
                  <c:v>2.9625393854863464</c:v>
                </c:pt>
                <c:pt idx="32">
                  <c:v>2.8618277274724759</c:v>
                </c:pt>
                <c:pt idx="33">
                  <c:v>5.3634941238353111</c:v>
                </c:pt>
                <c:pt idx="34">
                  <c:v>1.4348146777089337</c:v>
                </c:pt>
                <c:pt idx="35">
                  <c:v>1.6097927831042638</c:v>
                </c:pt>
                <c:pt idx="36">
                  <c:v>1.2322444208758609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A3-3D4E-94B2-E411758E8ABD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35-44 </c:v>
                </c:pt>
              </c:strCache>
            </c:strRef>
          </c:tx>
          <c:spPr>
            <a:solidFill>
              <a:srgbClr val="FFFF00"/>
            </a:solidFill>
            <a:ln w="27809">
              <a:noFill/>
            </a:ln>
          </c:spPr>
          <c:invertIfNegative val="0"/>
          <c:cat>
            <c:strRef>
              <c:f>Sheet1!$A$2:$A$40</c:f>
              <c:strCache>
                <c:ptCount val="37"/>
                <c:pt idx="0">
                  <c:v>USA</c:v>
                </c:pt>
                <c:pt idx="1">
                  <c:v>Israel</c:v>
                </c:pt>
                <c:pt idx="2">
                  <c:v>Niederlande</c:v>
                </c:pt>
                <c:pt idx="3">
                  <c:v>Norwegen</c:v>
                </c:pt>
                <c:pt idx="4">
                  <c:v>Dänemark</c:v>
                </c:pt>
                <c:pt idx="5">
                  <c:v>Estland</c:v>
                </c:pt>
                <c:pt idx="6">
                  <c:v>Russland</c:v>
                </c:pt>
                <c:pt idx="7">
                  <c:v>Kanada</c:v>
                </c:pt>
                <c:pt idx="8">
                  <c:v>Island</c:v>
                </c:pt>
                <c:pt idx="9">
                  <c:v>Schweden</c:v>
                </c:pt>
                <c:pt idx="10">
                  <c:v>Großbritannien</c:v>
                </c:pt>
                <c:pt idx="11">
                  <c:v>Australien</c:v>
                </c:pt>
                <c:pt idx="12">
                  <c:v>Ungarn</c:v>
                </c:pt>
                <c:pt idx="13">
                  <c:v>Schweiz</c:v>
                </c:pt>
                <c:pt idx="14">
                  <c:v>OECD Schnitt</c:v>
                </c:pt>
                <c:pt idx="15">
                  <c:v>Japan</c:v>
                </c:pt>
                <c:pt idx="16">
                  <c:v>Deutschland</c:v>
                </c:pt>
                <c:pt idx="17">
                  <c:v>Polen</c:v>
                </c:pt>
                <c:pt idx="18">
                  <c:v>Finnland</c:v>
                </c:pt>
                <c:pt idx="19">
                  <c:v>EU19 Schnitt</c:v>
                </c:pt>
                <c:pt idx="20">
                  <c:v>Neuseeland</c:v>
                </c:pt>
                <c:pt idx="21">
                  <c:v>Spanien</c:v>
                </c:pt>
                <c:pt idx="22">
                  <c:v>Luxemburg </c:v>
                </c:pt>
                <c:pt idx="23">
                  <c:v>France </c:v>
                </c:pt>
                <c:pt idx="24">
                  <c:v>Tsch. Rep.</c:v>
                </c:pt>
                <c:pt idx="25">
                  <c:v>Irland</c:v>
                </c:pt>
                <c:pt idx="26">
                  <c:v>Slowakei</c:v>
                </c:pt>
                <c:pt idx="27">
                  <c:v>Belgien</c:v>
                </c:pt>
                <c:pt idx="28">
                  <c:v>Korea</c:v>
                </c:pt>
                <c:pt idx="29">
                  <c:v>Griechenland</c:v>
                </c:pt>
                <c:pt idx="30">
                  <c:v>Chile1</c:v>
                </c:pt>
                <c:pt idx="31">
                  <c:v>Italien</c:v>
                </c:pt>
                <c:pt idx="32">
                  <c:v>Portugal </c:v>
                </c:pt>
                <c:pt idx="33">
                  <c:v>Mexiko</c:v>
                </c:pt>
                <c:pt idx="34">
                  <c:v>Türkei</c:v>
                </c:pt>
                <c:pt idx="35">
                  <c:v>Slovenien</c:v>
                </c:pt>
                <c:pt idx="36">
                  <c:v>Österreich</c:v>
                </c:pt>
              </c:strCache>
            </c:strRef>
          </c:cat>
          <c:val>
            <c:numRef>
              <c:f>Sheet1!$D$2:$D$40</c:f>
              <c:numCache>
                <c:formatCode>0</c:formatCode>
                <c:ptCount val="37"/>
                <c:pt idx="0">
                  <c:v>0.33517218515937586</c:v>
                </c:pt>
                <c:pt idx="1">
                  <c:v>0.86640453680103491</c:v>
                </c:pt>
                <c:pt idx="2">
                  <c:v>0.64147516153543194</c:v>
                </c:pt>
                <c:pt idx="3">
                  <c:v>6.3624794996903731</c:v>
                </c:pt>
                <c:pt idx="4">
                  <c:v>1.3133633241813705</c:v>
                </c:pt>
                <c:pt idx="5">
                  <c:v>1.5372405569233401</c:v>
                </c:pt>
                <c:pt idx="6">
                  <c:v>1.1321447122301684</c:v>
                </c:pt>
                <c:pt idx="7">
                  <c:v>3.9115336691037683</c:v>
                </c:pt>
                <c:pt idx="8">
                  <c:v>6.2958013489737645</c:v>
                </c:pt>
                <c:pt idx="9">
                  <c:v>1.9208185033726579</c:v>
                </c:pt>
                <c:pt idx="10">
                  <c:v>0.75668559563342086</c:v>
                </c:pt>
                <c:pt idx="11">
                  <c:v>1.2013024985602918</c:v>
                </c:pt>
                <c:pt idx="12">
                  <c:v>0.84109094757349823</c:v>
                </c:pt>
                <c:pt idx="13">
                  <c:v>1.602420081380906</c:v>
                </c:pt>
                <c:pt idx="14">
                  <c:v>2.7067630639587037</c:v>
                </c:pt>
                <c:pt idx="15">
                  <c:v>2.1694222903034266</c:v>
                </c:pt>
                <c:pt idx="16">
                  <c:v>0.46429530716396172</c:v>
                </c:pt>
                <c:pt idx="17">
                  <c:v>4.0111734735256785</c:v>
                </c:pt>
                <c:pt idx="18">
                  <c:v>4.4566844375742019</c:v>
                </c:pt>
                <c:pt idx="19">
                  <c:v>2.1590120440445482</c:v>
                </c:pt>
                <c:pt idx="20">
                  <c:v>4.1203016002035966</c:v>
                </c:pt>
                <c:pt idx="21">
                  <c:v>3.8816426934867749</c:v>
                </c:pt>
                <c:pt idx="22">
                  <c:v>2.2836329964005646</c:v>
                </c:pt>
                <c:pt idx="23">
                  <c:v>2.8891360437966274</c:v>
                </c:pt>
                <c:pt idx="24">
                  <c:v>1.2857210505695189</c:v>
                </c:pt>
                <c:pt idx="25">
                  <c:v>5.1769568569568261</c:v>
                </c:pt>
                <c:pt idx="26">
                  <c:v>0</c:v>
                </c:pt>
                <c:pt idx="27">
                  <c:v>2.2933860065555951</c:v>
                </c:pt>
                <c:pt idx="28">
                  <c:v>12.687015992378264</c:v>
                </c:pt>
                <c:pt idx="29">
                  <c:v>3.5517967855246848</c:v>
                </c:pt>
                <c:pt idx="30">
                  <c:v>-0.1836646608176622</c:v>
                </c:pt>
                <c:pt idx="31">
                  <c:v>1.4096516530099095</c:v>
                </c:pt>
                <c:pt idx="32">
                  <c:v>2.4596366196240673</c:v>
                </c:pt>
                <c:pt idx="33">
                  <c:v>1.6422536145686006</c:v>
                </c:pt>
                <c:pt idx="34">
                  <c:v>-0.14603969840778674</c:v>
                </c:pt>
                <c:pt idx="35">
                  <c:v>2.8482436571682417</c:v>
                </c:pt>
                <c:pt idx="36">
                  <c:v>2.5990128490140245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A3-3D4E-94B2-E411758E8ABD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25-34 </c:v>
                </c:pt>
              </c:strCache>
            </c:strRef>
          </c:tx>
          <c:spPr>
            <a:solidFill>
              <a:srgbClr val="FF0000"/>
            </a:solidFill>
            <a:ln w="27809">
              <a:noFill/>
            </a:ln>
          </c:spPr>
          <c:invertIfNegative val="0"/>
          <c:cat>
            <c:strRef>
              <c:f>Sheet1!$A$2:$A$40</c:f>
              <c:strCache>
                <c:ptCount val="37"/>
                <c:pt idx="0">
                  <c:v>USA</c:v>
                </c:pt>
                <c:pt idx="1">
                  <c:v>Israel</c:v>
                </c:pt>
                <c:pt idx="2">
                  <c:v>Niederlande</c:v>
                </c:pt>
                <c:pt idx="3">
                  <c:v>Norwegen</c:v>
                </c:pt>
                <c:pt idx="4">
                  <c:v>Dänemark</c:v>
                </c:pt>
                <c:pt idx="5">
                  <c:v>Estland</c:v>
                </c:pt>
                <c:pt idx="6">
                  <c:v>Russland</c:v>
                </c:pt>
                <c:pt idx="7">
                  <c:v>Kanada</c:v>
                </c:pt>
                <c:pt idx="8">
                  <c:v>Island</c:v>
                </c:pt>
                <c:pt idx="9">
                  <c:v>Schweden</c:v>
                </c:pt>
                <c:pt idx="10">
                  <c:v>Großbritannien</c:v>
                </c:pt>
                <c:pt idx="11">
                  <c:v>Australien</c:v>
                </c:pt>
                <c:pt idx="12">
                  <c:v>Ungarn</c:v>
                </c:pt>
                <c:pt idx="13">
                  <c:v>Schweiz</c:v>
                </c:pt>
                <c:pt idx="14">
                  <c:v>OECD Schnitt</c:v>
                </c:pt>
                <c:pt idx="15">
                  <c:v>Japan</c:v>
                </c:pt>
                <c:pt idx="16">
                  <c:v>Deutschland</c:v>
                </c:pt>
                <c:pt idx="17">
                  <c:v>Polen</c:v>
                </c:pt>
                <c:pt idx="18">
                  <c:v>Finnland</c:v>
                </c:pt>
                <c:pt idx="19">
                  <c:v>EU19 Schnitt</c:v>
                </c:pt>
                <c:pt idx="20">
                  <c:v>Neuseeland</c:v>
                </c:pt>
                <c:pt idx="21">
                  <c:v>Spanien</c:v>
                </c:pt>
                <c:pt idx="22">
                  <c:v>Luxemburg </c:v>
                </c:pt>
                <c:pt idx="23">
                  <c:v>France </c:v>
                </c:pt>
                <c:pt idx="24">
                  <c:v>Tsch. Rep.</c:v>
                </c:pt>
                <c:pt idx="25">
                  <c:v>Irland</c:v>
                </c:pt>
                <c:pt idx="26">
                  <c:v>Slowakei</c:v>
                </c:pt>
                <c:pt idx="27">
                  <c:v>Belgien</c:v>
                </c:pt>
                <c:pt idx="28">
                  <c:v>Korea</c:v>
                </c:pt>
                <c:pt idx="29">
                  <c:v>Griechenland</c:v>
                </c:pt>
                <c:pt idx="30">
                  <c:v>Chile1</c:v>
                </c:pt>
                <c:pt idx="31">
                  <c:v>Italien</c:v>
                </c:pt>
                <c:pt idx="32">
                  <c:v>Portugal </c:v>
                </c:pt>
                <c:pt idx="33">
                  <c:v>Mexiko</c:v>
                </c:pt>
                <c:pt idx="34">
                  <c:v>Türkei</c:v>
                </c:pt>
                <c:pt idx="35">
                  <c:v>Slovenien</c:v>
                </c:pt>
                <c:pt idx="36">
                  <c:v>Österreich</c:v>
                </c:pt>
              </c:strCache>
            </c:strRef>
          </c:cat>
          <c:val>
            <c:numRef>
              <c:f>Sheet1!$E$2:$E$40</c:f>
              <c:numCache>
                <c:formatCode>0</c:formatCode>
                <c:ptCount val="37"/>
                <c:pt idx="0">
                  <c:v>0.37683176684383923</c:v>
                </c:pt>
                <c:pt idx="1">
                  <c:v>6.9150311346573652</c:v>
                </c:pt>
                <c:pt idx="2">
                  <c:v>5.3778821631318117</c:v>
                </c:pt>
                <c:pt idx="3">
                  <c:v>6.1022892974640541</c:v>
                </c:pt>
                <c:pt idx="4">
                  <c:v>3.8695677771264201</c:v>
                </c:pt>
                <c:pt idx="5">
                  <c:v>0.86437265951830966</c:v>
                </c:pt>
                <c:pt idx="6">
                  <c:v>-2.0894303967935457E-2</c:v>
                </c:pt>
                <c:pt idx="7">
                  <c:v>3.5442150465739779</c:v>
                </c:pt>
                <c:pt idx="8">
                  <c:v>3.8291002991213077</c:v>
                </c:pt>
                <c:pt idx="9">
                  <c:v>8.6027025282685301</c:v>
                </c:pt>
                <c:pt idx="10">
                  <c:v>7.1688967020100662</c:v>
                </c:pt>
                <c:pt idx="11">
                  <c:v>6.6074534570178791</c:v>
                </c:pt>
                <c:pt idx="12">
                  <c:v>1.9820353199087286</c:v>
                </c:pt>
                <c:pt idx="13">
                  <c:v>1.5753385082773441</c:v>
                </c:pt>
                <c:pt idx="14">
                  <c:v>4.3697434828119341</c:v>
                </c:pt>
                <c:pt idx="15">
                  <c:v>2.7560734868023076</c:v>
                </c:pt>
                <c:pt idx="16">
                  <c:v>-0.44722476703655367</c:v>
                </c:pt>
                <c:pt idx="17">
                  <c:v>9.4252934769187142</c:v>
                </c:pt>
                <c:pt idx="18">
                  <c:v>7.2794266592418424</c:v>
                </c:pt>
                <c:pt idx="19">
                  <c:v>4.8126780047312963</c:v>
                </c:pt>
                <c:pt idx="20">
                  <c:v>4.5534114537548014</c:v>
                </c:pt>
                <c:pt idx="21">
                  <c:v>6.4707543990672889</c:v>
                </c:pt>
                <c:pt idx="22">
                  <c:v>6.8363677421217695</c:v>
                </c:pt>
                <c:pt idx="23">
                  <c:v>8.08518448339602</c:v>
                </c:pt>
                <c:pt idx="24">
                  <c:v>7.3544295434658125E-2</c:v>
                </c:pt>
                <c:pt idx="25">
                  <c:v>7.3708615391436396</c:v>
                </c:pt>
                <c:pt idx="26">
                  <c:v>3.4564798141978699</c:v>
                </c:pt>
                <c:pt idx="27">
                  <c:v>4.9155929441823947</c:v>
                </c:pt>
                <c:pt idx="28">
                  <c:v>4.2511293624888324</c:v>
                </c:pt>
                <c:pt idx="29">
                  <c:v>-0.24957576847754481</c:v>
                </c:pt>
                <c:pt idx="30">
                  <c:v>5.0773109308478794</c:v>
                </c:pt>
                <c:pt idx="31">
                  <c:v>3.3586993808170345</c:v>
                </c:pt>
                <c:pt idx="32">
                  <c:v>6.4247739705965756</c:v>
                </c:pt>
                <c:pt idx="33">
                  <c:v>2.6847900387737162</c:v>
                </c:pt>
                <c:pt idx="34">
                  <c:v>3.3707896773454262</c:v>
                </c:pt>
                <c:pt idx="35">
                  <c:v>3.9925680532701371</c:v>
                </c:pt>
                <c:pt idx="36">
                  <c:v>1.4396194298454219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A3-3D4E-94B2-E411758E8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1233024"/>
        <c:axId val="1"/>
      </c:barChart>
      <c:catAx>
        <c:axId val="126123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342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86" b="1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de-DE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0"/>
          <c:min val="0"/>
        </c:scaling>
        <c:delete val="0"/>
        <c:axPos val="l"/>
        <c:majorGridlines>
          <c:spPr>
            <a:ln w="3092">
              <a:solidFill>
                <a:schemeClr val="tx1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0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8" b="1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de-DE"/>
          </a:p>
        </c:txPr>
        <c:crossAx val="1261233024"/>
        <c:crosses val="autoZero"/>
        <c:crossBetween val="between"/>
      </c:valAx>
      <c:spPr>
        <a:noFill/>
        <a:ln w="12342">
          <a:solidFill>
            <a:schemeClr val="tx1"/>
          </a:solidFill>
          <a:prstDash val="sysDot"/>
        </a:ln>
      </c:spPr>
    </c:plotArea>
    <c:legend>
      <c:legendPos val="b"/>
      <c:layout>
        <c:manualLayout>
          <c:xMode val="edge"/>
          <c:yMode val="edge"/>
          <c:x val="0.12540192926045016"/>
          <c:y val="1.0554089709762533E-2"/>
          <c:w val="0.55787781350482313"/>
          <c:h val="6.3324538258575203E-2"/>
        </c:manualLayout>
      </c:layout>
      <c:overlay val="0"/>
      <c:spPr>
        <a:noFill/>
        <a:ln w="24688">
          <a:noFill/>
        </a:ln>
      </c:spPr>
      <c:txPr>
        <a:bodyPr/>
        <a:lstStyle/>
        <a:p>
          <a:pPr>
            <a:defRPr sz="1086" b="1" i="0" u="none" strike="noStrike" baseline="0">
              <a:solidFill>
                <a:srgbClr val="000000"/>
              </a:solidFill>
              <a:latin typeface="Comic Sans MS"/>
              <a:ea typeface="Comic Sans MS"/>
              <a:cs typeface="Comic Sans M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3" b="1" i="0" u="none" strike="noStrike" baseline="0">
          <a:solidFill>
            <a:srgbClr val="000000"/>
          </a:solidFill>
          <a:latin typeface="Comic Sans MS"/>
          <a:ea typeface="Comic Sans MS"/>
          <a:cs typeface="Comic Sans MS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B82CED0-54A7-4149-82FA-10C5F5B72C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702AF17-25C2-3344-8039-D0736DC605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0B959E48-5BDA-0147-BEF3-96E9736722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685800"/>
            <a:ext cx="42449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334B1FA5-B543-F94C-8486-11B77E0B70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F7ADB1A6-FF1C-9E4B-AB84-86035EB22C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757A18CD-CAED-A94A-961D-432854E557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C44C51-F814-BB49-A55F-E8FEAF3F7C9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EB32F5-3A0A-A648-96AF-67D33A7EB0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164E2-1B08-1440-85D2-FAA9E0342C84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1BD7C1C8-20ED-2548-81CE-4C305AF6E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66FA759E-22A3-2647-AABB-A37C587C2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B29C36-D9BF-714B-B922-C846D1D1A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BF059-E5AB-EE41-9FD9-92F620FB2307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BA7653ED-8619-7642-9093-0A2F9850E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685800"/>
            <a:ext cx="4248150" cy="3430588"/>
          </a:xfrm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A27B03A2-ED34-D547-82E1-EF404290C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E80F7B-A708-6C44-BDD9-B296F9D46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03BB5-9EFC-7E4E-BAF8-50E3C9150518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867413B-2083-7F48-9F6D-07DC550D1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381000"/>
            <a:ext cx="4622800" cy="3733800"/>
          </a:xfrm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67804BD-A00E-F142-802A-2CF5ED949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6BBEA4-D7DB-4546-9B50-4B08EB50E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5CA0B-D713-B84E-8812-A8F5D68D414C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1154D5E9-2FAE-C243-AC66-DF072DA80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381000"/>
            <a:ext cx="4622800" cy="3733800"/>
          </a:xfrm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A8D07665-5F8D-9D45-AB17-01747490F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C4D56B-0F1E-1541-8030-6627B3F01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E18F2-86A1-1F42-8593-B0D8ED139933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BF4BC263-2220-AC45-8966-6930D09D5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381000"/>
            <a:ext cx="4622800" cy="3733800"/>
          </a:xfrm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C84551F8-4E36-5D48-B733-7FE873959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F7945E-1E47-A447-AF3F-4E1B8D91F5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0864F-1714-EC40-9BEC-FCE9BF9CE417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8C28234F-7AC9-724F-99DC-07A7FEC96A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4450" y="692150"/>
            <a:ext cx="4230688" cy="3416300"/>
          </a:xfrm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07F1DE0E-50D5-A34E-8FF3-B81673FF4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ln/>
        </p:spPr>
        <p:txBody>
          <a:bodyPr lIns="90823" tIns="44614" rIns="90823" bIns="44614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780809-4B64-C448-A043-D3BB7BA27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F8276-3D30-F648-8287-1C978303E60E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78484FF0-7DDF-6B47-AFC0-A5D357BF6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854DAAC-9DA2-FF42-8BC7-560097D84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B0A63B-65F3-774C-B0D5-48B2CD859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FA003-B595-8747-851C-93D04B92677A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D1F96DC1-DCED-8945-9863-C66575929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30318C4-DA52-A14E-AA02-FAE402D51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Insgesamt 21 Mrd.</a:t>
            </a:r>
          </a:p>
          <a:p>
            <a:r>
              <a:rPr lang="de-DE" altLang="de-DE"/>
              <a:t>Hier wird vor allem auf die wettbewerbliche Dynamik vertraut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6CE917-61FB-BB48-996C-D62029D477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B077F-B4E5-8D45-9589-BAC52320B596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3B373A5D-530B-DF4D-AA0A-61D1859B6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02EF64F-71AA-C54D-8571-CE6B6C1BF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Insgesamt 30 Mrd.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25BB6982-ECDF-EE49-BEC3-3CB84201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4157663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F2DCAC4D-7FDD-5244-A841-30D20AA52E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46138" y="2587625"/>
            <a:ext cx="7958137" cy="1620838"/>
          </a:xfrm>
        </p:spPr>
        <p:txBody>
          <a:bodyPr/>
          <a:lstStyle>
            <a:lvl1pPr algn="r">
              <a:defRPr sz="3400" b="1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A9ACF88-34EC-EF4F-A7A3-95703DDF04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52663" y="4522788"/>
            <a:ext cx="6553200" cy="124301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5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21A381E6-313B-5E4A-BACB-EC96FBA49D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884988"/>
            <a:ext cx="2184400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500"/>
            </a:lvl1pPr>
          </a:lstStyle>
          <a:p>
            <a:endParaRPr lang="de-DE" altLang="de-DE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9D79FC6E-7A1C-EE4E-9940-CBE6A76A6D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98813" y="6884988"/>
            <a:ext cx="2963862" cy="52546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69C799CB-E743-EC40-9954-FEFFA4B44C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708775" y="6884988"/>
            <a:ext cx="2184400" cy="525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54603F-BBEC-5F44-BFAC-D9FAE047C8E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22DC93FC-087B-C04B-BBAC-5E3DE2ADC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61488" cy="1319213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7" name="Picture 9">
            <a:extLst>
              <a:ext uri="{FF2B5EF4-FFF2-40B4-BE49-F238E27FC236}">
                <a16:creationId xmlns:a16="http://schemas.microsoft.com/office/drawing/2014/main" id="{D71BC89A-5EC3-7343-9C45-38C4EB725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27000"/>
            <a:ext cx="2268537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8" name="Text Box 10">
            <a:extLst>
              <a:ext uri="{FF2B5EF4-FFF2-40B4-BE49-F238E27FC236}">
                <a16:creationId xmlns:a16="http://schemas.microsoft.com/office/drawing/2014/main" id="{00EF348F-1525-0D4F-8C11-10280F8CC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789738"/>
            <a:ext cx="2874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46" tIns="48324" rIns="96646" bIns="48324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900" b="1">
                <a:solidFill>
                  <a:schemeClr val="bg1"/>
                </a:solidFill>
              </a:rPr>
              <a:t>www.che-consult.de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AB766-E61F-3B43-AEE2-D2B03185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A88569-0959-7442-B305-1D2FD94FB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895F02-85DD-C849-914F-C1DF46A00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021E3E-741E-3C43-9785-D143CB559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69EB4E-60B6-0844-8A39-02509A4510C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085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43BBC90-BF9E-6D41-AF03-46D19415F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53225" y="49213"/>
            <a:ext cx="2139950" cy="674846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FD584C-E528-B543-B354-F7D43D981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0200" y="49213"/>
            <a:ext cx="6270625" cy="67484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381BC4-DD3F-9040-8FCE-B7C354CE94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A23355-7054-574D-AAC6-F25C443FA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8ADB9D-EE71-484A-BBD4-7502392D03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05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60547-7192-B74F-8D67-11FB5DFA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49213"/>
            <a:ext cx="6856413" cy="7937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9DDFCD-3DAE-4344-90E6-72D250E90C2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3" y="1808163"/>
            <a:ext cx="4135437" cy="4989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AA51AD-8CF9-C84D-86A5-7FA4AC844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6150" y="1808163"/>
            <a:ext cx="4137025" cy="4989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93DB25-7903-0847-B16D-75080F569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4150" y="7192963"/>
            <a:ext cx="7521575" cy="525462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C821F-0D95-384D-A6B2-20E5CE9E2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48600" y="7224713"/>
            <a:ext cx="1328738" cy="525462"/>
          </a:xfrm>
        </p:spPr>
        <p:txBody>
          <a:bodyPr/>
          <a:lstStyle>
            <a:lvl1pPr>
              <a:defRPr/>
            </a:lvl1pPr>
          </a:lstStyle>
          <a:p>
            <a:fld id="{D6E59E43-E8D0-B84E-89A5-90D60578399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608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58162-7C97-CA48-AAAD-C91EFA61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04F850-FACB-3144-A34E-1D6900ED5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939FC0-8888-DD4A-944A-2036CF2E0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99D80F-0339-2240-A9E1-25B33EBCE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D0AFD1-B856-A24F-8A2E-D0657B3582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07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DF3D9-E65A-A848-B698-706DD831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884363"/>
            <a:ext cx="8075613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ACD942-4844-A245-A347-8F4F87AFF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5" y="5059363"/>
            <a:ext cx="8075613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A701AD-2A53-E74B-B66F-762FD0C99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782A6A-B1FB-9245-99A1-D8CA68F34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41657-2FE2-BF48-A517-31EAC13D4E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893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09B7F-39F9-4940-AAFA-EC9AD495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2E9C52-B5D3-5C4B-B73F-855811811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8163"/>
            <a:ext cx="4135437" cy="4989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9F738E-070E-8544-BB98-3326B6238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6150" y="1808163"/>
            <a:ext cx="4137025" cy="4989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8C3C77-5A25-8C4F-B9FF-96F9619705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73B8E5-A4F6-C243-96B6-AA5DA8F961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716BB7-3E8E-3F40-AE70-3B8A3592F2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00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C8143-86FC-8249-9D1D-9C5A86C9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" y="403225"/>
            <a:ext cx="8074025" cy="1460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7362B1-B3FD-A540-AABB-B5F472D88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525" y="1854200"/>
            <a:ext cx="39608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C9F075-144A-A041-BA91-7977CB992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525" y="2762250"/>
            <a:ext cx="3960813" cy="40624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3874DB-7CFF-7843-BBEA-FD6543DC7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8688" y="1854200"/>
            <a:ext cx="39798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D639617-54A1-FC48-A9D5-A688E3D75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8688" y="2762250"/>
            <a:ext cx="3979862" cy="40624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D99578A-F289-664D-BFB1-79D8DAFB3F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E58063D-7A23-F34F-AFEB-53539B088B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155E17-3C38-FE4C-A612-9CE475CC3D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503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CE330-50E9-5A44-91C2-28204DAC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584684-92E6-404C-A0D9-0F920D465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01C570-1CCE-6D4C-B2C3-0DF7D91FA0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5B4CFD-6857-FA45-B42C-AD1A2A13690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063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A833F3E-730E-5B4D-A8EA-520B67E1C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B756C2-4226-1343-82B4-58E3759462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0D6017-A89A-3641-BC7D-3039091419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879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CF24C-17C5-144C-9585-FAF60289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" y="504825"/>
            <a:ext cx="3019425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5BA667-508B-224C-916C-F401777DC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863" y="1089025"/>
            <a:ext cx="4738687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F24061-14F4-724B-98EC-2FDFCD0D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525" y="2268538"/>
            <a:ext cx="3019425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10DAA0-AD5B-A342-98C9-FCCB402DA2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DDE9A0-B655-4B4D-BF48-F7BB5B35A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2AC342-15C7-3C40-9A23-C6BA6B120B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176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E512B-2910-8A4A-96E6-203DBBD4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" y="504825"/>
            <a:ext cx="3019425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ABADC2-B9B8-7D4D-B836-AF00C5DCE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79863" y="1089025"/>
            <a:ext cx="4738687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235E7F-FA5C-8F45-95F2-E63673C04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525" y="2268538"/>
            <a:ext cx="3019425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37A1CE-1ABF-2F42-AA05-38F8B203D7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A80BDE-EFC0-AE49-9232-ABAC744E7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BD57EA-FA1A-AD41-8C4A-7F900C1373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266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49C65434-6CA2-4646-84E5-2B7823B6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8207375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D48137F0-6A30-B34E-9CDC-E6171C0D2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15175"/>
            <a:ext cx="9361488" cy="44608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7281951C-F1B7-5444-82D6-BBBA2A887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61488" cy="842963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0983363D-BDE4-ED45-A238-278D93A38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49213"/>
            <a:ext cx="685641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4" rIns="96646" bIns="483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536A758D-4507-3F40-8844-8C481D3F2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08163"/>
            <a:ext cx="8424862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D5A3C00F-E80F-A94F-9996-47FB17493A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4150" y="7192963"/>
            <a:ext cx="752157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500">
                <a:solidFill>
                  <a:srgbClr val="414141"/>
                </a:solidFill>
              </a:defRPr>
            </a:lvl1pPr>
          </a:lstStyle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C3EF1CC6-B702-1548-B743-FA25032A81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7224713"/>
            <a:ext cx="13287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500">
                <a:solidFill>
                  <a:srgbClr val="FF0000"/>
                </a:solidFill>
              </a:defRPr>
            </a:lvl1pPr>
          </a:lstStyle>
          <a:p>
            <a:fld id="{E728F95A-A53E-1042-8416-D8CA56C29F0C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36873" name="Picture 9">
            <a:extLst>
              <a:ext uri="{FF2B5EF4-FFF2-40B4-BE49-F238E27FC236}">
                <a16:creationId xmlns:a16="http://schemas.microsoft.com/office/drawing/2014/main" id="{A43036D4-A217-8543-9DF6-BBD5C53CE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27000"/>
            <a:ext cx="1300162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l" defTabSz="966788" rtl="0" fontAlgn="base">
        <a:spcBef>
          <a:spcPct val="0"/>
        </a:spcBef>
        <a:spcAft>
          <a:spcPct val="0"/>
        </a:spcAft>
        <a:defRPr sz="3000" kern="1200">
          <a:solidFill>
            <a:srgbClr val="414141"/>
          </a:solidFill>
          <a:latin typeface="+mj-lt"/>
          <a:ea typeface="+mj-ea"/>
          <a:cs typeface="+mj-cs"/>
        </a:defRPr>
      </a:lvl1pPr>
      <a:lvl2pPr algn="l" defTabSz="966788" rtl="0" fontAlgn="base">
        <a:spcBef>
          <a:spcPct val="0"/>
        </a:spcBef>
        <a:spcAft>
          <a:spcPct val="0"/>
        </a:spcAft>
        <a:defRPr sz="3000">
          <a:solidFill>
            <a:srgbClr val="414141"/>
          </a:solidFill>
          <a:latin typeface="Arial" panose="020B0604020202020204" pitchFamily="34" charset="0"/>
        </a:defRPr>
      </a:lvl2pPr>
      <a:lvl3pPr algn="l" defTabSz="966788" rtl="0" fontAlgn="base">
        <a:spcBef>
          <a:spcPct val="0"/>
        </a:spcBef>
        <a:spcAft>
          <a:spcPct val="0"/>
        </a:spcAft>
        <a:defRPr sz="3000">
          <a:solidFill>
            <a:srgbClr val="414141"/>
          </a:solidFill>
          <a:latin typeface="Arial" panose="020B0604020202020204" pitchFamily="34" charset="0"/>
        </a:defRPr>
      </a:lvl3pPr>
      <a:lvl4pPr algn="l" defTabSz="966788" rtl="0" fontAlgn="base">
        <a:spcBef>
          <a:spcPct val="0"/>
        </a:spcBef>
        <a:spcAft>
          <a:spcPct val="0"/>
        </a:spcAft>
        <a:defRPr sz="3000">
          <a:solidFill>
            <a:srgbClr val="414141"/>
          </a:solidFill>
          <a:latin typeface="Arial" panose="020B0604020202020204" pitchFamily="34" charset="0"/>
        </a:defRPr>
      </a:lvl4pPr>
      <a:lvl5pPr algn="l" defTabSz="966788" rtl="0" fontAlgn="base">
        <a:spcBef>
          <a:spcPct val="0"/>
        </a:spcBef>
        <a:spcAft>
          <a:spcPct val="0"/>
        </a:spcAft>
        <a:defRPr sz="3000">
          <a:solidFill>
            <a:srgbClr val="414141"/>
          </a:solidFill>
          <a:latin typeface="Arial" panose="020B0604020202020204" pitchFamily="34" charset="0"/>
        </a:defRPr>
      </a:lvl5pPr>
      <a:lvl6pPr marL="457200" algn="l" defTabSz="966788" rtl="0" fontAlgn="base">
        <a:spcBef>
          <a:spcPct val="0"/>
        </a:spcBef>
        <a:spcAft>
          <a:spcPct val="0"/>
        </a:spcAft>
        <a:defRPr sz="3000">
          <a:solidFill>
            <a:srgbClr val="414141"/>
          </a:solidFill>
          <a:latin typeface="Arial" panose="020B0604020202020204" pitchFamily="34" charset="0"/>
        </a:defRPr>
      </a:lvl6pPr>
      <a:lvl7pPr marL="914400" algn="l" defTabSz="966788" rtl="0" fontAlgn="base">
        <a:spcBef>
          <a:spcPct val="0"/>
        </a:spcBef>
        <a:spcAft>
          <a:spcPct val="0"/>
        </a:spcAft>
        <a:defRPr sz="3000">
          <a:solidFill>
            <a:srgbClr val="414141"/>
          </a:solidFill>
          <a:latin typeface="Arial" panose="020B0604020202020204" pitchFamily="34" charset="0"/>
        </a:defRPr>
      </a:lvl7pPr>
      <a:lvl8pPr marL="1371600" algn="l" defTabSz="966788" rtl="0" fontAlgn="base">
        <a:spcBef>
          <a:spcPct val="0"/>
        </a:spcBef>
        <a:spcAft>
          <a:spcPct val="0"/>
        </a:spcAft>
        <a:defRPr sz="3000">
          <a:solidFill>
            <a:srgbClr val="414141"/>
          </a:solidFill>
          <a:latin typeface="Arial" panose="020B0604020202020204" pitchFamily="34" charset="0"/>
        </a:defRPr>
      </a:lvl8pPr>
      <a:lvl9pPr marL="1828800" algn="l" defTabSz="966788" rtl="0" fontAlgn="base">
        <a:spcBef>
          <a:spcPct val="0"/>
        </a:spcBef>
        <a:spcAft>
          <a:spcPct val="0"/>
        </a:spcAft>
        <a:defRPr sz="3000">
          <a:solidFill>
            <a:srgbClr val="414141"/>
          </a:solidFill>
          <a:latin typeface="Arial" panose="020B0604020202020204" pitchFamily="34" charset="0"/>
        </a:defRPr>
      </a:lvl9pPr>
    </p:titleStyle>
    <p:bodyStyle>
      <a:lvl1pPr marL="361950" indent="-361950" algn="l" defTabSz="966788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3000" kern="1200">
          <a:solidFill>
            <a:srgbClr val="414141"/>
          </a:solidFill>
          <a:latin typeface="+mn-lt"/>
          <a:ea typeface="+mn-ea"/>
          <a:cs typeface="+mn-cs"/>
        </a:defRPr>
      </a:lvl1pPr>
      <a:lvl2pPr marL="785813" indent="-301625" algn="l" defTabSz="966788" rtl="0" fontAlgn="base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–"/>
        <a:defRPr sz="2500" kern="1200">
          <a:solidFill>
            <a:srgbClr val="414141"/>
          </a:solidFill>
          <a:latin typeface="+mn-lt"/>
          <a:ea typeface="+mn-ea"/>
          <a:cs typeface="+mn-cs"/>
        </a:defRPr>
      </a:lvl2pPr>
      <a:lvl3pPr marL="1208088" indent="-241300" algn="l" defTabSz="966788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500" kern="1200">
          <a:solidFill>
            <a:srgbClr val="41414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100" kern="1200">
          <a:solidFill>
            <a:srgbClr val="414141"/>
          </a:solidFill>
          <a:latin typeface="+mn-lt"/>
          <a:ea typeface="+mn-ea"/>
          <a:cs typeface="+mn-cs"/>
        </a:defRPr>
      </a:lvl4pPr>
      <a:lvl5pPr marL="2176463" indent="-242888" algn="l" defTabSz="966788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100" kern="12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DF9C53C-3A98-8B42-93EF-DC1925650D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b="0" dirty="0"/>
              <a:t>Demographischer Wandel</a:t>
            </a:r>
            <a:br>
              <a:rPr lang="de-DE" altLang="de-DE" b="0" dirty="0"/>
            </a:br>
            <a:r>
              <a:rPr lang="de-DE" altLang="de-DE" b="0" dirty="0"/>
              <a:t>und Hochschulsystem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3839E7A-3447-0843-B803-22514B7133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/>
              <a:t>Prof. Dr. D. Müller-Böling | Dr. C. Berthold | T. von Stuckrad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864BC531-5AE2-F446-B718-6986E7FA4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4DA8AFB1-E93E-024B-B5E8-C60C08750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A1FB2-EE44-B146-AC4E-34ABCE50DC36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71CDE01A-9465-344B-8D8A-2F3C802E08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828675"/>
            <a:ext cx="8588375" cy="1233488"/>
          </a:xfrm>
        </p:spPr>
        <p:txBody>
          <a:bodyPr lIns="95678" tIns="47000" rIns="95678" bIns="47000"/>
          <a:lstStyle/>
          <a:p>
            <a:r>
              <a:rPr lang="de-DE" altLang="de-DE" sz="2400"/>
              <a:t>Bevölkerung mit Hochschul- oder Fachhochschulabschluss</a:t>
            </a:r>
            <a:br>
              <a:rPr lang="de-DE" altLang="de-DE" sz="2200"/>
            </a:br>
            <a:r>
              <a:rPr lang="de-DE" altLang="de-DE" sz="1800"/>
              <a:t>Angenähert nach dem Anteil der Personen mit ISCED 5A/6 Qualifikationen in den Altersgruppen 55-64, 45-55, 45-44 und 25-34 Jährigen (2003)</a:t>
            </a:r>
            <a:endParaRPr lang="en-US" altLang="de-DE" sz="180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37B428C4-43E4-284C-B75C-6B288C78419F}"/>
              </a:ext>
            </a:extLst>
          </p:cNvPr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593725" y="2095500"/>
          <a:ext cx="7921625" cy="486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6980" name="Text Box 4">
            <a:extLst>
              <a:ext uri="{FF2B5EF4-FFF2-40B4-BE49-F238E27FC236}">
                <a16:creationId xmlns:a16="http://schemas.microsoft.com/office/drawing/2014/main" id="{B34A99F9-FDD2-1548-A09C-673A05424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908175"/>
            <a:ext cx="3587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85" tIns="48343" rIns="96685" bIns="48343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162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13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6463" indent="-2428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663" indent="-242888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0863" indent="-242888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8063" indent="-242888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5263" indent="-242888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altLang="de-DE" sz="1300">
                <a:latin typeface="Comic Sans MS" panose="030F0902030302020204" pitchFamily="66" charset="0"/>
              </a:rPr>
              <a:t>%</a:t>
            </a:r>
            <a:endParaRPr lang="en-US" altLang="de-DE" sz="1300">
              <a:latin typeface="Comic Sans MS" panose="030F0902030302020204" pitchFamily="66" charset="0"/>
            </a:endParaRPr>
          </a:p>
        </p:txBody>
      </p:sp>
      <p:sp>
        <p:nvSpPr>
          <p:cNvPr id="126983" name="Oval 7">
            <a:extLst>
              <a:ext uri="{FF2B5EF4-FFF2-40B4-BE49-F238E27FC236}">
                <a16:creationId xmlns:a16="http://schemas.microsoft.com/office/drawing/2014/main" id="{B3D37A82-F615-044B-95E0-C6A72D0F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4645025"/>
            <a:ext cx="358775" cy="12969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B18059-5239-4842-BBFA-594E61559C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6EACB7-87B9-B443-B7EB-4BBA64705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6F93E3-6828-E24F-8DBE-82B33E259607}" type="slidenum">
              <a:rPr lang="de-DE" altLang="de-DE"/>
              <a:pPr/>
              <a:t>11</a:t>
            </a:fld>
            <a:endParaRPr lang="de-DE" altLang="de-DE"/>
          </a:p>
        </p:txBody>
      </p:sp>
      <p:pic>
        <p:nvPicPr>
          <p:cNvPr id="129026" name="Picture 2">
            <a:extLst>
              <a:ext uri="{FF2B5EF4-FFF2-40B4-BE49-F238E27FC236}">
                <a16:creationId xmlns:a16="http://schemas.microsoft.com/office/drawing/2014/main" id="{50D10DE0-84E7-FF40-B02E-D11AF0B3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392238"/>
            <a:ext cx="5535613" cy="54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Rectangle 3">
            <a:extLst>
              <a:ext uri="{FF2B5EF4-FFF2-40B4-BE49-F238E27FC236}">
                <a16:creationId xmlns:a16="http://schemas.microsoft.com/office/drawing/2014/main" id="{829FA04D-DD3A-024B-9062-F9480412B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2600" b="1">
                <a:solidFill>
                  <a:schemeClr val="tx1"/>
                </a:solidFill>
              </a:rPr>
              <a:t>Demographischer Wandel - Fachkräftemangel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B10E1C8-CB4A-4846-AA8A-AAA4B5F8FC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1DFC1A98-AE58-AD45-93EB-67F1D1A45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E55ACC-18C4-F042-9B65-DEAA92329C0D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36AC9FAD-B863-6346-9616-222ECC711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/>
              <a:t>Fächerspezifische</a:t>
            </a:r>
            <a:br>
              <a:rPr lang="de-DE" altLang="de-DE" sz="2600"/>
            </a:br>
            <a:r>
              <a:rPr lang="de-DE" altLang="de-DE" sz="2600"/>
              <a:t>Analyse der Kreise III</a:t>
            </a: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F6A4D38E-AE61-A241-981A-193C1E03E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84438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/>
              <a:t>Ingenieurwissenschaften</a:t>
            </a:r>
          </a:p>
        </p:txBody>
      </p:sp>
      <p:pic>
        <p:nvPicPr>
          <p:cNvPr id="135172" name="Picture 4">
            <a:extLst>
              <a:ext uri="{FF2B5EF4-FFF2-40B4-BE49-F238E27FC236}">
                <a16:creationId xmlns:a16="http://schemas.microsoft.com/office/drawing/2014/main" id="{48BF8E78-B1C0-D448-BE24-6055B4D2B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-755650"/>
            <a:ext cx="6438900" cy="91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3" name="Picture 5">
            <a:extLst>
              <a:ext uri="{FF2B5EF4-FFF2-40B4-BE49-F238E27FC236}">
                <a16:creationId xmlns:a16="http://schemas.microsoft.com/office/drawing/2014/main" id="{16465393-1D7D-3C48-A886-FF1889EB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229552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7F9041-51D7-D048-A8A9-9745CF5BB5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849EDD-2237-2442-95E1-4CDB9DD68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1617D-1FFE-F340-84CB-47164989DC6C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9A4BBF55-44FF-A441-814F-9D89F38E5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/>
              <a:t>Themen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52F021D1-C3CF-CB41-9578-812098A23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16013"/>
            <a:ext cx="8424862" cy="5681662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None/>
            </a:pPr>
            <a:endParaRPr lang="de-DE" altLang="de-DE"/>
          </a:p>
          <a:p>
            <a:pPr marL="571500" indent="-571500">
              <a:buFont typeface="Wingdings" pitchFamily="2" charset="2"/>
              <a:buNone/>
            </a:pPr>
            <a:r>
              <a:rPr lang="de-DE" altLang="de-DE"/>
              <a:t>Datenatlas für das deutsche Hochschulsystem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128BA9E-1A0D-3541-80BC-3E1756A3AF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331AD72-6DC2-A741-9297-E3FAD0A531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FFC3B5-876F-554C-AA31-F4E2248D7CB2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5677CBEC-04DC-7449-B4F8-A1BA46667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/>
              <a:t>Hochschule Leipzig 2006</a:t>
            </a:r>
          </a:p>
        </p:txBody>
      </p:sp>
      <p:pic>
        <p:nvPicPr>
          <p:cNvPr id="131075" name="Picture 3">
            <a:extLst>
              <a:ext uri="{FF2B5EF4-FFF2-40B4-BE49-F238E27FC236}">
                <a16:creationId xmlns:a16="http://schemas.microsoft.com/office/drawing/2014/main" id="{9DEAD706-F865-AE4C-B323-FA757E52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828675"/>
            <a:ext cx="2705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Text Box 4">
            <a:extLst>
              <a:ext uri="{FF2B5EF4-FFF2-40B4-BE49-F238E27FC236}">
                <a16:creationId xmlns:a16="http://schemas.microsoft.com/office/drawing/2014/main" id="{36AC6474-9147-584F-86D9-94A93639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052638"/>
            <a:ext cx="3313113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8525" indent="-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725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925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0125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7325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/>
              <a:t>Info-Box</a:t>
            </a:r>
          </a:p>
          <a:p>
            <a:pPr>
              <a:spcBef>
                <a:spcPct val="50000"/>
              </a:spcBef>
            </a:pPr>
            <a:r>
              <a:rPr lang="de-DE" altLang="de-DE" sz="1400"/>
              <a:t>Anzahl der StudienanfängerInnen im Studienjahr 2006 an der Hochschule Leipzig insgesamt (Bildungsinländer): 1.074</a:t>
            </a:r>
          </a:p>
          <a:p>
            <a:pPr>
              <a:spcBef>
                <a:spcPct val="50000"/>
              </a:spcBef>
            </a:pPr>
            <a:r>
              <a:rPr lang="de-DE" altLang="de-DE" sz="1400"/>
              <a:t>Stärkste Kreise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de-DE" altLang="de-DE" sz="1400"/>
              <a:t>Leipzig (Stadt): 29,3% (315)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de-DE" altLang="de-DE" sz="1400"/>
              <a:t>Leipziger Land: 6,1% (65)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de-DE" altLang="de-DE" sz="1400"/>
              <a:t>Kreis Delitzsch: 4,6% (49)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4"/>
            </a:pPr>
            <a:r>
              <a:rPr lang="de-DE" altLang="de-DE" sz="1400"/>
              <a:t>Muldentalkreis: 3,6% (38)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5"/>
            </a:pPr>
            <a:r>
              <a:rPr lang="de-DE" altLang="de-DE" sz="1400"/>
              <a:t>Dresden (Stadt): 2,8% (30)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de-DE" altLang="de-DE" sz="140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1400"/>
              <a:t>Stärkste Länder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de-DE" altLang="de-DE" sz="1400"/>
              <a:t>Sachsen: 62,8% (674)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de-DE" altLang="de-DE" sz="1400"/>
              <a:t>Sachsen-Anhalt: 14,0% (675)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de-DE" altLang="de-DE" sz="1400"/>
              <a:t>Thüringen:  11,1% (119)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de-DE" altLang="de-DE" sz="1400"/>
              <a:t>Brandenburg: 3,2% (34)</a:t>
            </a:r>
          </a:p>
        </p:txBody>
      </p:sp>
      <p:pic>
        <p:nvPicPr>
          <p:cNvPr id="131077" name="Picture 5">
            <a:extLst>
              <a:ext uri="{FF2B5EF4-FFF2-40B4-BE49-F238E27FC236}">
                <a16:creationId xmlns:a16="http://schemas.microsoft.com/office/drawing/2014/main" id="{5BBF9743-88B9-1F4B-800B-54C78543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-323850"/>
            <a:ext cx="581977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AABB9D70-1CA0-834B-84CB-00727B230A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5EA7740-236D-CF48-9FF8-7969E47A2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54A6B2-DDB8-1542-900F-C7BBB13AA57E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2C7BE1BA-8AFE-B343-96F8-6BF0732C1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/>
              <a:t>Marktanteile in Leipzig (Stadt) im Studienjahr 2006</a:t>
            </a:r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64A74F4A-5AA2-0C46-B8C9-F4116D59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6372225"/>
            <a:ext cx="75612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/>
              <a:t>Anteil der StudienanfängerInnen (</a:t>
            </a:r>
            <a:r>
              <a:rPr lang="de-DE" altLang="de-DE" sz="1400" b="1"/>
              <a:t>insgesamt 1.896</a:t>
            </a:r>
            <a:r>
              <a:rPr lang="de-DE" altLang="de-DE" sz="1400"/>
              <a:t>) mit </a:t>
            </a:r>
            <a:r>
              <a:rPr lang="de-DE" altLang="de-DE" sz="1400" i="1"/>
              <a:t>allen Arten der Hochschulreife </a:t>
            </a:r>
            <a:r>
              <a:rPr lang="de-DE" altLang="de-DE" sz="1400"/>
              <a:t>im 1. Hochschulsemester der betrachteten Region, die an den benannten Hochschulen studieren (</a:t>
            </a:r>
            <a:r>
              <a:rPr lang="de-DE" altLang="de-DE" sz="1400" b="1"/>
              <a:t>erklärt 67%</a:t>
            </a:r>
            <a:r>
              <a:rPr lang="de-DE" altLang="de-DE" sz="1400"/>
              <a:t>).</a:t>
            </a:r>
          </a:p>
        </p:txBody>
      </p:sp>
      <p:graphicFrame>
        <p:nvGraphicFramePr>
          <p:cNvPr id="132101" name="Object 5">
            <a:extLst>
              <a:ext uri="{FF2B5EF4-FFF2-40B4-BE49-F238E27FC236}">
                <a16:creationId xmlns:a16="http://schemas.microsoft.com/office/drawing/2014/main" id="{A3A31683-EB79-5945-8F87-4F584D2C6E75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73100" y="1778000"/>
          <a:ext cx="8124825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Diagramm" r:id="rId3" imgW="7175500" imgH="3606800" progId="Excel.Chart.8">
                  <p:embed/>
                </p:oleObj>
              </mc:Choice>
              <mc:Fallback>
                <p:oleObj name="Diagramm" r:id="rId3" imgW="7175500" imgH="360680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778000"/>
                        <a:ext cx="8124825" cy="408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EC60A9-8A5D-0A46-997B-330FD201FD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626F20-71BF-BB44-8096-CC889443C0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6F18A-E660-E244-969D-8ED00AE69D35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AAB95754-9DC6-5A43-B58C-4F13F3A61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/>
              <a:t>Entwicklung der regionalen Studiennachfrage</a:t>
            </a:r>
          </a:p>
        </p:txBody>
      </p:sp>
      <p:graphicFrame>
        <p:nvGraphicFramePr>
          <p:cNvPr id="133123" name="Object 3">
            <a:extLst>
              <a:ext uri="{FF2B5EF4-FFF2-40B4-BE49-F238E27FC236}">
                <a16:creationId xmlns:a16="http://schemas.microsoft.com/office/drawing/2014/main" id="{7E5C8DC2-296E-FE43-AAB7-E9BB021614C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1188" y="1697038"/>
          <a:ext cx="8428037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name="Diagramm" r:id="rId3" imgW="5905500" imgH="2730500" progId="Excel.Chart.8">
                  <p:embed/>
                </p:oleObj>
              </mc:Choice>
              <mc:Fallback>
                <p:oleObj name="Diagramm" r:id="rId3" imgW="5905500" imgH="27305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97038"/>
                        <a:ext cx="8428037" cy="389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206577FF-170F-B646-9536-99CCB1B74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B3B73049-BE25-1249-A715-82D08B1AE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721D2-9F6D-744A-956F-31B3959EB6B8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ED1A7781-A033-AE4C-A7A1-BC2DC74EE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Datenatlas - Mobilitätsindikator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B69E1776-3AF8-7E4E-89B7-EF22A4CBF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1044575"/>
            <a:ext cx="84248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59" tIns="48330" rIns="96659" bIns="48330"/>
          <a:lstStyle>
            <a:lvl1pPr marL="361950" indent="-361950" defTabSz="966788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 marL="785813" indent="-301625" defTabSz="966788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5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lr>
                <a:srgbClr val="FF0000"/>
              </a:buClr>
              <a:buChar char="•"/>
              <a:defRPr sz="25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 marL="1692275" indent="-241300" defTabSz="966788">
              <a:spcBef>
                <a:spcPct val="20000"/>
              </a:spcBef>
              <a:buClr>
                <a:srgbClr val="FF0000"/>
              </a:buClr>
              <a:buChar char="–"/>
              <a:defRPr sz="21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 marL="2176463" indent="-242888" defTabSz="966788">
              <a:spcBef>
                <a:spcPct val="20000"/>
              </a:spcBef>
              <a:buClr>
                <a:srgbClr val="FF0000"/>
              </a:buClr>
              <a:buChar char="»"/>
              <a:defRPr sz="21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2633663" indent="-242888" defTabSz="966788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1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3090863" indent="-242888" defTabSz="966788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1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3548063" indent="-242888" defTabSz="966788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1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4005263" indent="-242888" defTabSz="966788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1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altLang="de-DE"/>
              <a:t>Mobilitätsbereitschaft in den Regionen</a:t>
            </a:r>
          </a:p>
          <a:p>
            <a:pPr>
              <a:buFont typeface="Wingdings" pitchFamily="2" charset="2"/>
              <a:buNone/>
            </a:pPr>
            <a:endParaRPr lang="de-DE" altLang="de-DE" sz="2000"/>
          </a:p>
          <a:p>
            <a:pPr>
              <a:buFont typeface="Wingdings" pitchFamily="2" charset="2"/>
              <a:buNone/>
            </a:pPr>
            <a:r>
              <a:rPr lang="de-DE" altLang="de-DE" sz="2000"/>
              <a:t>Entfernung zwischen Hochschulstandort und Herkunftskreis (in km)</a:t>
            </a:r>
          </a:p>
        </p:txBody>
      </p:sp>
      <p:graphicFrame>
        <p:nvGraphicFramePr>
          <p:cNvPr id="136196" name="Object 4">
            <a:extLst>
              <a:ext uri="{FF2B5EF4-FFF2-40B4-BE49-F238E27FC236}">
                <a16:creationId xmlns:a16="http://schemas.microsoft.com/office/drawing/2014/main" id="{4AA8BFE0-AB98-434D-BB83-031B05E4EF4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96900" y="2470150"/>
          <a:ext cx="7988300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9" name="Diagramm" r:id="rId3" imgW="6350000" imgH="2984500" progId="Excel.Chart.8">
                  <p:embed/>
                </p:oleObj>
              </mc:Choice>
              <mc:Fallback>
                <p:oleObj name="Diagramm" r:id="rId3" imgW="6350000" imgH="29845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2470150"/>
                        <a:ext cx="7988300" cy="374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4D78C0-1787-5B43-9AC7-3123EB215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16D523-1DC9-0F4C-B2F9-FC0DC1708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7FF7B-4325-F641-9BBB-28B8CB8650A7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3922D576-1F63-E048-BD92-1ABE3F418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/>
              <a:t>Datenatlas -  Produkte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42024F69-7E63-AF43-A2F4-7E83C4A3A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260475"/>
            <a:ext cx="8424863" cy="5616575"/>
          </a:xfrm>
        </p:spPr>
        <p:txBody>
          <a:bodyPr/>
          <a:lstStyle/>
          <a:p>
            <a:r>
              <a:rPr lang="de-DE" altLang="de-DE"/>
              <a:t>Pilotprojekte Datenvalidierung</a:t>
            </a:r>
          </a:p>
          <a:p>
            <a:pPr lvl="1"/>
            <a:r>
              <a:rPr lang="de-DE" altLang="de-DE"/>
              <a:t>FH Brandenburg</a:t>
            </a:r>
          </a:p>
          <a:p>
            <a:pPr lvl="1"/>
            <a:r>
              <a:rPr lang="de-DE" altLang="de-DE"/>
              <a:t>HTWG Konstanz</a:t>
            </a:r>
          </a:p>
          <a:p>
            <a:pPr lvl="1"/>
            <a:r>
              <a:rPr lang="de-DE" altLang="de-DE"/>
              <a:t>Universität Oldenburg</a:t>
            </a:r>
          </a:p>
          <a:p>
            <a:r>
              <a:rPr lang="de-DE" altLang="de-DE"/>
              <a:t>Nutzung für datenbasiertes Studierendenmarketing</a:t>
            </a:r>
          </a:p>
          <a:p>
            <a:pPr lvl="1"/>
            <a:r>
              <a:rPr lang="de-DE" altLang="de-DE"/>
              <a:t>Universität Potsdam</a:t>
            </a:r>
          </a:p>
          <a:p>
            <a:pPr lvl="1"/>
            <a:r>
              <a:rPr lang="de-DE" altLang="de-DE"/>
              <a:t>Universität Kassel</a:t>
            </a:r>
          </a:p>
          <a:p>
            <a:pPr lvl="1"/>
            <a:r>
              <a:rPr lang="de-DE" altLang="de-DE"/>
              <a:t>Universität Lübeck</a:t>
            </a:r>
          </a:p>
          <a:p>
            <a:r>
              <a:rPr lang="de-DE" altLang="de-DE"/>
              <a:t>Marketing ostdeutscher Hochschulen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194326-3A4B-A04D-8376-CA9874F1B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9BE2DB-4227-DF4C-AF9B-385030802F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878DA5-FE6A-D146-9E0C-F40672693DCA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6A016B60-744E-F04B-B114-948BD5A52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/>
              <a:t>Themen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03BFB352-EDBA-894F-90A4-14C1B974F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16013"/>
            <a:ext cx="8424862" cy="5681662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None/>
            </a:pPr>
            <a:endParaRPr lang="de-DE" altLang="de-DE"/>
          </a:p>
          <a:p>
            <a:pPr marL="571500" indent="-571500">
              <a:buFont typeface="Wingdings" pitchFamily="2" charset="2"/>
              <a:buNone/>
            </a:pPr>
            <a:r>
              <a:rPr lang="de-DE" altLang="de-DE"/>
              <a:t>Hochschulpakt 2020 Teil 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993073-5109-BB4B-93DC-BB8294D318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A3DE0C-118A-D844-BF20-A006A148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E6B2E-E4DE-3646-BE55-A3CFCB7744E9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EA20D46-FC48-2149-B648-65B59CA34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/>
              <a:t>Themen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5E44BA2-6B33-794E-B915-C8976A44A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16013"/>
            <a:ext cx="8424862" cy="5681662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/>
            <a:r>
              <a:rPr lang="de-DE" altLang="de-DE"/>
              <a:t>Demographischer Wandel und Hochschulsystem</a:t>
            </a:r>
          </a:p>
          <a:p>
            <a:pPr marL="571500" indent="-571500"/>
            <a:r>
              <a:rPr lang="de-DE" altLang="de-DE"/>
              <a:t>Hochschulpakt 2020 II</a:t>
            </a:r>
          </a:p>
          <a:p>
            <a:pPr marL="571500" indent="-571500"/>
            <a:r>
              <a:rPr lang="de-DE" altLang="de-DE"/>
              <a:t>AktiHF</a:t>
            </a:r>
          </a:p>
          <a:p>
            <a:pPr marL="960438" lvl="1" indent="-476250">
              <a:buFont typeface="Arial" panose="020B0604020202020204" pitchFamily="34" charset="0"/>
              <a:buNone/>
            </a:pPr>
            <a:endParaRPr lang="de-DE" alt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527A3A6-D3B5-9243-8B5B-93B25CE73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9C317904-E9FB-A340-B9E0-F2DB95833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6E579-1440-5A47-93AA-888BB36E1589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28404AB4-778D-784D-8F2E-F6AA673E3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>
                <a:solidFill>
                  <a:schemeClr val="tx1"/>
                </a:solidFill>
              </a:rPr>
              <a:t>Demographische Entwicklung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A6A29FEE-1678-CE4D-B968-47D4954F4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8238"/>
            <a:ext cx="93614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7D02E5B1-64CE-7E45-B34F-1821D07D5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65800"/>
            <a:ext cx="1936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85" tIns="48343" rIns="96685" bIns="48343" anchor="ctr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900"/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05BB2D30-BC22-F346-92B4-EB983AAE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3450"/>
            <a:ext cx="91773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85" tIns="48343" rIns="96685" bIns="48343" anchor="ctr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2100" b="1"/>
              <a:t>potenzielle StudienanfängerInnen, 2007 - 2020</a:t>
            </a:r>
          </a:p>
        </p:txBody>
      </p:sp>
      <p:graphicFrame>
        <p:nvGraphicFramePr>
          <p:cNvPr id="138246" name="Object 6">
            <a:extLst>
              <a:ext uri="{FF2B5EF4-FFF2-40B4-BE49-F238E27FC236}">
                <a16:creationId xmlns:a16="http://schemas.microsoft.com/office/drawing/2014/main" id="{570B67FD-B754-5241-AC30-B7BC6FC10DB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08063" y="1509713"/>
          <a:ext cx="68548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Diagramm" r:id="rId3" imgW="5118100" imgH="3479800" progId="Excel.Chart.8">
                  <p:embed/>
                </p:oleObj>
              </mc:Choice>
              <mc:Fallback>
                <p:oleObj name="Diagramm" r:id="rId3" imgW="5118100" imgH="347980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1509713"/>
                        <a:ext cx="6854825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7" name="AutoShape 7">
            <a:extLst>
              <a:ext uri="{FF2B5EF4-FFF2-40B4-BE49-F238E27FC236}">
                <a16:creationId xmlns:a16="http://schemas.microsoft.com/office/drawing/2014/main" id="{FBD64B50-B909-C144-AFB3-A70D4A807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525" y="4892675"/>
            <a:ext cx="1473200" cy="685800"/>
          </a:xfrm>
          <a:prstGeom prst="leftArrow">
            <a:avLst>
              <a:gd name="adj1" fmla="val 50000"/>
              <a:gd name="adj2" fmla="val 53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248" name="Text Box 8">
            <a:extLst>
              <a:ext uri="{FF2B5EF4-FFF2-40B4-BE49-F238E27FC236}">
                <a16:creationId xmlns:a16="http://schemas.microsoft.com/office/drawing/2014/main" id="{5B74BE30-3A03-1D4F-BB65-0E36DBCC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75" y="5051425"/>
            <a:ext cx="12557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85" tIns="48343" rIns="96685" bIns="48343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700" b="1"/>
              <a:t>2005</a:t>
            </a:r>
          </a:p>
        </p:txBody>
      </p:sp>
      <p:sp>
        <p:nvSpPr>
          <p:cNvPr id="138249" name="Text Box 9">
            <a:extLst>
              <a:ext uri="{FF2B5EF4-FFF2-40B4-BE49-F238E27FC236}">
                <a16:creationId xmlns:a16="http://schemas.microsoft.com/office/drawing/2014/main" id="{61145D40-D10C-7143-A174-D325759F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516688"/>
            <a:ext cx="8712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1" tIns="45696" rIns="91391" bIns="45696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Entwicklung der Studienanfängerzahlen ggü. 2005</a:t>
            </a:r>
          </a:p>
          <a:p>
            <a:pPr>
              <a:spcBef>
                <a:spcPct val="50000"/>
              </a:spcBef>
            </a:pPr>
            <a:r>
              <a:rPr lang="de-DE" altLang="de-DE" sz="1000"/>
              <a:t>CHE-Studie „Die Zukunft vor den Toren“ AP100 - Sonderauswertung</a:t>
            </a:r>
          </a:p>
        </p:txBody>
      </p:sp>
    </p:spTree>
  </p:cSld>
  <p:clrMapOvr>
    <a:masterClrMapping/>
  </p:clrMapOvr>
  <p:transition spd="med"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33CCB737-5DE0-8449-AABE-30E409EC9A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BB4B143D-98A2-5946-B4B6-FCD1E0E31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2D3C2-40C1-D04E-8ABF-27B919C4D46B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E4723C7C-D303-404F-A2F0-0478755F2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>
                <a:solidFill>
                  <a:schemeClr val="tx1"/>
                </a:solidFill>
              </a:rPr>
              <a:t>Hochschulpakt 2020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C10B32E4-BB25-FB43-95CA-0A1ACD17F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16013"/>
            <a:ext cx="8424862" cy="936625"/>
          </a:xfrm>
        </p:spPr>
        <p:txBody>
          <a:bodyPr/>
          <a:lstStyle/>
          <a:p>
            <a:pPr marL="960438" lvl="1" indent="-476250">
              <a:buFont typeface="Arial" panose="020B0604020202020204" pitchFamily="34" charset="0"/>
              <a:buNone/>
            </a:pPr>
            <a:endParaRPr lang="de-DE" altLang="de-DE"/>
          </a:p>
          <a:p>
            <a:pPr marL="960438" lvl="1" indent="-476250">
              <a:buFont typeface="Arial" panose="020B0604020202020204" pitchFamily="34" charset="0"/>
              <a:buNone/>
            </a:pPr>
            <a:endParaRPr lang="de-DE" altLang="de-DE"/>
          </a:p>
        </p:txBody>
      </p:sp>
      <p:pic>
        <p:nvPicPr>
          <p:cNvPr id="139268" name="Picture 4">
            <a:extLst>
              <a:ext uri="{FF2B5EF4-FFF2-40B4-BE49-F238E27FC236}">
                <a16:creationId xmlns:a16="http://schemas.microsoft.com/office/drawing/2014/main" id="{00B05973-D6E2-C241-8B41-727AC270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241425"/>
            <a:ext cx="8712200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9" name="Text Box 5">
            <a:extLst>
              <a:ext uri="{FF2B5EF4-FFF2-40B4-BE49-F238E27FC236}">
                <a16:creationId xmlns:a16="http://schemas.microsoft.com/office/drawing/2014/main" id="{1BB68159-7593-9242-8EFE-0255041A2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6400800"/>
            <a:ext cx="8783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/>
              <a:t>Bundeszuschuss HSP bis 2010: 565,7 Millionen €</a:t>
            </a:r>
          </a:p>
        </p:txBody>
      </p:sp>
      <p:grpSp>
        <p:nvGrpSpPr>
          <p:cNvPr id="139270" name="Group 6">
            <a:extLst>
              <a:ext uri="{FF2B5EF4-FFF2-40B4-BE49-F238E27FC236}">
                <a16:creationId xmlns:a16="http://schemas.microsoft.com/office/drawing/2014/main" id="{805AAB28-A1DE-4A41-B012-88C2C28F951F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2747963"/>
            <a:ext cx="2519362" cy="1008062"/>
            <a:chOff x="2223" y="3289"/>
            <a:chExt cx="1587" cy="635"/>
          </a:xfrm>
        </p:grpSpPr>
        <p:sp>
          <p:nvSpPr>
            <p:cNvPr id="139271" name="Oval 7">
              <a:extLst>
                <a:ext uri="{FF2B5EF4-FFF2-40B4-BE49-F238E27FC236}">
                  <a16:creationId xmlns:a16="http://schemas.microsoft.com/office/drawing/2014/main" id="{68A5F8E5-C68B-1240-88B6-20C4E273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3289"/>
              <a:ext cx="1451" cy="6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272" name="Text Box 8">
              <a:extLst>
                <a:ext uri="{FF2B5EF4-FFF2-40B4-BE49-F238E27FC236}">
                  <a16:creationId xmlns:a16="http://schemas.microsoft.com/office/drawing/2014/main" id="{40C5EFD0-A8F1-3E45-9FF0-1C99B2D16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470"/>
              <a:ext cx="1542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6" tIns="45708" rIns="91416" bIns="4570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2700" b="1"/>
                <a:t>15, 7 Mrd 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A5E55E76-EB2F-484F-98F7-558CD33516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F4BE268-121C-7A49-A07D-544E5A67A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09E54D-2117-944E-BC29-78A597107B04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6B185B3D-8D60-9248-8EF4-E50B438DD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>
                <a:solidFill>
                  <a:schemeClr val="tx1"/>
                </a:solidFill>
              </a:rPr>
              <a:t>„Demographischer Vektor“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3FB0E2C5-046D-954D-B077-B7D7E6CE2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16013"/>
            <a:ext cx="8424862" cy="936625"/>
          </a:xfrm>
        </p:spPr>
        <p:txBody>
          <a:bodyPr/>
          <a:lstStyle/>
          <a:p>
            <a:pPr marL="960438" lvl="1" indent="-476250">
              <a:buFont typeface="Arial" panose="020B0604020202020204" pitchFamily="34" charset="0"/>
              <a:buNone/>
            </a:pPr>
            <a:r>
              <a:rPr lang="de-DE" altLang="de-DE" sz="2100"/>
              <a:t>Aggregierter Bedarf zusätzlicher Studienanfängerplätze und Angebotsüberschuss je Land 2007 bis 2020</a:t>
            </a:r>
          </a:p>
        </p:txBody>
      </p:sp>
      <p:pic>
        <p:nvPicPr>
          <p:cNvPr id="142340" name="Picture 4">
            <a:extLst>
              <a:ext uri="{FF2B5EF4-FFF2-40B4-BE49-F238E27FC236}">
                <a16:creationId xmlns:a16="http://schemas.microsoft.com/office/drawing/2014/main" id="{00462705-515E-1D44-A6E9-A749B6155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13000"/>
            <a:ext cx="84978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1" name="Line 5">
            <a:extLst>
              <a:ext uri="{FF2B5EF4-FFF2-40B4-BE49-F238E27FC236}">
                <a16:creationId xmlns:a16="http://schemas.microsoft.com/office/drawing/2014/main" id="{473A4D56-AB1C-0542-B0AC-D1E647648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1663" y="3060700"/>
            <a:ext cx="3889375" cy="26638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132A3B9-4795-3845-95E4-82CB0FD9B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FCBFCF4-F978-5143-9599-67C6BFF07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6100AB-4DD3-B349-A2D6-B81040E59E9F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00FAA204-17DB-FB4A-AE4C-2E1A30AF0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>
                <a:solidFill>
                  <a:schemeClr val="tx1"/>
                </a:solidFill>
              </a:rPr>
              <a:t>Nordrhein-Westfalen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D2B3D256-893E-5A40-A803-C8BBE4C1C6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3113" y="1081088"/>
            <a:ext cx="7815262" cy="476250"/>
          </a:xfrm>
        </p:spPr>
        <p:txBody>
          <a:bodyPr/>
          <a:lstStyle/>
          <a:p>
            <a:pPr marL="960438" lvl="1" indent="-476250">
              <a:buFont typeface="Arial" panose="020B0604020202020204" pitchFamily="34" charset="0"/>
              <a:buNone/>
            </a:pPr>
            <a:r>
              <a:rPr lang="de-DE" altLang="de-DE" sz="1900" b="1"/>
              <a:t>Bedarf zusätzlicher Studienanfängerplätze bis 2030</a:t>
            </a:r>
          </a:p>
        </p:txBody>
      </p:sp>
      <p:graphicFrame>
        <p:nvGraphicFramePr>
          <p:cNvPr id="140292" name="Object 4">
            <a:extLst>
              <a:ext uri="{FF2B5EF4-FFF2-40B4-BE49-F238E27FC236}">
                <a16:creationId xmlns:a16="http://schemas.microsoft.com/office/drawing/2014/main" id="{84E97740-0A92-C849-87D0-B08A8ECB7DB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52450" y="1479550"/>
          <a:ext cx="8340725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6" name="Diagramm" r:id="rId3" imgW="4216400" imgH="2578100" progId="Excel.Chart.8">
                  <p:embed/>
                </p:oleObj>
              </mc:Choice>
              <mc:Fallback>
                <p:oleObj name="Diagramm" r:id="rId3" imgW="4216400" imgH="25781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479550"/>
                        <a:ext cx="8340725" cy="526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Rectangle 5">
            <a:extLst>
              <a:ext uri="{FF2B5EF4-FFF2-40B4-BE49-F238E27FC236}">
                <a16:creationId xmlns:a16="http://schemas.microsoft.com/office/drawing/2014/main" id="{C8B69CB1-6A02-6D4F-8060-6582F3F60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6081713"/>
            <a:ext cx="2874962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85" tIns="48343" rIns="96685" bIns="48343" anchor="ctr"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300">
                <a:solidFill>
                  <a:srgbClr val="414141"/>
                </a:solidFill>
              </a:rPr>
              <a:t>* ab 2021 ohne Wanderungen</a:t>
            </a:r>
          </a:p>
        </p:txBody>
      </p:sp>
      <p:sp>
        <p:nvSpPr>
          <p:cNvPr id="140294" name="Text Box 6">
            <a:extLst>
              <a:ext uri="{FF2B5EF4-FFF2-40B4-BE49-F238E27FC236}">
                <a16:creationId xmlns:a16="http://schemas.microsoft.com/office/drawing/2014/main" id="{E8AC2AEC-8A25-644F-83E2-D9F0ECB1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6718300"/>
            <a:ext cx="45704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85" tIns="48343" rIns="96685" bIns="48343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500"/>
              <a:t>Basis 2: nach Hochschulpakt - 2005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85744BA-B2CC-EA43-9277-B7865543B0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D57F0F4-0254-9346-8C8D-C4DC4AC765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CE39F-F065-8B43-A325-D2C9665B8645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24B92CB5-9E25-2148-AC0A-0DE6B4FFB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>
                <a:solidFill>
                  <a:schemeClr val="tx1"/>
                </a:solidFill>
              </a:rPr>
              <a:t>Bayern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B64F5C92-340A-F94E-8664-F69E5BB93D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3113" y="1081088"/>
            <a:ext cx="7815262" cy="476250"/>
          </a:xfrm>
        </p:spPr>
        <p:txBody>
          <a:bodyPr/>
          <a:lstStyle/>
          <a:p>
            <a:pPr marL="960438" lvl="1" indent="-476250">
              <a:buFont typeface="Arial" panose="020B0604020202020204" pitchFamily="34" charset="0"/>
              <a:buNone/>
            </a:pPr>
            <a:r>
              <a:rPr lang="de-DE" altLang="de-DE" sz="1900" b="1"/>
              <a:t>Bedarf zusätzlicher Studienanfängerplätze bis 2030</a:t>
            </a:r>
          </a:p>
        </p:txBody>
      </p:sp>
      <p:graphicFrame>
        <p:nvGraphicFramePr>
          <p:cNvPr id="141316" name="Object 4">
            <a:extLst>
              <a:ext uri="{FF2B5EF4-FFF2-40B4-BE49-F238E27FC236}">
                <a16:creationId xmlns:a16="http://schemas.microsoft.com/office/drawing/2014/main" id="{A089A1FE-2FDC-714D-9C1E-E35E18DCF48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25475" y="1666875"/>
          <a:ext cx="7972425" cy="488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Diagramm" r:id="rId3" imgW="4216400" imgH="2578100" progId="Excel.Chart.8">
                  <p:embed/>
                </p:oleObj>
              </mc:Choice>
              <mc:Fallback>
                <p:oleObj name="Diagramm" r:id="rId3" imgW="4216400" imgH="2578100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666875"/>
                        <a:ext cx="7972425" cy="488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Rectangle 5">
            <a:extLst>
              <a:ext uri="{FF2B5EF4-FFF2-40B4-BE49-F238E27FC236}">
                <a16:creationId xmlns:a16="http://schemas.microsoft.com/office/drawing/2014/main" id="{EAAEDE07-8006-6E48-8486-5205327DA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6124575"/>
            <a:ext cx="287496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85" tIns="48343" rIns="96685" bIns="48343" anchor="ctr"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300">
                <a:solidFill>
                  <a:srgbClr val="414141"/>
                </a:solidFill>
              </a:rPr>
              <a:t>* ab 2021 ohne Wanderungen</a:t>
            </a:r>
          </a:p>
        </p:txBody>
      </p:sp>
      <p:sp>
        <p:nvSpPr>
          <p:cNvPr id="141318" name="Text Box 6">
            <a:extLst>
              <a:ext uri="{FF2B5EF4-FFF2-40B4-BE49-F238E27FC236}">
                <a16:creationId xmlns:a16="http://schemas.microsoft.com/office/drawing/2014/main" id="{8F98F72E-C249-7B4A-9988-D90E459D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6718300"/>
            <a:ext cx="45704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85" tIns="48343" rIns="96685" bIns="48343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500"/>
              <a:t>Basis 2: nach Hochschulpakt - 2005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3E8861-F430-4B44-9B59-2220D0D28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8C1023-27BB-5E40-B609-6C2F11561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579E07-1BCC-3A4F-B094-F033FFE73ED5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13E59E79-4C01-D74E-8628-A6BB51B55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/>
              <a:t>Hochschulpakt 2020 -  Thesen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C44B25C2-2563-584D-80F5-905F9C91E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260475"/>
            <a:ext cx="8424863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/>
              <a:t>systematische Nachfrageorientierung (Koppelung an FTE) erster, richtiger Schritt</a:t>
            </a:r>
          </a:p>
          <a:p>
            <a:pPr>
              <a:lnSpc>
                <a:spcPct val="90000"/>
              </a:lnSpc>
            </a:pPr>
            <a:r>
              <a:rPr lang="de-DE" altLang="de-DE"/>
              <a:t>Anreizwirkung wird gedämpft durch unterschiedliche Vergabepraxen in den Ländern und Verrechnungslogik mit Nachfolgepakt</a:t>
            </a:r>
          </a:p>
          <a:p>
            <a:pPr>
              <a:lnSpc>
                <a:spcPct val="90000"/>
              </a:lnSpc>
            </a:pPr>
            <a:r>
              <a:rPr lang="de-DE" altLang="de-DE"/>
              <a:t>bis 2020 werden 12,7 Mrd. Euro (bei Ausfinanzierung bis 2023 14 Mrd.) benötigt</a:t>
            </a:r>
          </a:p>
          <a:p>
            <a:pPr>
              <a:lnSpc>
                <a:spcPct val="90000"/>
              </a:lnSpc>
            </a:pPr>
            <a:r>
              <a:rPr lang="de-DE" altLang="de-DE"/>
              <a:t>Nachfolgepakt muss langfristige Erwartungssicherheit schaffen</a:t>
            </a:r>
          </a:p>
          <a:p>
            <a:pPr>
              <a:lnSpc>
                <a:spcPct val="90000"/>
              </a:lnSpc>
            </a:pPr>
            <a:r>
              <a:rPr lang="de-DE" altLang="de-DE"/>
              <a:t>optimal: auf anreizorientierte Hochschulfinanzierung umstellen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A914E3-1911-094A-B833-9A83010326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330740-B99B-4E45-A77A-58A2B01FE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871213-D4C2-DA47-B5F1-F53AC3382403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1BB2AF59-5BED-C248-8CA3-48E884DA4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/>
              <a:t>Themen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2C0344DE-DC14-054B-8018-729A50CA8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16013"/>
            <a:ext cx="8424862" cy="5681662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None/>
            </a:pPr>
            <a:endParaRPr lang="de-DE" altLang="de-DE"/>
          </a:p>
          <a:p>
            <a:pPr marL="571500" indent="-571500">
              <a:buFont typeface="Wingdings" pitchFamily="2" charset="2"/>
              <a:buNone/>
            </a:pPr>
            <a:r>
              <a:rPr lang="de-DE" altLang="de-DE"/>
              <a:t>Aktivierende Hochschulfinanzierung (AktiHF)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ußzeilenplatzhalter 3">
            <a:extLst>
              <a:ext uri="{FF2B5EF4-FFF2-40B4-BE49-F238E27FC236}">
                <a16:creationId xmlns:a16="http://schemas.microsoft.com/office/drawing/2014/main" id="{9BDF481B-EA38-FE43-BE69-A3095957D3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28" name="Foliennummernplatzhalter 4">
            <a:extLst>
              <a:ext uri="{FF2B5EF4-FFF2-40B4-BE49-F238E27FC236}">
                <a16:creationId xmlns:a16="http://schemas.microsoft.com/office/drawing/2014/main" id="{FA9A4959-2AB0-9241-B443-8081762ED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E685B6-3C67-9943-B357-07624DE7D62A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1CC19D40-3889-594E-9E66-DCCA643F2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/>
              <a:t>Diagnose: Anreizschema</a:t>
            </a:r>
          </a:p>
        </p:txBody>
      </p:sp>
      <p:grpSp>
        <p:nvGrpSpPr>
          <p:cNvPr id="146435" name="Group 3">
            <a:extLst>
              <a:ext uri="{FF2B5EF4-FFF2-40B4-BE49-F238E27FC236}">
                <a16:creationId xmlns:a16="http://schemas.microsoft.com/office/drawing/2014/main" id="{E5C46C03-0376-854B-A451-542CC12F11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3113" y="1319213"/>
            <a:ext cx="7669212" cy="5119687"/>
            <a:chOff x="1447" y="1447"/>
            <a:chExt cx="9000" cy="5580"/>
          </a:xfrm>
        </p:grpSpPr>
        <p:sp>
          <p:nvSpPr>
            <p:cNvPr id="146436" name="AutoShape 4">
              <a:extLst>
                <a:ext uri="{FF2B5EF4-FFF2-40B4-BE49-F238E27FC236}">
                  <a16:creationId xmlns:a16="http://schemas.microsoft.com/office/drawing/2014/main" id="{3DE9CB2E-DDB9-384F-AAF5-EB55C58812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7" y="1447"/>
              <a:ext cx="9000" cy="55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37" name="Text Box 5">
              <a:extLst>
                <a:ext uri="{FF2B5EF4-FFF2-40B4-BE49-F238E27FC236}">
                  <a16:creationId xmlns:a16="http://schemas.microsoft.com/office/drawing/2014/main" id="{AEA386AA-1E39-5D49-AFB0-762591949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4687"/>
              <a:ext cx="216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>
                  <a:solidFill>
                    <a:srgbClr val="008000"/>
                  </a:solidFill>
                </a:rPr>
                <a:t>KAUFKRAFT-GEWINN</a:t>
              </a:r>
              <a:endParaRPr lang="de-DE" altLang="de-DE" sz="1600"/>
            </a:p>
          </p:txBody>
        </p:sp>
        <p:sp>
          <p:nvSpPr>
            <p:cNvPr id="146438" name="Rectangle 6">
              <a:extLst>
                <a:ext uri="{FF2B5EF4-FFF2-40B4-BE49-F238E27FC236}">
                  <a16:creationId xmlns:a16="http://schemas.microsoft.com/office/drawing/2014/main" id="{81DD81E4-4079-8E4E-A958-4D34397C8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2527"/>
              <a:ext cx="1620" cy="14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1600"/>
            </a:p>
            <a:p>
              <a:pPr algn="ctr"/>
              <a:r>
                <a:rPr lang="de-DE" altLang="de-DE" sz="1600"/>
                <a:t>Hochschule</a:t>
              </a:r>
            </a:p>
          </p:txBody>
        </p:sp>
        <p:sp>
          <p:nvSpPr>
            <p:cNvPr id="146439" name="AutoShape 7">
              <a:extLst>
                <a:ext uri="{FF2B5EF4-FFF2-40B4-BE49-F238E27FC236}">
                  <a16:creationId xmlns:a16="http://schemas.microsoft.com/office/drawing/2014/main" id="{8B8D0357-54DE-CE4C-903E-A26710A6A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1627"/>
              <a:ext cx="1620" cy="900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440" name="Line 8">
              <a:extLst>
                <a:ext uri="{FF2B5EF4-FFF2-40B4-BE49-F238E27FC236}">
                  <a16:creationId xmlns:a16="http://schemas.microsoft.com/office/drawing/2014/main" id="{E52C9D1C-C4B8-4F47-A6CB-7C3B0C0AC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7" y="2707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41" name="Line 9">
              <a:extLst>
                <a:ext uri="{FF2B5EF4-FFF2-40B4-BE49-F238E27FC236}">
                  <a16:creationId xmlns:a16="http://schemas.microsoft.com/office/drawing/2014/main" id="{5718B1C1-68E6-C241-8488-4BAA90DCD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2707"/>
              <a:ext cx="1" cy="3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42" name="Line 10">
              <a:extLst>
                <a:ext uri="{FF2B5EF4-FFF2-40B4-BE49-F238E27FC236}">
                  <a16:creationId xmlns:a16="http://schemas.microsoft.com/office/drawing/2014/main" id="{6145077C-DD93-0241-B065-1D381F8FC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2707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43" name="Rectangle 11">
              <a:extLst>
                <a:ext uri="{FF2B5EF4-FFF2-40B4-BE49-F238E27FC236}">
                  <a16:creationId xmlns:a16="http://schemas.microsoft.com/office/drawing/2014/main" id="{F1CBF726-B2C2-A645-80F7-B80677ECE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2527"/>
              <a:ext cx="2520" cy="5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Absolventen</a:t>
              </a:r>
            </a:p>
          </p:txBody>
        </p:sp>
        <p:sp>
          <p:nvSpPr>
            <p:cNvPr id="146444" name="Rectangle 12">
              <a:extLst>
                <a:ext uri="{FF2B5EF4-FFF2-40B4-BE49-F238E27FC236}">
                  <a16:creationId xmlns:a16="http://schemas.microsoft.com/office/drawing/2014/main" id="{6D9D5EBF-2752-CD43-AABA-E30007918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3787"/>
              <a:ext cx="2520" cy="8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Ergebnisse aus Grundlagenforschung</a:t>
              </a:r>
            </a:p>
          </p:txBody>
        </p:sp>
        <p:sp>
          <p:nvSpPr>
            <p:cNvPr id="146445" name="Rectangle 13">
              <a:extLst>
                <a:ext uri="{FF2B5EF4-FFF2-40B4-BE49-F238E27FC236}">
                  <a16:creationId xmlns:a16="http://schemas.microsoft.com/office/drawing/2014/main" id="{1247C1BE-FBD7-0443-8383-D090C2509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5407"/>
              <a:ext cx="2520" cy="108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Ergebnisse aus anwendungsorien-tierter Forschung</a:t>
              </a:r>
            </a:p>
          </p:txBody>
        </p:sp>
        <p:sp>
          <p:nvSpPr>
            <p:cNvPr id="146446" name="Line 14">
              <a:extLst>
                <a:ext uri="{FF2B5EF4-FFF2-40B4-BE49-F238E27FC236}">
                  <a16:creationId xmlns:a16="http://schemas.microsoft.com/office/drawing/2014/main" id="{A0CAA88B-5FAE-644B-B0A4-4E5B73E34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4507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47" name="Line 15">
              <a:extLst>
                <a:ext uri="{FF2B5EF4-FFF2-40B4-BE49-F238E27FC236}">
                  <a16:creationId xmlns:a16="http://schemas.microsoft.com/office/drawing/2014/main" id="{7376291F-F40E-5D47-913F-7CFE40939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7" y="2707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48" name="Line 16">
              <a:extLst>
                <a:ext uri="{FF2B5EF4-FFF2-40B4-BE49-F238E27FC236}">
                  <a16:creationId xmlns:a16="http://schemas.microsoft.com/office/drawing/2014/main" id="{EE985818-9F9C-E94A-8C34-84505058A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7" y="4146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49" name="Text Box 17">
              <a:extLst>
                <a:ext uri="{FF2B5EF4-FFF2-40B4-BE49-F238E27FC236}">
                  <a16:creationId xmlns:a16="http://schemas.microsoft.com/office/drawing/2014/main" id="{DCCC458A-BC7D-A040-A2FE-82A0E1B222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7" y="1627"/>
              <a:ext cx="27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/>
                <a:t>OUTPUT</a:t>
              </a:r>
              <a:endParaRPr lang="de-DE" altLang="de-DE" sz="1600"/>
            </a:p>
          </p:txBody>
        </p:sp>
        <p:sp>
          <p:nvSpPr>
            <p:cNvPr id="146450" name="Text Box 18">
              <a:extLst>
                <a:ext uri="{FF2B5EF4-FFF2-40B4-BE49-F238E27FC236}">
                  <a16:creationId xmlns:a16="http://schemas.microsoft.com/office/drawing/2014/main" id="{DB9D31C8-7546-1542-9D84-F7CD76C6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7" y="1447"/>
              <a:ext cx="2340" cy="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/>
                <a:t>HAUPT-</a:t>
              </a:r>
            </a:p>
            <a:p>
              <a:pPr algn="ctr"/>
              <a:r>
                <a:rPr lang="de-DE" altLang="de-DE" sz="1600" b="1"/>
                <a:t>NUTZNIESSER</a:t>
              </a:r>
              <a:endParaRPr lang="de-DE" altLang="de-DE" sz="1600"/>
            </a:p>
          </p:txBody>
        </p:sp>
        <p:sp>
          <p:nvSpPr>
            <p:cNvPr id="146451" name="Oval 19">
              <a:extLst>
                <a:ext uri="{FF2B5EF4-FFF2-40B4-BE49-F238E27FC236}">
                  <a16:creationId xmlns:a16="http://schemas.microsoft.com/office/drawing/2014/main" id="{D1DFD41D-BD72-E34E-8B20-B931A4F43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7" y="2347"/>
              <a:ext cx="2340" cy="10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/>
                <a:t>Wohnland des Absolventen</a:t>
              </a:r>
            </a:p>
          </p:txBody>
        </p:sp>
        <p:sp>
          <p:nvSpPr>
            <p:cNvPr id="146452" name="Oval 20">
              <a:extLst>
                <a:ext uri="{FF2B5EF4-FFF2-40B4-BE49-F238E27FC236}">
                  <a16:creationId xmlns:a16="http://schemas.microsoft.com/office/drawing/2014/main" id="{125BE921-0FCA-B94F-AEFB-A6D39B656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7" y="3607"/>
              <a:ext cx="2340" cy="10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/>
                <a:t>Nicht klar spezifizierbar</a:t>
              </a:r>
            </a:p>
          </p:txBody>
        </p:sp>
        <p:sp>
          <p:nvSpPr>
            <p:cNvPr id="146453" name="Line 21">
              <a:extLst>
                <a:ext uri="{FF2B5EF4-FFF2-40B4-BE49-F238E27FC236}">
                  <a16:creationId xmlns:a16="http://schemas.microsoft.com/office/drawing/2014/main" id="{C7EB96F1-0842-7646-A6D3-E2C09541F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7" y="4147"/>
              <a:ext cx="1" cy="252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54" name="Line 22">
              <a:extLst>
                <a:ext uri="{FF2B5EF4-FFF2-40B4-BE49-F238E27FC236}">
                  <a16:creationId xmlns:a16="http://schemas.microsoft.com/office/drawing/2014/main" id="{229D8AC6-5D40-1A49-A692-C67208227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7" y="6667"/>
              <a:ext cx="6120" cy="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55" name="Line 23">
              <a:extLst>
                <a:ext uri="{FF2B5EF4-FFF2-40B4-BE49-F238E27FC236}">
                  <a16:creationId xmlns:a16="http://schemas.microsoft.com/office/drawing/2014/main" id="{06FCE1FE-D310-1E42-8F43-FD3AEA70A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6127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56" name="Line 24">
              <a:extLst>
                <a:ext uri="{FF2B5EF4-FFF2-40B4-BE49-F238E27FC236}">
                  <a16:creationId xmlns:a16="http://schemas.microsoft.com/office/drawing/2014/main" id="{05B50AA0-52BA-0847-AC3B-0B55FA58C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7" y="6127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57" name="Oval 25">
              <a:extLst>
                <a:ext uri="{FF2B5EF4-FFF2-40B4-BE49-F238E27FC236}">
                  <a16:creationId xmlns:a16="http://schemas.microsoft.com/office/drawing/2014/main" id="{9AD1AFEE-E777-A249-A10A-956D78D14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" y="5767"/>
              <a:ext cx="2340" cy="10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/>
                <a:t>Sitzland der Hochschule</a:t>
              </a:r>
            </a:p>
          </p:txBody>
        </p:sp>
      </p:grpSp>
      <p:sp>
        <p:nvSpPr>
          <p:cNvPr id="146458" name="Oval 26">
            <a:extLst>
              <a:ext uri="{FF2B5EF4-FFF2-40B4-BE49-F238E27FC236}">
                <a16:creationId xmlns:a16="http://schemas.microsoft.com/office/drawing/2014/main" id="{2B396FC5-1531-6B47-A3AD-EF582BE4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033588"/>
            <a:ext cx="5676900" cy="2541587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98" tIns="48349" rIns="96698" bIns="48349" anchor="ctr"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900" b="1">
                <a:solidFill>
                  <a:srgbClr val="FF0000"/>
                </a:solidFill>
              </a:rPr>
              <a:t>Handlungsbedarf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FA593F3-BD14-D941-8928-0B99A1E43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A6BCF966-2B2B-1346-AE14-4DFE18C29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6EFBC-E3D2-FC49-8514-14A1FC6C6C17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FBF8AC45-2FB1-794B-ABD2-6EDF5A5E7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/>
              <a:t>Aktivierende Hochschulfinanzierung</a:t>
            </a:r>
          </a:p>
        </p:txBody>
      </p:sp>
      <p:sp>
        <p:nvSpPr>
          <p:cNvPr id="147459" name="AutoShape 3">
            <a:extLst>
              <a:ext uri="{FF2B5EF4-FFF2-40B4-BE49-F238E27FC236}">
                <a16:creationId xmlns:a16="http://schemas.microsoft.com/office/drawing/2014/main" id="{6123F490-D2B3-294C-9F13-A335BEBDF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554038" y="1090613"/>
            <a:ext cx="10356851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FF1F950F-B701-374F-9CD5-C97B1C55E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5106988"/>
            <a:ext cx="6835775" cy="111601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6698" tIns="48349" rIns="96698" bIns="48349"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700" b="1"/>
              <a:t>Sitzlandfinanzierung</a:t>
            </a:r>
          </a:p>
          <a:p>
            <a:pPr algn="ctr"/>
            <a:r>
              <a:rPr lang="de-DE" altLang="de-DE" sz="1700"/>
              <a:t>(Grundfinanzierung, leistungsorientierte Mittelvergabe, Zielvereinbarungen etc.)</a:t>
            </a:r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D4B93A70-F327-0746-8226-7A8EE326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1312863"/>
            <a:ext cx="2900362" cy="3570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6698" tIns="48349" rIns="96698" bIns="48349"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1100" b="1"/>
          </a:p>
          <a:p>
            <a:pPr algn="ctr"/>
            <a:endParaRPr lang="de-DE" altLang="de-DE" sz="1700" b="1"/>
          </a:p>
          <a:p>
            <a:pPr algn="ctr"/>
            <a:r>
              <a:rPr lang="de-DE" altLang="de-DE" sz="1700" b="1"/>
              <a:t>Lehrpool</a:t>
            </a:r>
          </a:p>
          <a:p>
            <a:pPr algn="ctr"/>
            <a:r>
              <a:rPr lang="de-DE" altLang="de-DE" sz="1700"/>
              <a:t>Gemeinschaftliche Finanzierung der Lehre anhand von Indikatoren, bspw. ECTS</a:t>
            </a:r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0319027D-5F5E-B043-A16C-9351A38D0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1312863"/>
            <a:ext cx="1657350" cy="35702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6698" tIns="48349" rIns="96698" bIns="48349"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1700" b="1"/>
          </a:p>
          <a:p>
            <a:pPr algn="ctr"/>
            <a:r>
              <a:rPr lang="de-DE" altLang="de-DE" sz="1700" b="1"/>
              <a:t>Forschungs-strukturfonds</a:t>
            </a:r>
          </a:p>
          <a:p>
            <a:pPr algn="ctr"/>
            <a:r>
              <a:rPr lang="de-DE" altLang="de-DE" sz="1700"/>
              <a:t>Gemein-schaftliche Finanzierung von Forschungs-strukturen über Antragsver-fahren</a:t>
            </a:r>
          </a:p>
        </p:txBody>
      </p:sp>
      <p:sp>
        <p:nvSpPr>
          <p:cNvPr id="147463" name="Rectangle 7">
            <a:extLst>
              <a:ext uri="{FF2B5EF4-FFF2-40B4-BE49-F238E27FC236}">
                <a16:creationId xmlns:a16="http://schemas.microsoft.com/office/drawing/2014/main" id="{DA5183DB-56DF-F04A-BDD2-78558D0A3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12863"/>
            <a:ext cx="1657350" cy="35702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6698" tIns="48349" rIns="96698" bIns="48349"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1700" b="1"/>
          </a:p>
          <a:p>
            <a:pPr algn="ctr"/>
            <a:r>
              <a:rPr lang="de-DE" altLang="de-DE" sz="1700" b="1"/>
              <a:t>DFG</a:t>
            </a:r>
          </a:p>
          <a:p>
            <a:pPr algn="ctr"/>
            <a:r>
              <a:rPr lang="de-DE" altLang="de-DE" sz="1700"/>
              <a:t>Gemeinschaft-liche Finanzierung von Forschungspro-grammen (wie aktuell)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9A2E49BE-E137-EC4F-B281-11A26B573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47FE9613-26A3-AE41-8AFB-997B89790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E051C9-1648-6A4F-8578-09128473AD79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416F16CD-B9B5-0D47-9587-535B2FA6C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/>
              <a:t>Eine aufkommensneutrale Lösung</a:t>
            </a:r>
          </a:p>
        </p:txBody>
      </p:sp>
      <p:grpSp>
        <p:nvGrpSpPr>
          <p:cNvPr id="148483" name="Group 3">
            <a:extLst>
              <a:ext uri="{FF2B5EF4-FFF2-40B4-BE49-F238E27FC236}">
                <a16:creationId xmlns:a16="http://schemas.microsoft.com/office/drawing/2014/main" id="{3B9592A5-FE43-704C-9E25-2909F79A1E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54038" y="1069975"/>
            <a:ext cx="10763251" cy="6491288"/>
            <a:chOff x="3098" y="12818"/>
            <a:chExt cx="7200" cy="4032"/>
          </a:xfrm>
        </p:grpSpPr>
        <p:sp>
          <p:nvSpPr>
            <p:cNvPr id="148484" name="AutoShape 4">
              <a:extLst>
                <a:ext uri="{FF2B5EF4-FFF2-40B4-BE49-F238E27FC236}">
                  <a16:creationId xmlns:a16="http://schemas.microsoft.com/office/drawing/2014/main" id="{8E1E83BC-1A1B-ED45-9F57-30148AAD1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98" y="12818"/>
              <a:ext cx="7200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485" name="Rectangle 5">
              <a:extLst>
                <a:ext uri="{FF2B5EF4-FFF2-40B4-BE49-F238E27FC236}">
                  <a16:creationId xmlns:a16="http://schemas.microsoft.com/office/drawing/2014/main" id="{E81B8400-F975-D740-A1B1-7AB65764A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15410"/>
              <a:ext cx="4752" cy="57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700"/>
                <a:t>Sitzlandfinanzierung</a:t>
              </a:r>
            </a:p>
            <a:p>
              <a:pPr algn="ctr"/>
              <a:r>
                <a:rPr lang="de-DE" altLang="de-DE" sz="1700" b="1"/>
                <a:t>11,5 Mrd. €</a:t>
              </a:r>
              <a:endParaRPr lang="de-DE" altLang="de-DE" sz="1700"/>
            </a:p>
          </p:txBody>
        </p:sp>
        <p:sp>
          <p:nvSpPr>
            <p:cNvPr id="148486" name="Rectangle 6">
              <a:extLst>
                <a:ext uri="{FF2B5EF4-FFF2-40B4-BE49-F238E27FC236}">
                  <a16:creationId xmlns:a16="http://schemas.microsoft.com/office/drawing/2014/main" id="{937B3648-B5EF-3341-ABA6-571CA3243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12962"/>
              <a:ext cx="1296" cy="230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1700"/>
            </a:p>
            <a:p>
              <a:pPr algn="ctr"/>
              <a:endParaRPr lang="de-DE" altLang="de-DE" sz="1700"/>
            </a:p>
            <a:p>
              <a:pPr algn="ctr"/>
              <a:r>
                <a:rPr lang="de-DE" altLang="de-DE" sz="1700"/>
                <a:t>Lehrpool, Länderanteil</a:t>
              </a:r>
            </a:p>
            <a:p>
              <a:pPr algn="ctr"/>
              <a:r>
                <a:rPr lang="de-DE" altLang="de-DE" sz="1700" b="1"/>
                <a:t>5 Mrd. €</a:t>
              </a:r>
              <a:endParaRPr lang="de-DE" altLang="de-DE" sz="1700"/>
            </a:p>
          </p:txBody>
        </p:sp>
        <p:sp>
          <p:nvSpPr>
            <p:cNvPr id="148487" name="Rectangle 7">
              <a:extLst>
                <a:ext uri="{FF2B5EF4-FFF2-40B4-BE49-F238E27FC236}">
                  <a16:creationId xmlns:a16="http://schemas.microsoft.com/office/drawing/2014/main" id="{453901C1-9F9D-2748-A210-79A965013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" y="12962"/>
              <a:ext cx="720" cy="23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1700"/>
            </a:p>
            <a:p>
              <a:pPr algn="ctr"/>
              <a:r>
                <a:rPr lang="de-DE" altLang="de-DE" sz="1700"/>
                <a:t>Lehrpool, Bundesanteil</a:t>
              </a:r>
            </a:p>
            <a:p>
              <a:pPr algn="ctr"/>
              <a:r>
                <a:rPr lang="de-DE" altLang="de-DE" sz="1700" b="1"/>
                <a:t>1,5 Mrd. €</a:t>
              </a:r>
              <a:endParaRPr lang="de-DE" altLang="de-DE" sz="1700"/>
            </a:p>
          </p:txBody>
        </p:sp>
        <p:sp>
          <p:nvSpPr>
            <p:cNvPr id="148488" name="Rectangle 8">
              <a:extLst>
                <a:ext uri="{FF2B5EF4-FFF2-40B4-BE49-F238E27FC236}">
                  <a16:creationId xmlns:a16="http://schemas.microsoft.com/office/drawing/2014/main" id="{AB31E5DF-EDA0-8444-9CCD-D0F63F9E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4" y="12962"/>
              <a:ext cx="576" cy="230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700"/>
                <a:t>Forschungsstrukturfonds, Länderanteil </a:t>
              </a:r>
              <a:r>
                <a:rPr lang="de-DE" altLang="de-DE" sz="1700" b="1"/>
                <a:t>0,75 Mrd. €</a:t>
              </a:r>
              <a:endParaRPr lang="de-DE" altLang="de-DE" sz="1700"/>
            </a:p>
          </p:txBody>
        </p:sp>
        <p:sp>
          <p:nvSpPr>
            <p:cNvPr id="148489" name="Rectangle 9">
              <a:extLst>
                <a:ext uri="{FF2B5EF4-FFF2-40B4-BE49-F238E27FC236}">
                  <a16:creationId xmlns:a16="http://schemas.microsoft.com/office/drawing/2014/main" id="{02688887-17BB-CA42-8879-144B0D2EC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0" y="12962"/>
              <a:ext cx="576" cy="23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700"/>
                <a:t>Forschungsstrukturfonds, Bundesanteil </a:t>
              </a:r>
              <a:r>
                <a:rPr lang="de-DE" altLang="de-DE" sz="1700" b="1"/>
                <a:t>0,75 Mrd. €</a:t>
              </a:r>
              <a:endParaRPr lang="de-DE" altLang="de-DE" sz="1700"/>
            </a:p>
          </p:txBody>
        </p:sp>
        <p:sp>
          <p:nvSpPr>
            <p:cNvPr id="148490" name="Rectangle 10">
              <a:extLst>
                <a:ext uri="{FF2B5EF4-FFF2-40B4-BE49-F238E27FC236}">
                  <a16:creationId xmlns:a16="http://schemas.microsoft.com/office/drawing/2014/main" id="{4ED18DB0-F52B-C64C-81ED-DB29DDD26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0" y="12962"/>
              <a:ext cx="576" cy="230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700"/>
                <a:t>DFG, Länderanteil </a:t>
              </a:r>
            </a:p>
            <a:p>
              <a:pPr algn="ctr"/>
              <a:r>
                <a:rPr lang="de-DE" altLang="de-DE" sz="1700" b="1"/>
                <a:t>0,75 Mrd. €</a:t>
              </a:r>
              <a:endParaRPr lang="de-DE" altLang="de-DE" sz="1700"/>
            </a:p>
          </p:txBody>
        </p:sp>
        <p:sp>
          <p:nvSpPr>
            <p:cNvPr id="148491" name="Rectangle 11">
              <a:extLst>
                <a:ext uri="{FF2B5EF4-FFF2-40B4-BE49-F238E27FC236}">
                  <a16:creationId xmlns:a16="http://schemas.microsoft.com/office/drawing/2014/main" id="{8AA795A1-077A-6C4D-87B2-71F60D8C7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6" y="12962"/>
              <a:ext cx="576" cy="23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700"/>
                <a:t>DFG, Bundesanteil</a:t>
              </a:r>
            </a:p>
            <a:p>
              <a:pPr algn="ctr"/>
              <a:r>
                <a:rPr lang="de-DE" altLang="de-DE" sz="1700" b="1"/>
                <a:t>0,75 Mrd. €</a:t>
              </a:r>
              <a:endParaRPr lang="de-DE" altLang="de-DE" sz="1700"/>
            </a:p>
          </p:txBody>
        </p:sp>
        <p:sp>
          <p:nvSpPr>
            <p:cNvPr id="148492" name="Text Box 12">
              <a:extLst>
                <a:ext uri="{FF2B5EF4-FFF2-40B4-BE49-F238E27FC236}">
                  <a16:creationId xmlns:a16="http://schemas.microsoft.com/office/drawing/2014/main" id="{AC67D8BA-49F7-0F46-835E-ACA303357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2" y="16130"/>
              <a:ext cx="41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/>
              <a:endParaRPr lang="de-DE" altLang="de-DE" sz="1900"/>
            </a:p>
          </p:txBody>
        </p:sp>
      </p:grpSp>
      <p:sp>
        <p:nvSpPr>
          <p:cNvPr id="148493" name="Text Box 13">
            <a:extLst>
              <a:ext uri="{FF2B5EF4-FFF2-40B4-BE49-F238E27FC236}">
                <a16:creationId xmlns:a16="http://schemas.microsoft.com/office/drawing/2014/main" id="{ED3052C9-090D-F647-B951-18B741D9A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6242050"/>
            <a:ext cx="268446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98" tIns="48349" rIns="96698" bIns="48349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900" b="1"/>
              <a:t>Bundesanteil: 3 Mrd.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C93CE1-113E-D741-B31D-140338C909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FC5A0C-47BD-A247-9B60-CC33FFF3D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812A-E7B8-5A4E-8C05-74FAC195C659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CD9E2487-6EDC-4243-8682-B2DE025AC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/>
              <a:t>Themen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94E6784-8587-F24C-9ED5-935D9EFAC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16013"/>
            <a:ext cx="8424862" cy="5681662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AutoNum type="arabicPeriod"/>
            </a:pPr>
            <a:endParaRPr lang="de-DE" altLang="de-DE"/>
          </a:p>
          <a:p>
            <a:pPr marL="571500" indent="-571500">
              <a:buFont typeface="Wingdings" pitchFamily="2" charset="2"/>
              <a:buNone/>
            </a:pPr>
            <a:endParaRPr lang="de-DE" altLang="de-DE"/>
          </a:p>
          <a:p>
            <a:pPr marL="571500" indent="-571500">
              <a:buFont typeface="Wingdings" pitchFamily="2" charset="2"/>
              <a:buNone/>
            </a:pPr>
            <a:r>
              <a:rPr lang="de-DE" altLang="de-DE"/>
              <a:t>Demographischer Wandel und Hochschulsystem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85CBF827-E550-8C47-962C-E43208F67D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6FDE9CC7-3973-534F-97A9-98B5326D7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6038CD-0587-1B44-80D7-4E39FB272DFE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312EAC1B-3F56-924E-A964-410BBB540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/>
              <a:t>Eine ehrgeizige Lösung</a:t>
            </a:r>
          </a:p>
        </p:txBody>
      </p:sp>
      <p:sp>
        <p:nvSpPr>
          <p:cNvPr id="150531" name="AutoShape 3">
            <a:extLst>
              <a:ext uri="{FF2B5EF4-FFF2-40B4-BE49-F238E27FC236}">
                <a16:creationId xmlns:a16="http://schemas.microsoft.com/office/drawing/2014/main" id="{F09CDE46-5C2E-C145-80A2-16A830787E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58763" y="1000125"/>
            <a:ext cx="10504488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0532" name="Group 4">
            <a:extLst>
              <a:ext uri="{FF2B5EF4-FFF2-40B4-BE49-F238E27FC236}">
                <a16:creationId xmlns:a16="http://schemas.microsoft.com/office/drawing/2014/main" id="{C85766A9-6A46-AD43-9CBF-A5E497E4A0F9}"/>
              </a:ext>
            </a:extLst>
          </p:cNvPr>
          <p:cNvGrpSpPr>
            <a:grpSpLocks/>
          </p:cNvGrpSpPr>
          <p:nvPr/>
        </p:nvGrpSpPr>
        <p:grpSpPr bwMode="auto">
          <a:xfrm>
            <a:off x="1212850" y="1225550"/>
            <a:ext cx="7142163" cy="4976813"/>
            <a:chOff x="746" y="700"/>
            <a:chExt cx="4395" cy="2844"/>
          </a:xfrm>
        </p:grpSpPr>
        <p:sp>
          <p:nvSpPr>
            <p:cNvPr id="150533" name="Rectangle 5">
              <a:extLst>
                <a:ext uri="{FF2B5EF4-FFF2-40B4-BE49-F238E27FC236}">
                  <a16:creationId xmlns:a16="http://schemas.microsoft.com/office/drawing/2014/main" id="{31E3714A-B1D9-024A-8D21-D6870CCA4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2898"/>
              <a:ext cx="4395" cy="64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700"/>
                <a:t>Sitzlandfinanzierung</a:t>
              </a:r>
            </a:p>
            <a:p>
              <a:pPr algn="ctr"/>
              <a:r>
                <a:rPr lang="de-DE" altLang="de-DE" sz="1700" b="1"/>
                <a:t>15,5 Mrd. €</a:t>
              </a:r>
              <a:endParaRPr lang="de-DE" altLang="de-DE" sz="1700"/>
            </a:p>
          </p:txBody>
        </p:sp>
        <p:sp>
          <p:nvSpPr>
            <p:cNvPr id="150534" name="Rectangle 6">
              <a:extLst>
                <a:ext uri="{FF2B5EF4-FFF2-40B4-BE49-F238E27FC236}">
                  <a16:creationId xmlns:a16="http://schemas.microsoft.com/office/drawing/2014/main" id="{F22532DC-6ED1-3B4C-A4C2-F030157FA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700"/>
              <a:ext cx="1034" cy="20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1700"/>
            </a:p>
            <a:p>
              <a:pPr algn="ctr"/>
              <a:endParaRPr lang="de-DE" altLang="de-DE" sz="1700"/>
            </a:p>
            <a:p>
              <a:pPr algn="ctr"/>
              <a:r>
                <a:rPr lang="de-DE" altLang="de-DE" sz="1700"/>
                <a:t>Lehrpool, Länderanteil</a:t>
              </a:r>
            </a:p>
            <a:p>
              <a:pPr algn="ctr"/>
              <a:r>
                <a:rPr lang="de-DE" altLang="de-DE" sz="1700" b="1"/>
                <a:t>6 Mrd. €</a:t>
              </a:r>
              <a:endParaRPr lang="de-DE" altLang="de-DE" sz="1700"/>
            </a:p>
          </p:txBody>
        </p:sp>
        <p:sp>
          <p:nvSpPr>
            <p:cNvPr id="150535" name="Rectangle 7">
              <a:extLst>
                <a:ext uri="{FF2B5EF4-FFF2-40B4-BE49-F238E27FC236}">
                  <a16:creationId xmlns:a16="http://schemas.microsoft.com/office/drawing/2014/main" id="{F57A41C1-B2D1-C945-8F1C-AE799E39A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700"/>
              <a:ext cx="775" cy="20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1700"/>
            </a:p>
            <a:p>
              <a:pPr algn="ctr"/>
              <a:r>
                <a:rPr lang="de-DE" altLang="de-DE" sz="1700"/>
                <a:t>Lehrpool, Bundesanteil</a:t>
              </a:r>
            </a:p>
            <a:p>
              <a:pPr algn="ctr"/>
              <a:r>
                <a:rPr lang="de-DE" altLang="de-DE" sz="1700" b="1"/>
                <a:t>4 Mrd. €</a:t>
              </a:r>
              <a:endParaRPr lang="de-DE" altLang="de-DE" sz="1700"/>
            </a:p>
          </p:txBody>
        </p:sp>
        <p:sp>
          <p:nvSpPr>
            <p:cNvPr id="150536" name="Rectangle 8">
              <a:extLst>
                <a:ext uri="{FF2B5EF4-FFF2-40B4-BE49-F238E27FC236}">
                  <a16:creationId xmlns:a16="http://schemas.microsoft.com/office/drawing/2014/main" id="{93F4A948-D08F-A94D-A914-8DD8361F3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700"/>
              <a:ext cx="517" cy="20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700"/>
                <a:t>Forschungsstrukturfonds, Länderanteil </a:t>
              </a:r>
              <a:r>
                <a:rPr lang="de-DE" altLang="de-DE" sz="1700" b="1"/>
                <a:t>0,75 Mrd. €</a:t>
              </a:r>
              <a:endParaRPr lang="de-DE" altLang="de-DE" sz="1700"/>
            </a:p>
          </p:txBody>
        </p:sp>
        <p:sp>
          <p:nvSpPr>
            <p:cNvPr id="150537" name="Rectangle 9">
              <a:extLst>
                <a:ext uri="{FF2B5EF4-FFF2-40B4-BE49-F238E27FC236}">
                  <a16:creationId xmlns:a16="http://schemas.microsoft.com/office/drawing/2014/main" id="{6CAEE746-ADF4-AA4E-9523-6F1C9FEB5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700"/>
              <a:ext cx="646" cy="20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700"/>
                <a:t>Forschungsstrukturfonds, Bundesanteil </a:t>
              </a:r>
              <a:r>
                <a:rPr lang="de-DE" altLang="de-DE" sz="1700" b="1"/>
                <a:t>1,5 Mrd. €</a:t>
              </a:r>
              <a:endParaRPr lang="de-DE" altLang="de-DE" sz="1700"/>
            </a:p>
          </p:txBody>
        </p:sp>
        <p:sp>
          <p:nvSpPr>
            <p:cNvPr id="150538" name="Rectangle 10">
              <a:extLst>
                <a:ext uri="{FF2B5EF4-FFF2-40B4-BE49-F238E27FC236}">
                  <a16:creationId xmlns:a16="http://schemas.microsoft.com/office/drawing/2014/main" id="{3C347804-FE34-814E-B7E4-E839B1401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700"/>
              <a:ext cx="517" cy="20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700"/>
                <a:t>DFG, Länderanteil </a:t>
              </a:r>
            </a:p>
            <a:p>
              <a:pPr algn="ctr"/>
              <a:r>
                <a:rPr lang="de-DE" altLang="de-DE" sz="1700" b="1"/>
                <a:t>0,75 Mrd. €</a:t>
              </a:r>
              <a:endParaRPr lang="de-DE" altLang="de-DE" sz="1700"/>
            </a:p>
          </p:txBody>
        </p:sp>
        <p:sp>
          <p:nvSpPr>
            <p:cNvPr id="150539" name="Rectangle 11">
              <a:extLst>
                <a:ext uri="{FF2B5EF4-FFF2-40B4-BE49-F238E27FC236}">
                  <a16:creationId xmlns:a16="http://schemas.microsoft.com/office/drawing/2014/main" id="{591B66A6-9A0B-A546-9D11-97738E06D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700"/>
              <a:ext cx="647" cy="20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96698" tIns="48349" rIns="96698" bIns="48349"/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700"/>
                <a:t>DFG, Bundesanteil</a:t>
              </a:r>
            </a:p>
            <a:p>
              <a:pPr algn="ctr"/>
              <a:r>
                <a:rPr lang="de-DE" altLang="de-DE" sz="1700" b="1"/>
                <a:t>1,5 Mrd. €</a:t>
              </a:r>
              <a:endParaRPr lang="de-DE" altLang="de-DE" sz="1700"/>
            </a:p>
          </p:txBody>
        </p:sp>
      </p:grpSp>
      <p:sp>
        <p:nvSpPr>
          <p:cNvPr id="150540" name="Text Box 12">
            <a:extLst>
              <a:ext uri="{FF2B5EF4-FFF2-40B4-BE49-F238E27FC236}">
                <a16:creationId xmlns:a16="http://schemas.microsoft.com/office/drawing/2014/main" id="{185211A1-ABF8-E546-89DA-E7040057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6242050"/>
            <a:ext cx="268446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98" tIns="48349" rIns="96698" bIns="48349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900" b="1"/>
              <a:t>Bundesanteil: 7 Mrd.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5BFE8E-D49E-7F4A-8772-4835555C9F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B65616-DA3E-3141-9F3F-AA31D71DC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80A00B-CF91-4A4F-BF2F-99AC238C99F6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6AADBF77-3E13-6F45-9CE7-3199B08EA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/>
              <a:t>Demographischer Wandel und Hochschulsystem - Themen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432B6F8-72BE-7349-86C4-1E6352B2E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98588"/>
            <a:ext cx="8424862" cy="5557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/>
              <a:t>umfangreiches Projekt über 3 Jahre (2006 bis 2009)</a:t>
            </a:r>
          </a:p>
          <a:p>
            <a:pPr>
              <a:lnSpc>
                <a:spcPct val="90000"/>
              </a:lnSpc>
            </a:pPr>
            <a:r>
              <a:rPr lang="de-DE" altLang="de-DE"/>
              <a:t>Beauftragung durch die Bertelsmann Stiftung</a:t>
            </a:r>
          </a:p>
          <a:p>
            <a:pPr>
              <a:lnSpc>
                <a:spcPct val="90000"/>
              </a:lnSpc>
            </a:pPr>
            <a:r>
              <a:rPr lang="de-DE" altLang="de-DE"/>
              <a:t>Teilprojekte:</a:t>
            </a:r>
          </a:p>
          <a:p>
            <a:pPr lvl="1">
              <a:lnSpc>
                <a:spcPct val="90000"/>
              </a:lnSpc>
            </a:pPr>
            <a:r>
              <a:rPr lang="de-DE" altLang="de-DE"/>
              <a:t>Visionen für das Hochschulsystem</a:t>
            </a:r>
          </a:p>
          <a:p>
            <a:pPr lvl="1">
              <a:lnSpc>
                <a:spcPct val="90000"/>
              </a:lnSpc>
            </a:pPr>
            <a:r>
              <a:rPr lang="de-DE" altLang="de-DE"/>
              <a:t>Datenatlas</a:t>
            </a:r>
          </a:p>
          <a:p>
            <a:pPr lvl="1">
              <a:lnSpc>
                <a:spcPct val="90000"/>
              </a:lnSpc>
            </a:pPr>
            <a:r>
              <a:rPr lang="de-DE" altLang="de-DE"/>
              <a:t>Internationale Dimension</a:t>
            </a:r>
          </a:p>
          <a:p>
            <a:pPr lvl="1">
              <a:lnSpc>
                <a:spcPct val="90000"/>
              </a:lnSpc>
            </a:pPr>
            <a:r>
              <a:rPr lang="de-DE" altLang="de-DE"/>
              <a:t>länderübergreifende Dimension</a:t>
            </a:r>
          </a:p>
          <a:p>
            <a:pPr lvl="1">
              <a:lnSpc>
                <a:spcPct val="90000"/>
              </a:lnSpc>
            </a:pPr>
            <a:r>
              <a:rPr lang="de-DE" altLang="de-DE"/>
              <a:t>regionale und Länderprojekte</a:t>
            </a:r>
          </a:p>
          <a:p>
            <a:pPr lvl="1">
              <a:lnSpc>
                <a:spcPct val="90000"/>
              </a:lnSpc>
            </a:pPr>
            <a:r>
              <a:rPr lang="de-DE" altLang="de-DE"/>
              <a:t>Hochschulprojekte</a:t>
            </a:r>
          </a:p>
          <a:p>
            <a:pPr lvl="2">
              <a:lnSpc>
                <a:spcPct val="90000"/>
              </a:lnSpc>
            </a:pPr>
            <a:r>
              <a:rPr lang="de-DE" altLang="de-DE"/>
              <a:t>Hochschulmarketing (Ostdeutschland)</a:t>
            </a:r>
          </a:p>
          <a:p>
            <a:pPr lvl="2">
              <a:lnSpc>
                <a:spcPct val="90000"/>
              </a:lnSpc>
            </a:pPr>
            <a:r>
              <a:rPr lang="de-DE" altLang="de-DE"/>
              <a:t>Diversity Management (Westdeutschland)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C78D1C-9C9F-BD4D-8DA6-9EE24FDBC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4E8D72-8D62-C148-B28F-E9EDBFA06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F01EE-D0C8-5742-8CFE-483F13BAC692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F5DCED73-229F-E946-9A7A-B1CB5F3BF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600" b="1"/>
              <a:t>Demographischer Wandel und Hochschulsystem -  Produkte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6D8EF628-1AF5-EE4E-BAB0-42AA22937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260475"/>
            <a:ext cx="8424863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100"/>
              <a:t>Papiere zur Hochschulpolitik Chinas, internationalen Studiennachfrage und Rekrutierungsstrategien für deutsche Hochschulen sowie zu Finanzierungsoptionen für das Auslandsstudium </a:t>
            </a:r>
          </a:p>
          <a:p>
            <a:pPr>
              <a:lnSpc>
                <a:spcPct val="90000"/>
              </a:lnSpc>
            </a:pPr>
            <a:r>
              <a:rPr lang="de-DE" altLang="de-DE" sz="2100"/>
              <a:t>Studie zu Studium ohne Abitur</a:t>
            </a:r>
          </a:p>
          <a:p>
            <a:pPr>
              <a:lnSpc>
                <a:spcPct val="90000"/>
              </a:lnSpc>
            </a:pPr>
            <a:r>
              <a:rPr lang="de-DE" altLang="de-DE" sz="2100"/>
              <a:t>Konzeptpapier für eine Aktivierende Hochschulfinanzierung (AktiHF)</a:t>
            </a:r>
          </a:p>
          <a:p>
            <a:pPr>
              <a:lnSpc>
                <a:spcPct val="90000"/>
              </a:lnSpc>
            </a:pPr>
            <a:r>
              <a:rPr lang="de-DE" altLang="de-DE" sz="2100"/>
              <a:t>länderspezifische Studien Hochschulsystem und demographischer Wandel</a:t>
            </a:r>
          </a:p>
          <a:p>
            <a:pPr lvl="1">
              <a:lnSpc>
                <a:spcPct val="90000"/>
              </a:lnSpc>
            </a:pPr>
            <a:r>
              <a:rPr lang="de-DE" altLang="de-DE" sz="1900"/>
              <a:t>Sachsen</a:t>
            </a:r>
          </a:p>
          <a:p>
            <a:pPr lvl="1">
              <a:lnSpc>
                <a:spcPct val="90000"/>
              </a:lnSpc>
            </a:pPr>
            <a:r>
              <a:rPr lang="de-DE" altLang="de-DE" sz="1900"/>
              <a:t>Thüringen</a:t>
            </a:r>
          </a:p>
          <a:p>
            <a:pPr>
              <a:lnSpc>
                <a:spcPct val="90000"/>
              </a:lnSpc>
            </a:pPr>
            <a:r>
              <a:rPr lang="de-DE" altLang="de-DE" sz="2100"/>
              <a:t>Datenatlas für das deutsche Hochschulsystem</a:t>
            </a:r>
          </a:p>
          <a:p>
            <a:pPr>
              <a:lnSpc>
                <a:spcPct val="90000"/>
              </a:lnSpc>
            </a:pPr>
            <a:r>
              <a:rPr lang="de-DE" altLang="de-DE" sz="2100"/>
              <a:t>Studie zur zukünftigen Rolle des dualen Studiums in NRW</a:t>
            </a:r>
          </a:p>
          <a:p>
            <a:pPr>
              <a:lnSpc>
                <a:spcPct val="90000"/>
              </a:lnSpc>
            </a:pPr>
            <a:r>
              <a:rPr lang="de-DE" altLang="de-DE" sz="2100"/>
              <a:t>diverse Beiträge zum Hochschulpakt 2020 (bspw. Begleitung Imagekampagne ostdeutscher Hochschulen</a:t>
            </a:r>
          </a:p>
          <a:p>
            <a:pPr>
              <a:lnSpc>
                <a:spcPct val="90000"/>
              </a:lnSpc>
            </a:pPr>
            <a:r>
              <a:rPr lang="de-DE" altLang="de-DE" sz="2100"/>
              <a:t>Diversity Management-Konzepte für deutsche Hochschulen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ußzeilenplatzhalter 3">
            <a:extLst>
              <a:ext uri="{FF2B5EF4-FFF2-40B4-BE49-F238E27FC236}">
                <a16:creationId xmlns:a16="http://schemas.microsoft.com/office/drawing/2014/main" id="{F685F37D-42DB-BF44-8E41-2DDD24EC0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4" name="Foliennummernplatzhalter 4">
            <a:extLst>
              <a:ext uri="{FF2B5EF4-FFF2-40B4-BE49-F238E27FC236}">
                <a16:creationId xmlns:a16="http://schemas.microsoft.com/office/drawing/2014/main" id="{06DDCC6C-802B-5B45-B1FC-95F64747D4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E2AA3-DB2A-9341-8561-FBE5879E3136}" type="slidenum">
              <a:rPr lang="de-DE" altLang="de-DE"/>
              <a:pPr/>
              <a:t>6</a:t>
            </a:fld>
            <a:endParaRPr lang="de-DE" altLang="de-DE"/>
          </a:p>
        </p:txBody>
      </p:sp>
      <p:pic>
        <p:nvPicPr>
          <p:cNvPr id="117762" name="Picture 2">
            <a:extLst>
              <a:ext uri="{FF2B5EF4-FFF2-40B4-BE49-F238E27FC236}">
                <a16:creationId xmlns:a16="http://schemas.microsoft.com/office/drawing/2014/main" id="{D8870645-32E3-7B49-A60F-5893B013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479550"/>
            <a:ext cx="86614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763" name="Group 3">
            <a:extLst>
              <a:ext uri="{FF2B5EF4-FFF2-40B4-BE49-F238E27FC236}">
                <a16:creationId xmlns:a16="http://schemas.microsoft.com/office/drawing/2014/main" id="{6FB5EECB-BBC8-8B4D-96BA-9F87808FA1FD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3781425"/>
            <a:ext cx="1930400" cy="1135063"/>
            <a:chOff x="839" y="2296"/>
            <a:chExt cx="1188" cy="649"/>
          </a:xfrm>
        </p:grpSpPr>
        <p:sp>
          <p:nvSpPr>
            <p:cNvPr id="117764" name="Text Box 4">
              <a:extLst>
                <a:ext uri="{FF2B5EF4-FFF2-40B4-BE49-F238E27FC236}">
                  <a16:creationId xmlns:a16="http://schemas.microsoft.com/office/drawing/2014/main" id="{8D2BE8EC-547E-584C-9C22-B62063937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296"/>
              <a:ext cx="1188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500" b="1">
                  <a:sym typeface="Symbol" pitchFamily="2" charset="2"/>
                </a:rPr>
                <a:t> Jahrgangsstärke</a:t>
              </a:r>
              <a:br>
                <a:rPr lang="de-DE" altLang="de-DE" sz="1500" b="1">
                  <a:sym typeface="Symbol" pitchFamily="2" charset="2"/>
                </a:rPr>
              </a:br>
              <a:r>
                <a:rPr lang="de-DE" altLang="de-DE" sz="1500" b="1">
                  <a:sym typeface="Symbol" pitchFamily="2" charset="2"/>
                </a:rPr>
                <a:t>20- &lt;  25-Jährige</a:t>
              </a:r>
            </a:p>
          </p:txBody>
        </p:sp>
        <p:sp>
          <p:nvSpPr>
            <p:cNvPr id="117765" name="Text Box 5">
              <a:extLst>
                <a:ext uri="{FF2B5EF4-FFF2-40B4-BE49-F238E27FC236}">
                  <a16:creationId xmlns:a16="http://schemas.microsoft.com/office/drawing/2014/main" id="{7F140E4F-C2E5-EB49-A25E-480D41D12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629"/>
              <a:ext cx="1188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500" b="1">
                  <a:sym typeface="Symbol" pitchFamily="2" charset="2"/>
                </a:rPr>
                <a:t> Jahrgangsstärke</a:t>
              </a:r>
              <a:br>
                <a:rPr lang="de-DE" altLang="de-DE" sz="1500" b="1">
                  <a:sym typeface="Symbol" pitchFamily="2" charset="2"/>
                </a:rPr>
              </a:br>
              <a:r>
                <a:rPr lang="de-DE" altLang="de-DE" sz="1500" b="1">
                  <a:sym typeface="Symbol" pitchFamily="2" charset="2"/>
                </a:rPr>
                <a:t>60- &lt;  65-Jährige</a:t>
              </a:r>
            </a:p>
          </p:txBody>
        </p:sp>
      </p:grpSp>
      <p:grpSp>
        <p:nvGrpSpPr>
          <p:cNvPr id="117766" name="Group 6">
            <a:extLst>
              <a:ext uri="{FF2B5EF4-FFF2-40B4-BE49-F238E27FC236}">
                <a16:creationId xmlns:a16="http://schemas.microsoft.com/office/drawing/2014/main" id="{F7F76D12-4535-2E4C-9965-73C0F067AA8E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5051425"/>
            <a:ext cx="733425" cy="700088"/>
            <a:chOff x="431" y="3022"/>
            <a:chExt cx="451" cy="400"/>
          </a:xfrm>
        </p:grpSpPr>
        <p:sp>
          <p:nvSpPr>
            <p:cNvPr id="117767" name="Text Box 7">
              <a:extLst>
                <a:ext uri="{FF2B5EF4-FFF2-40B4-BE49-F238E27FC236}">
                  <a16:creationId xmlns:a16="http://schemas.microsoft.com/office/drawing/2014/main" id="{208AD0F7-2B32-914A-925C-F6A0FAF65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5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/>
                <a:t>2005</a:t>
              </a:r>
            </a:p>
          </p:txBody>
        </p:sp>
        <p:sp>
          <p:nvSpPr>
            <p:cNvPr id="117768" name="Line 8">
              <a:extLst>
                <a:ext uri="{FF2B5EF4-FFF2-40B4-BE49-F238E27FC236}">
                  <a16:creationId xmlns:a16="http://schemas.microsoft.com/office/drawing/2014/main" id="{14AB1032-A51D-124C-A829-44AD014B8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69" name="Group 9">
            <a:extLst>
              <a:ext uri="{FF2B5EF4-FFF2-40B4-BE49-F238E27FC236}">
                <a16:creationId xmlns:a16="http://schemas.microsoft.com/office/drawing/2014/main" id="{B6689961-6FD8-884C-901F-87457EB84536}"/>
              </a:ext>
            </a:extLst>
          </p:cNvPr>
          <p:cNvGrpSpPr>
            <a:grpSpLocks/>
          </p:cNvGrpSpPr>
          <p:nvPr/>
        </p:nvGrpSpPr>
        <p:grpSpPr bwMode="auto">
          <a:xfrm>
            <a:off x="1649413" y="5051425"/>
            <a:ext cx="733425" cy="700088"/>
            <a:chOff x="431" y="3022"/>
            <a:chExt cx="451" cy="400"/>
          </a:xfrm>
        </p:grpSpPr>
        <p:sp>
          <p:nvSpPr>
            <p:cNvPr id="117770" name="Text Box 10">
              <a:extLst>
                <a:ext uri="{FF2B5EF4-FFF2-40B4-BE49-F238E27FC236}">
                  <a16:creationId xmlns:a16="http://schemas.microsoft.com/office/drawing/2014/main" id="{07F3A59D-4A45-EC4B-AE8A-5DFF62F18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5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/>
                <a:t>2010</a:t>
              </a:r>
            </a:p>
          </p:txBody>
        </p:sp>
        <p:sp>
          <p:nvSpPr>
            <p:cNvPr id="117771" name="Line 11">
              <a:extLst>
                <a:ext uri="{FF2B5EF4-FFF2-40B4-BE49-F238E27FC236}">
                  <a16:creationId xmlns:a16="http://schemas.microsoft.com/office/drawing/2014/main" id="{12A30404-FBED-D542-88E1-1EBB64A11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72" name="Group 12">
            <a:extLst>
              <a:ext uri="{FF2B5EF4-FFF2-40B4-BE49-F238E27FC236}">
                <a16:creationId xmlns:a16="http://schemas.microsoft.com/office/drawing/2014/main" id="{EDDB57B6-9E3D-CB4C-B75D-EFB92A0DC497}"/>
              </a:ext>
            </a:extLst>
          </p:cNvPr>
          <p:cNvGrpSpPr>
            <a:grpSpLocks/>
          </p:cNvGrpSpPr>
          <p:nvPr/>
        </p:nvGrpSpPr>
        <p:grpSpPr bwMode="auto">
          <a:xfrm>
            <a:off x="2533650" y="5051425"/>
            <a:ext cx="733425" cy="700088"/>
            <a:chOff x="431" y="3022"/>
            <a:chExt cx="452" cy="400"/>
          </a:xfrm>
        </p:grpSpPr>
        <p:sp>
          <p:nvSpPr>
            <p:cNvPr id="117773" name="Text Box 13">
              <a:extLst>
                <a:ext uri="{FF2B5EF4-FFF2-40B4-BE49-F238E27FC236}">
                  <a16:creationId xmlns:a16="http://schemas.microsoft.com/office/drawing/2014/main" id="{2BC31818-59DB-B942-B5A1-49639F51B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5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/>
                <a:t>2015</a:t>
              </a:r>
            </a:p>
          </p:txBody>
        </p:sp>
        <p:sp>
          <p:nvSpPr>
            <p:cNvPr id="117774" name="Line 14">
              <a:extLst>
                <a:ext uri="{FF2B5EF4-FFF2-40B4-BE49-F238E27FC236}">
                  <a16:creationId xmlns:a16="http://schemas.microsoft.com/office/drawing/2014/main" id="{8C7967AF-DECF-184E-8D77-E16D8D095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75" name="Group 15">
            <a:extLst>
              <a:ext uri="{FF2B5EF4-FFF2-40B4-BE49-F238E27FC236}">
                <a16:creationId xmlns:a16="http://schemas.microsoft.com/office/drawing/2014/main" id="{AF93F38C-C592-9C44-8AED-D7E819F46196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5051425"/>
            <a:ext cx="733425" cy="700088"/>
            <a:chOff x="431" y="3022"/>
            <a:chExt cx="452" cy="400"/>
          </a:xfrm>
        </p:grpSpPr>
        <p:sp>
          <p:nvSpPr>
            <p:cNvPr id="117776" name="Text Box 16">
              <a:extLst>
                <a:ext uri="{FF2B5EF4-FFF2-40B4-BE49-F238E27FC236}">
                  <a16:creationId xmlns:a16="http://schemas.microsoft.com/office/drawing/2014/main" id="{CBF94AEC-63A3-D545-9D91-AFD64660D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5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/>
                <a:t>2020</a:t>
              </a:r>
            </a:p>
          </p:txBody>
        </p:sp>
        <p:sp>
          <p:nvSpPr>
            <p:cNvPr id="117777" name="Line 17">
              <a:extLst>
                <a:ext uri="{FF2B5EF4-FFF2-40B4-BE49-F238E27FC236}">
                  <a16:creationId xmlns:a16="http://schemas.microsoft.com/office/drawing/2014/main" id="{4BCB7861-F49B-FC46-B71A-5DF5BE613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78" name="Group 18">
            <a:extLst>
              <a:ext uri="{FF2B5EF4-FFF2-40B4-BE49-F238E27FC236}">
                <a16:creationId xmlns:a16="http://schemas.microsoft.com/office/drawing/2014/main" id="{CD634A05-4B5D-0D4D-A314-984B335C924C}"/>
              </a:ext>
            </a:extLst>
          </p:cNvPr>
          <p:cNvGrpSpPr>
            <a:grpSpLocks/>
          </p:cNvGrpSpPr>
          <p:nvPr/>
        </p:nvGrpSpPr>
        <p:grpSpPr bwMode="auto">
          <a:xfrm>
            <a:off x="4257675" y="5051425"/>
            <a:ext cx="733425" cy="700088"/>
            <a:chOff x="431" y="3022"/>
            <a:chExt cx="451" cy="400"/>
          </a:xfrm>
        </p:grpSpPr>
        <p:sp>
          <p:nvSpPr>
            <p:cNvPr id="117779" name="Text Box 19">
              <a:extLst>
                <a:ext uri="{FF2B5EF4-FFF2-40B4-BE49-F238E27FC236}">
                  <a16:creationId xmlns:a16="http://schemas.microsoft.com/office/drawing/2014/main" id="{04F754B4-15B6-EE4F-A010-018CA239A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5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/>
                <a:t>2025</a:t>
              </a:r>
            </a:p>
          </p:txBody>
        </p:sp>
        <p:sp>
          <p:nvSpPr>
            <p:cNvPr id="117780" name="Line 20">
              <a:extLst>
                <a:ext uri="{FF2B5EF4-FFF2-40B4-BE49-F238E27FC236}">
                  <a16:creationId xmlns:a16="http://schemas.microsoft.com/office/drawing/2014/main" id="{45E72650-7F5B-6A41-B7B4-57C5742F7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81" name="Group 21">
            <a:extLst>
              <a:ext uri="{FF2B5EF4-FFF2-40B4-BE49-F238E27FC236}">
                <a16:creationId xmlns:a16="http://schemas.microsoft.com/office/drawing/2014/main" id="{71E7B6B6-FE70-6945-8AF3-ECABE6E99B1F}"/>
              </a:ext>
            </a:extLst>
          </p:cNvPr>
          <p:cNvGrpSpPr>
            <a:grpSpLocks/>
          </p:cNvGrpSpPr>
          <p:nvPr/>
        </p:nvGrpSpPr>
        <p:grpSpPr bwMode="auto">
          <a:xfrm>
            <a:off x="5187950" y="5051425"/>
            <a:ext cx="733425" cy="700088"/>
            <a:chOff x="431" y="3022"/>
            <a:chExt cx="452" cy="400"/>
          </a:xfrm>
        </p:grpSpPr>
        <p:sp>
          <p:nvSpPr>
            <p:cNvPr id="117782" name="Text Box 22">
              <a:extLst>
                <a:ext uri="{FF2B5EF4-FFF2-40B4-BE49-F238E27FC236}">
                  <a16:creationId xmlns:a16="http://schemas.microsoft.com/office/drawing/2014/main" id="{3B0165B4-CE81-5645-B057-A6E9CFA2D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5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/>
                <a:t>2030</a:t>
              </a:r>
            </a:p>
          </p:txBody>
        </p:sp>
        <p:sp>
          <p:nvSpPr>
            <p:cNvPr id="117783" name="Line 23">
              <a:extLst>
                <a:ext uri="{FF2B5EF4-FFF2-40B4-BE49-F238E27FC236}">
                  <a16:creationId xmlns:a16="http://schemas.microsoft.com/office/drawing/2014/main" id="{22A04446-A0B3-F44C-AF7A-FC0F75493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84" name="Group 24">
            <a:extLst>
              <a:ext uri="{FF2B5EF4-FFF2-40B4-BE49-F238E27FC236}">
                <a16:creationId xmlns:a16="http://schemas.microsoft.com/office/drawing/2014/main" id="{8BCF00A4-AA4B-1944-8E1B-5C3AA576A887}"/>
              </a:ext>
            </a:extLst>
          </p:cNvPr>
          <p:cNvGrpSpPr>
            <a:grpSpLocks/>
          </p:cNvGrpSpPr>
          <p:nvPr/>
        </p:nvGrpSpPr>
        <p:grpSpPr bwMode="auto">
          <a:xfrm>
            <a:off x="8653463" y="5051425"/>
            <a:ext cx="733425" cy="700088"/>
            <a:chOff x="431" y="3022"/>
            <a:chExt cx="452" cy="400"/>
          </a:xfrm>
        </p:grpSpPr>
        <p:sp>
          <p:nvSpPr>
            <p:cNvPr id="117785" name="Text Box 25">
              <a:extLst>
                <a:ext uri="{FF2B5EF4-FFF2-40B4-BE49-F238E27FC236}">
                  <a16:creationId xmlns:a16="http://schemas.microsoft.com/office/drawing/2014/main" id="{78CBF2A3-958C-1F42-9D23-F769102FF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5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/>
                <a:t>2050</a:t>
              </a:r>
            </a:p>
          </p:txBody>
        </p:sp>
        <p:sp>
          <p:nvSpPr>
            <p:cNvPr id="117786" name="Line 26">
              <a:extLst>
                <a:ext uri="{FF2B5EF4-FFF2-40B4-BE49-F238E27FC236}">
                  <a16:creationId xmlns:a16="http://schemas.microsoft.com/office/drawing/2014/main" id="{0B108831-A7F8-4348-8345-2DAFCF9BE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87" name="Group 27">
            <a:extLst>
              <a:ext uri="{FF2B5EF4-FFF2-40B4-BE49-F238E27FC236}">
                <a16:creationId xmlns:a16="http://schemas.microsoft.com/office/drawing/2014/main" id="{53145E1E-3B12-B240-9079-8820A7F5B69F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5051425"/>
            <a:ext cx="733425" cy="700088"/>
            <a:chOff x="431" y="3022"/>
            <a:chExt cx="452" cy="400"/>
          </a:xfrm>
        </p:grpSpPr>
        <p:sp>
          <p:nvSpPr>
            <p:cNvPr id="117788" name="Text Box 28">
              <a:extLst>
                <a:ext uri="{FF2B5EF4-FFF2-40B4-BE49-F238E27FC236}">
                  <a16:creationId xmlns:a16="http://schemas.microsoft.com/office/drawing/2014/main" id="{9F015F13-1D30-6846-95E9-A94BEE82C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5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/>
                <a:t>2040</a:t>
              </a:r>
            </a:p>
          </p:txBody>
        </p:sp>
        <p:sp>
          <p:nvSpPr>
            <p:cNvPr id="117789" name="Line 29">
              <a:extLst>
                <a:ext uri="{FF2B5EF4-FFF2-40B4-BE49-F238E27FC236}">
                  <a16:creationId xmlns:a16="http://schemas.microsoft.com/office/drawing/2014/main" id="{548D108A-0B7A-7642-8B07-B5742D110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90" name="Group 30">
            <a:extLst>
              <a:ext uri="{FF2B5EF4-FFF2-40B4-BE49-F238E27FC236}">
                <a16:creationId xmlns:a16="http://schemas.microsoft.com/office/drawing/2014/main" id="{4C18BD30-A9F9-A046-A3CA-2B22EF7401BF}"/>
              </a:ext>
            </a:extLst>
          </p:cNvPr>
          <p:cNvGrpSpPr>
            <a:grpSpLocks/>
          </p:cNvGrpSpPr>
          <p:nvPr/>
        </p:nvGrpSpPr>
        <p:grpSpPr bwMode="auto">
          <a:xfrm>
            <a:off x="7769225" y="5051425"/>
            <a:ext cx="733425" cy="700088"/>
            <a:chOff x="431" y="3022"/>
            <a:chExt cx="452" cy="400"/>
          </a:xfrm>
        </p:grpSpPr>
        <p:sp>
          <p:nvSpPr>
            <p:cNvPr id="117791" name="Text Box 31">
              <a:extLst>
                <a:ext uri="{FF2B5EF4-FFF2-40B4-BE49-F238E27FC236}">
                  <a16:creationId xmlns:a16="http://schemas.microsoft.com/office/drawing/2014/main" id="{2895AFBA-B4D5-8E47-992E-300647378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5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/>
                <a:t>2045</a:t>
              </a:r>
            </a:p>
          </p:txBody>
        </p:sp>
        <p:sp>
          <p:nvSpPr>
            <p:cNvPr id="117792" name="Line 32">
              <a:extLst>
                <a:ext uri="{FF2B5EF4-FFF2-40B4-BE49-F238E27FC236}">
                  <a16:creationId xmlns:a16="http://schemas.microsoft.com/office/drawing/2014/main" id="{7532406D-51FC-DB46-A439-BDA5320D0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93" name="Group 33">
            <a:extLst>
              <a:ext uri="{FF2B5EF4-FFF2-40B4-BE49-F238E27FC236}">
                <a16:creationId xmlns:a16="http://schemas.microsoft.com/office/drawing/2014/main" id="{D11CFDB0-7BDF-4A44-BC51-0326E046ED42}"/>
              </a:ext>
            </a:extLst>
          </p:cNvPr>
          <p:cNvGrpSpPr>
            <a:grpSpLocks/>
          </p:cNvGrpSpPr>
          <p:nvPr/>
        </p:nvGrpSpPr>
        <p:grpSpPr bwMode="auto">
          <a:xfrm>
            <a:off x="5999163" y="5051425"/>
            <a:ext cx="733425" cy="700088"/>
            <a:chOff x="431" y="3022"/>
            <a:chExt cx="452" cy="400"/>
          </a:xfrm>
        </p:grpSpPr>
        <p:sp>
          <p:nvSpPr>
            <p:cNvPr id="117794" name="Text Box 34">
              <a:extLst>
                <a:ext uri="{FF2B5EF4-FFF2-40B4-BE49-F238E27FC236}">
                  <a16:creationId xmlns:a16="http://schemas.microsoft.com/office/drawing/2014/main" id="{D8CA16E5-69CB-844E-942F-71640619C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5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/>
                <a:t>2035</a:t>
              </a:r>
            </a:p>
          </p:txBody>
        </p:sp>
        <p:sp>
          <p:nvSpPr>
            <p:cNvPr id="117795" name="Line 35">
              <a:extLst>
                <a:ext uri="{FF2B5EF4-FFF2-40B4-BE49-F238E27FC236}">
                  <a16:creationId xmlns:a16="http://schemas.microsoft.com/office/drawing/2014/main" id="{DC79CBAE-FFB1-014C-A48E-9F31C0EEC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7796" name="Text Box 36">
            <a:extLst>
              <a:ext uri="{FF2B5EF4-FFF2-40B4-BE49-F238E27FC236}">
                <a16:creationId xmlns:a16="http://schemas.microsoft.com/office/drawing/2014/main" id="{04C8CAF2-29F4-7840-B32A-239E6631A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023938"/>
            <a:ext cx="9064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08" tIns="48304" rIns="96608" bIns="48304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900">
                <a:solidFill>
                  <a:srgbClr val="414141"/>
                </a:solidFill>
              </a:rPr>
              <a:t>in Mio.</a:t>
            </a:r>
          </a:p>
        </p:txBody>
      </p:sp>
      <p:sp>
        <p:nvSpPr>
          <p:cNvPr id="117797" name="Text Box 37">
            <a:extLst>
              <a:ext uri="{FF2B5EF4-FFF2-40B4-BE49-F238E27FC236}">
                <a16:creationId xmlns:a16="http://schemas.microsoft.com/office/drawing/2014/main" id="{E3297081-875B-8642-84CB-13FD4B195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2828925"/>
            <a:ext cx="5302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08" tIns="48304" rIns="96608" bIns="48304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900"/>
              <a:t>1,0</a:t>
            </a:r>
          </a:p>
        </p:txBody>
      </p:sp>
      <p:sp>
        <p:nvSpPr>
          <p:cNvPr id="117798" name="Text Box 38">
            <a:extLst>
              <a:ext uri="{FF2B5EF4-FFF2-40B4-BE49-F238E27FC236}">
                <a16:creationId xmlns:a16="http://schemas.microsoft.com/office/drawing/2014/main" id="{34D6B0AB-BD87-2B40-AB2B-5647BD348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2112963"/>
            <a:ext cx="665163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08" tIns="48304" rIns="96608" bIns="48304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900"/>
              <a:t>1,25</a:t>
            </a:r>
          </a:p>
        </p:txBody>
      </p:sp>
      <p:sp>
        <p:nvSpPr>
          <p:cNvPr id="117799" name="Text Box 39">
            <a:extLst>
              <a:ext uri="{FF2B5EF4-FFF2-40B4-BE49-F238E27FC236}">
                <a16:creationId xmlns:a16="http://schemas.microsoft.com/office/drawing/2014/main" id="{BBB7EA18-EAF8-A244-A58C-C476B8C2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557338"/>
            <a:ext cx="5302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08" tIns="48304" rIns="96608" bIns="48304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900"/>
              <a:t>1,5</a:t>
            </a:r>
          </a:p>
        </p:txBody>
      </p:sp>
      <p:sp>
        <p:nvSpPr>
          <p:cNvPr id="117800" name="Rectangle 40">
            <a:extLst>
              <a:ext uri="{FF2B5EF4-FFF2-40B4-BE49-F238E27FC236}">
                <a16:creationId xmlns:a16="http://schemas.microsoft.com/office/drawing/2014/main" id="{CFF6ADC6-591F-5743-96F8-6DB626D58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25" y="-31750"/>
            <a:ext cx="7956550" cy="954088"/>
          </a:xfrm>
        </p:spPr>
        <p:txBody>
          <a:bodyPr/>
          <a:lstStyle/>
          <a:p>
            <a:r>
              <a:rPr lang="de-DE" altLang="de-DE" sz="2600" b="1"/>
              <a:t>Demographischer Wandel - Kontext</a:t>
            </a:r>
          </a:p>
        </p:txBody>
      </p:sp>
      <p:sp>
        <p:nvSpPr>
          <p:cNvPr id="117801" name="Text Box 41">
            <a:extLst>
              <a:ext uri="{FF2B5EF4-FFF2-40B4-BE49-F238E27FC236}">
                <a16:creationId xmlns:a16="http://schemas.microsoft.com/office/drawing/2014/main" id="{AA7316D6-1EDF-4E44-801B-6CEDEE297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6013450"/>
            <a:ext cx="92233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08" tIns="48304" rIns="96608" bIns="48304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900" b="1">
                <a:solidFill>
                  <a:srgbClr val="414141"/>
                </a:solidFill>
              </a:rPr>
              <a:t>Jahrgangsstärke Altersgruppe der 20- bis 25-Jährigen und 60- bis 65-Jährigen</a:t>
            </a:r>
          </a:p>
          <a:p>
            <a:endParaRPr lang="de-DE" altLang="de-DE" sz="1900">
              <a:solidFill>
                <a:srgbClr val="414141"/>
              </a:solidFill>
            </a:endParaRPr>
          </a:p>
          <a:p>
            <a:r>
              <a:rPr lang="de-DE" altLang="de-DE" sz="1900">
                <a:solidFill>
                  <a:srgbClr val="414141"/>
                </a:solidFill>
              </a:rPr>
              <a:t>Quelle: Destatis 2004 – 10. koordinierte Bevölkerungsvorausberechnung, Variante 5</a:t>
            </a:r>
          </a:p>
        </p:txBody>
      </p:sp>
      <p:grpSp>
        <p:nvGrpSpPr>
          <p:cNvPr id="117802" name="Group 42">
            <a:extLst>
              <a:ext uri="{FF2B5EF4-FFF2-40B4-BE49-F238E27FC236}">
                <a16:creationId xmlns:a16="http://schemas.microsoft.com/office/drawing/2014/main" id="{04EB261E-66E1-2D43-8066-A98218E1B9BF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2352675"/>
            <a:ext cx="958850" cy="1111250"/>
            <a:chOff x="2330" y="1344"/>
            <a:chExt cx="590" cy="635"/>
          </a:xfrm>
        </p:grpSpPr>
        <p:sp>
          <p:nvSpPr>
            <p:cNvPr id="117803" name="Line 43">
              <a:extLst>
                <a:ext uri="{FF2B5EF4-FFF2-40B4-BE49-F238E27FC236}">
                  <a16:creationId xmlns:a16="http://schemas.microsoft.com/office/drawing/2014/main" id="{62C76087-6CE5-B040-A59B-3E34A6B0F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842"/>
              <a:ext cx="584" cy="13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804" name="Line 44">
              <a:extLst>
                <a:ext uri="{FF2B5EF4-FFF2-40B4-BE49-F238E27FC236}">
                  <a16:creationId xmlns:a16="http://schemas.microsoft.com/office/drawing/2014/main" id="{E75AF0C3-F6C8-1542-B219-4660AE9777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0" y="1344"/>
              <a:ext cx="545" cy="27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805" name="Group 45">
            <a:extLst>
              <a:ext uri="{FF2B5EF4-FFF2-40B4-BE49-F238E27FC236}">
                <a16:creationId xmlns:a16="http://schemas.microsoft.com/office/drawing/2014/main" id="{B959D315-3D91-C840-AB50-9B5AABB61A92}"/>
              </a:ext>
            </a:extLst>
          </p:cNvPr>
          <p:cNvGrpSpPr>
            <a:grpSpLocks/>
          </p:cNvGrpSpPr>
          <p:nvPr/>
        </p:nvGrpSpPr>
        <p:grpSpPr bwMode="auto">
          <a:xfrm>
            <a:off x="1281113" y="1795463"/>
            <a:ext cx="1541462" cy="1271587"/>
            <a:chOff x="788" y="1026"/>
            <a:chExt cx="948" cy="726"/>
          </a:xfrm>
        </p:grpSpPr>
        <p:sp>
          <p:nvSpPr>
            <p:cNvPr id="117806" name="Text Box 46">
              <a:extLst>
                <a:ext uri="{FF2B5EF4-FFF2-40B4-BE49-F238E27FC236}">
                  <a16:creationId xmlns:a16="http://schemas.microsoft.com/office/drawing/2014/main" id="{65368A99-FD36-C942-A6CD-E214559EF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1026"/>
              <a:ext cx="948" cy="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 b="1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2007 – 2013</a:t>
              </a:r>
              <a:endParaRPr lang="de-DE" altLang="de-DE" sz="1900" b="1"/>
            </a:p>
          </p:txBody>
        </p:sp>
        <p:sp>
          <p:nvSpPr>
            <p:cNvPr id="117807" name="Line 47">
              <a:extLst>
                <a:ext uri="{FF2B5EF4-FFF2-40B4-BE49-F238E27FC236}">
                  <a16:creationId xmlns:a16="http://schemas.microsoft.com/office/drawing/2014/main" id="{B32488F8-23F2-2C49-8DE0-F1E60F47D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2" y="1298"/>
              <a:ext cx="0" cy="318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808" name="Line 48">
              <a:extLst>
                <a:ext uri="{FF2B5EF4-FFF2-40B4-BE49-F238E27FC236}">
                  <a16:creationId xmlns:a16="http://schemas.microsoft.com/office/drawing/2014/main" id="{C49A3E8E-5CCB-F243-88E4-CD0675793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" y="1661"/>
              <a:ext cx="317" cy="91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809" name="Line 49">
              <a:extLst>
                <a:ext uri="{FF2B5EF4-FFF2-40B4-BE49-F238E27FC236}">
                  <a16:creationId xmlns:a16="http://schemas.microsoft.com/office/drawing/2014/main" id="{863E2652-6AD6-4C45-93F6-EBDF51C1B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1661"/>
              <a:ext cx="136" cy="45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810" name="Group 50">
            <a:extLst>
              <a:ext uri="{FF2B5EF4-FFF2-40B4-BE49-F238E27FC236}">
                <a16:creationId xmlns:a16="http://schemas.microsoft.com/office/drawing/2014/main" id="{CE3CA184-C88B-5F40-AF10-B86A61230034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1319213"/>
            <a:ext cx="1917700" cy="1349375"/>
            <a:chOff x="2245" y="754"/>
            <a:chExt cx="1180" cy="771"/>
          </a:xfrm>
        </p:grpSpPr>
        <p:sp>
          <p:nvSpPr>
            <p:cNvPr id="117811" name="Oval 51">
              <a:extLst>
                <a:ext uri="{FF2B5EF4-FFF2-40B4-BE49-F238E27FC236}">
                  <a16:creationId xmlns:a16="http://schemas.microsoft.com/office/drawing/2014/main" id="{B8D9ABB2-C8D5-274D-A9A3-2044F2D32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026"/>
              <a:ext cx="1180" cy="499"/>
            </a:xfrm>
            <a:prstGeom prst="ellipse">
              <a:avLst/>
            </a:prstGeom>
            <a:noFill/>
            <a:ln w="28575">
              <a:solidFill>
                <a:srgbClr val="3E35F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812" name="Text Box 52">
              <a:extLst>
                <a:ext uri="{FF2B5EF4-FFF2-40B4-BE49-F238E27FC236}">
                  <a16:creationId xmlns:a16="http://schemas.microsoft.com/office/drawing/2014/main" id="{6547DB5A-F902-6346-ABDB-2A7EEE7ED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754"/>
              <a:ext cx="998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608" tIns="48304" rIns="96608" bIns="48304">
              <a:spAutoFit/>
            </a:bodyPr>
            <a:lstStyle>
              <a:lvl1pPr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6788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09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3575" defTabSz="966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07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79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51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2375" defTabSz="966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900" b="1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2020 – 2030</a:t>
              </a:r>
              <a:endParaRPr lang="de-DE" altLang="de-DE" sz="1900" b="1">
                <a:solidFill>
                  <a:srgbClr val="3366FF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C31EA16B-20F4-794C-9EDA-CB9528385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EC569EF5-B77D-1544-96AF-CEAF5D72F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D920A-6C04-1544-B39F-B47CFCE8EBF3}" type="slidenum">
              <a:rPr lang="de-DE" altLang="de-DE"/>
              <a:pPr/>
              <a:t>7</a:t>
            </a:fld>
            <a:endParaRPr lang="de-DE" altLang="de-DE"/>
          </a:p>
        </p:txBody>
      </p:sp>
      <p:pic>
        <p:nvPicPr>
          <p:cNvPr id="119810" name="Picture 2">
            <a:extLst>
              <a:ext uri="{FF2B5EF4-FFF2-40B4-BE49-F238E27FC236}">
                <a16:creationId xmlns:a16="http://schemas.microsoft.com/office/drawing/2014/main" id="{26343D1E-8450-8446-A557-28C250F76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44563"/>
            <a:ext cx="8235950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1" name="Rectangle 3">
            <a:extLst>
              <a:ext uri="{FF2B5EF4-FFF2-40B4-BE49-F238E27FC236}">
                <a16:creationId xmlns:a16="http://schemas.microsoft.com/office/drawing/2014/main" id="{9009CA79-A0BB-334B-B1F4-A1134A557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49213"/>
            <a:ext cx="685641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85" tIns="48343" rIns="96685" bIns="48343" anchor="ctr"/>
          <a:lstStyle>
            <a:lvl1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600" b="1">
                <a:solidFill>
                  <a:schemeClr val="tx1"/>
                </a:solidFill>
              </a:rPr>
              <a:t>Demographischer Wandel - Risiken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57301E40-8D49-9846-B170-8F940382C5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C076EE33-3874-514F-9582-259FE07D24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F2C34-0F23-FB4A-A3C0-EDEFD808435A}" type="slidenum">
              <a:rPr lang="de-DE" altLang="de-DE"/>
              <a:pPr/>
              <a:t>8</a:t>
            </a:fld>
            <a:endParaRPr lang="de-DE" altLang="de-DE"/>
          </a:p>
        </p:txBody>
      </p:sp>
      <p:pic>
        <p:nvPicPr>
          <p:cNvPr id="121858" name="Picture 2">
            <a:extLst>
              <a:ext uri="{FF2B5EF4-FFF2-40B4-BE49-F238E27FC236}">
                <a16:creationId xmlns:a16="http://schemas.microsoft.com/office/drawing/2014/main" id="{E25E7354-EDFD-434A-8EF3-B2F4EB642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939800"/>
            <a:ext cx="8247062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9" name="Text Box 3">
            <a:extLst>
              <a:ext uri="{FF2B5EF4-FFF2-40B4-BE49-F238E27FC236}">
                <a16:creationId xmlns:a16="http://schemas.microsoft.com/office/drawing/2014/main" id="{2931766E-14F0-4945-BAAF-78B2D78CE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2119313"/>
            <a:ext cx="1328737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36" tIns="79936" rIns="79936" bIns="45678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750"/>
              </a:lnSpc>
            </a:pPr>
            <a:r>
              <a:rPr lang="de-DE" altLang="de-DE" sz="1900">
                <a:latin typeface="Frutiger LT 55 Roman" pitchFamily="34" charset="0"/>
              </a:rPr>
              <a:t>- 52 Mrd. €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CFD9C06B-FEAD-6E42-BD11-BD373FE7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49213"/>
            <a:ext cx="685641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85" tIns="48343" rIns="96685" bIns="48343" anchor="ctr"/>
          <a:lstStyle>
            <a:lvl1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600" b="1">
                <a:solidFill>
                  <a:schemeClr val="tx1"/>
                </a:solidFill>
              </a:rPr>
              <a:t>Demographischer Wandel - Risiken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96ADFA6-485F-0044-8324-4C2500380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Gemeinsame Sitzung HRK und CHE | Berlin | 3. Juni 2008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1436866F-4E6D-9C4B-95FD-2EACFC4FD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7614D4-9991-E64F-912C-9DBFDA855A0D}" type="slidenum">
              <a:rPr lang="de-DE" altLang="de-DE"/>
              <a:pPr/>
              <a:t>9</a:t>
            </a:fld>
            <a:endParaRPr lang="de-DE" altLang="de-DE"/>
          </a:p>
        </p:txBody>
      </p:sp>
      <p:pic>
        <p:nvPicPr>
          <p:cNvPr id="123906" name="Picture 2">
            <a:extLst>
              <a:ext uri="{FF2B5EF4-FFF2-40B4-BE49-F238E27FC236}">
                <a16:creationId xmlns:a16="http://schemas.microsoft.com/office/drawing/2014/main" id="{E14D1809-21E8-D749-B54B-AA925A8F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942975"/>
            <a:ext cx="8258175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7" name="Text Box 3">
            <a:extLst>
              <a:ext uri="{FF2B5EF4-FFF2-40B4-BE49-F238E27FC236}">
                <a16:creationId xmlns:a16="http://schemas.microsoft.com/office/drawing/2014/main" id="{A604810E-09D8-764C-9A23-D6795470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2119313"/>
            <a:ext cx="146367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36" tIns="79936" rIns="79936" bIns="45678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ts val="2750"/>
              </a:lnSpc>
            </a:pPr>
            <a:r>
              <a:rPr lang="de-DE" altLang="de-DE" sz="1900">
                <a:latin typeface="Frutiger LT 55 Roman" pitchFamily="34" charset="0"/>
              </a:rPr>
              <a:t>- 23o Mrd. €</a:t>
            </a:r>
          </a:p>
        </p:txBody>
      </p:sp>
      <p:sp>
        <p:nvSpPr>
          <p:cNvPr id="123908" name="Freeform 4">
            <a:extLst>
              <a:ext uri="{FF2B5EF4-FFF2-40B4-BE49-F238E27FC236}">
                <a16:creationId xmlns:a16="http://schemas.microsoft.com/office/drawing/2014/main" id="{1765F5C4-45C3-DB4A-AAA0-5FB25FF27426}"/>
              </a:ext>
            </a:extLst>
          </p:cNvPr>
          <p:cNvSpPr>
            <a:spLocks/>
          </p:cNvSpPr>
          <p:nvPr/>
        </p:nvSpPr>
        <p:spPr bwMode="auto">
          <a:xfrm>
            <a:off x="1449388" y="4278313"/>
            <a:ext cx="1885950" cy="1347787"/>
          </a:xfrm>
          <a:custGeom>
            <a:avLst/>
            <a:gdLst>
              <a:gd name="T0" fmla="*/ 0 w 1160"/>
              <a:gd name="T1" fmla="*/ 524 h 752"/>
              <a:gd name="T2" fmla="*/ 0 w 1160"/>
              <a:gd name="T3" fmla="*/ 752 h 752"/>
              <a:gd name="T4" fmla="*/ 1160 w 1160"/>
              <a:gd name="T5" fmla="*/ 752 h 752"/>
              <a:gd name="T6" fmla="*/ 1160 w 1160"/>
              <a:gd name="T7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0" h="752">
                <a:moveTo>
                  <a:pt x="0" y="524"/>
                </a:moveTo>
                <a:lnTo>
                  <a:pt x="0" y="752"/>
                </a:lnTo>
                <a:lnTo>
                  <a:pt x="1160" y="752"/>
                </a:lnTo>
                <a:lnTo>
                  <a:pt x="1160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600" tIns="75600" rIns="75600" bIns="43200"/>
          <a:lstStyle/>
          <a:p>
            <a:endParaRPr lang="de-DE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C4A1EE8B-B2D3-3540-AFCE-E1BEC4EE9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49213"/>
            <a:ext cx="685641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85" tIns="48343" rIns="96685" bIns="48343" anchor="ctr"/>
          <a:lstStyle>
            <a:lvl1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 defTabSz="966788"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defTabSz="96678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600" b="1">
                <a:solidFill>
                  <a:schemeClr val="tx1"/>
                </a:solidFill>
              </a:rPr>
              <a:t>Demographischer Wandel - Risiken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</p:bldLst>
  </p:timing>
</p:sld>
</file>

<file path=ppt/theme/theme1.xml><?xml version="1.0" encoding="utf-8"?>
<a:theme xmlns:a="http://schemas.openxmlformats.org/drawingml/2006/main" name="Folienmaster_Consult0703">
  <a:themeElements>
    <a:clrScheme name="Folienmaster_Consult07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master_Consult07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olienmaster_Consult07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Consult07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Consult07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Consult07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Consult07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Consult07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Consult07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Consult07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Consult07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Consult07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Consult07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Consult07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Folienmaster_Consult0703</Template>
  <TotalTime>0</TotalTime>
  <Words>1204</Words>
  <Application>Microsoft Macintosh PowerPoint</Application>
  <PresentationFormat>Benutzerdefiniert</PresentationFormat>
  <Paragraphs>275</Paragraphs>
  <Slides>30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Comic Sans MS</vt:lpstr>
      <vt:lpstr>Frutiger LT 55 Roman</vt:lpstr>
      <vt:lpstr>Wingdings</vt:lpstr>
      <vt:lpstr>Folienmaster_Consult0703</vt:lpstr>
      <vt:lpstr>Diagramm</vt:lpstr>
      <vt:lpstr>Demographischer Wandel und Hochschulsystem</vt:lpstr>
      <vt:lpstr>Themen</vt:lpstr>
      <vt:lpstr>Themen</vt:lpstr>
      <vt:lpstr>Demographischer Wandel und Hochschulsystem - Themen</vt:lpstr>
      <vt:lpstr>Demographischer Wandel und Hochschulsystem -  Produkte</vt:lpstr>
      <vt:lpstr>Demographischer Wandel - Kontext</vt:lpstr>
      <vt:lpstr>PowerPoint-Präsentation</vt:lpstr>
      <vt:lpstr>PowerPoint-Präsentation</vt:lpstr>
      <vt:lpstr>PowerPoint-Präsentation</vt:lpstr>
      <vt:lpstr>Bevölkerung mit Hochschul- oder Fachhochschulabschluss Angenähert nach dem Anteil der Personen mit ISCED 5A/6 Qualifikationen in den Altersgruppen 55-64, 45-55, 45-44 und 25-34 Jährigen (2003)</vt:lpstr>
      <vt:lpstr>Demographischer Wandel - Fachkräftemangel</vt:lpstr>
      <vt:lpstr>Fächerspezifische Analyse der Kreise III</vt:lpstr>
      <vt:lpstr>Themen</vt:lpstr>
      <vt:lpstr>Hochschule Leipzig 2006</vt:lpstr>
      <vt:lpstr>Marktanteile in Leipzig (Stadt) im Studienjahr 2006</vt:lpstr>
      <vt:lpstr>Entwicklung der regionalen Studiennachfrage</vt:lpstr>
      <vt:lpstr>Datenatlas - Mobilitätsindikator</vt:lpstr>
      <vt:lpstr>Datenatlas -  Produkte</vt:lpstr>
      <vt:lpstr>Themen</vt:lpstr>
      <vt:lpstr>Demographische Entwicklung</vt:lpstr>
      <vt:lpstr>Hochschulpakt 2020</vt:lpstr>
      <vt:lpstr>„Demographischer Vektor“</vt:lpstr>
      <vt:lpstr>Nordrhein-Westfalen</vt:lpstr>
      <vt:lpstr>Bayern</vt:lpstr>
      <vt:lpstr>Hochschulpakt 2020 -  Thesen</vt:lpstr>
      <vt:lpstr>Themen</vt:lpstr>
      <vt:lpstr>Diagnose: Anreizschema</vt:lpstr>
      <vt:lpstr>Aktivierende Hochschulfinanzierung</vt:lpstr>
      <vt:lpstr>Eine aufkommensneutrale Lösung</vt:lpstr>
      <vt:lpstr>Eine ehrgeizige Lösung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von Stuckrad, Timo</dc:creator>
  <cp:lastModifiedBy>Detlef Müller-Böling</cp:lastModifiedBy>
  <cp:revision>86</cp:revision>
  <dcterms:created xsi:type="dcterms:W3CDTF">2007-04-12T15:13:06Z</dcterms:created>
  <dcterms:modified xsi:type="dcterms:W3CDTF">2022-02-08T16:50:38Z</dcterms:modified>
</cp:coreProperties>
</file>