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5" r:id="rId2"/>
    <p:sldId id="260" r:id="rId3"/>
    <p:sldId id="283" r:id="rId4"/>
    <p:sldId id="337" r:id="rId5"/>
    <p:sldId id="304" r:id="rId6"/>
    <p:sldId id="301" r:id="rId7"/>
    <p:sldId id="302" r:id="rId8"/>
    <p:sldId id="303" r:id="rId9"/>
    <p:sldId id="323" r:id="rId10"/>
    <p:sldId id="347" r:id="rId11"/>
    <p:sldId id="338" r:id="rId12"/>
    <p:sldId id="306" r:id="rId13"/>
    <p:sldId id="339" r:id="rId14"/>
    <p:sldId id="322" r:id="rId15"/>
    <p:sldId id="273" r:id="rId16"/>
    <p:sldId id="321" r:id="rId17"/>
    <p:sldId id="289" r:id="rId18"/>
    <p:sldId id="276" r:id="rId19"/>
    <p:sldId id="324" r:id="rId20"/>
    <p:sldId id="325" r:id="rId21"/>
    <p:sldId id="349" r:id="rId22"/>
    <p:sldId id="340" r:id="rId23"/>
    <p:sldId id="326" r:id="rId24"/>
    <p:sldId id="296" r:id="rId25"/>
    <p:sldId id="297" r:id="rId26"/>
    <p:sldId id="341" r:id="rId27"/>
    <p:sldId id="333" r:id="rId28"/>
    <p:sldId id="334" r:id="rId29"/>
    <p:sldId id="295" r:id="rId30"/>
    <p:sldId id="351" r:id="rId31"/>
    <p:sldId id="350" r:id="rId32"/>
    <p:sldId id="344" r:id="rId33"/>
  </p:sldIdLst>
  <p:sldSz cx="9144000" cy="6858000" type="screen4x3"/>
  <p:notesSz cx="6708775" cy="98361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FF"/>
    <a:srgbClr val="99CC00"/>
    <a:srgbClr val="FF6600"/>
    <a:srgbClr val="CCCC00"/>
    <a:srgbClr val="003366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3929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475" y="0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2438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475" y="9342438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1C4890-EAC4-4494-A947-346BA2B322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8188"/>
            <a:ext cx="4916487" cy="3687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72013"/>
            <a:ext cx="53657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2438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42438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46D00B-4AF1-48F9-BFE9-F5469B59F0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C1C2-067E-46B1-8F6D-CDB71759CD0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6125"/>
            <a:ext cx="4897438" cy="36734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70425"/>
            <a:ext cx="4921250" cy="4427538"/>
          </a:xfrm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FEB25-8CEA-4A9E-8AB7-E3071B83E32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/>
              <a:t>Bei uns sind des der Einzelwissenschaftler und der Staat die vornehmlich die zukünftigen Forschungsfelder und Studiengänge definieren.</a:t>
            </a:r>
          </a:p>
          <a:p>
            <a:endParaRPr lang="de-DE"/>
          </a:p>
          <a:p>
            <a:r>
              <a:rPr lang="de-DE"/>
              <a:t>Dabei kann keine profilierte Universität oder Fakultät herauskommen.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FD3A5-8D47-4496-8213-7C8733645EDB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8188"/>
            <a:ext cx="4919663" cy="36893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72013"/>
            <a:ext cx="5362575" cy="4425950"/>
          </a:xfrm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7" descr="CHE_PPT_roterBo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3938"/>
            <a:ext cx="4060825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1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E9E9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6" name="Picture 185" descr="che_consult_weissTr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0" y="115888"/>
            <a:ext cx="22161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86"/>
          <p:cNvSpPr txBox="1">
            <a:spLocks noChangeArrowheads="1"/>
          </p:cNvSpPr>
          <p:nvPr/>
        </p:nvSpPr>
        <p:spPr bwMode="auto">
          <a:xfrm>
            <a:off x="250825" y="615791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b="1">
                <a:solidFill>
                  <a:schemeClr val="bg1"/>
                </a:solidFill>
              </a:rPr>
              <a:t>www.che-consult.de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346325"/>
            <a:ext cx="7772400" cy="1470025"/>
          </a:xfrm>
        </p:spPr>
        <p:txBody>
          <a:bodyPr/>
          <a:lstStyle>
            <a:lvl1pPr algn="r">
              <a:defRPr sz="32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0275" y="4102100"/>
            <a:ext cx="6400800" cy="11271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B14299-5015-4570-AFA7-5773AFCF5F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275A7-8199-4BDB-B078-2DB811EB54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6063" y="44450"/>
            <a:ext cx="2090737" cy="6121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2263" y="44450"/>
            <a:ext cx="6121400" cy="6121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05618-008D-403F-8D43-B60733895F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44450"/>
            <a:ext cx="6697662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D7B2E-7211-452C-AE97-5B2EF7994B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44450"/>
            <a:ext cx="6697662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39888"/>
            <a:ext cx="4038600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07F7C-761B-4459-885E-112FD0F89B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22263" y="44450"/>
            <a:ext cx="8364537" cy="61214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1250-C6DA-4766-8274-9DD0488B19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A40BD-9666-47EF-8B7D-00C5A9F75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F0D9-A948-40C9-B493-87E4660790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398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712B6-BEEF-4D56-802E-1E91F5C457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1494-1E26-439D-9322-3A6E16C275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0EE5E-BBAA-4816-B414-2F370B6FCE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3406-34C0-4824-B145-BFD4CFED05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D97C-D7BD-4BCD-9149-E161C4FBFA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FE488-BD4D-4502-B9BC-6E276A2DAA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CHE_PPT_grauerBogen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968375"/>
            <a:ext cx="8016875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E9E9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E9E9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44450"/>
            <a:ext cx="66976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24625"/>
            <a:ext cx="6264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414141"/>
                </a:solidFill>
              </a:defRPr>
            </a:lvl1pPr>
          </a:lstStyle>
          <a:p>
            <a:pPr>
              <a:defRPr/>
            </a:pPr>
            <a:r>
              <a:rPr lang="de-DE"/>
              <a:t>Hochschullandschaft | Detlef Müller-Böling | 26.11.20(2)8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19312B14-7383-4858-A1CE-0DC8A5052D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153" name="Picture 13" descr="che_Dachmark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67625" y="115888"/>
            <a:ext cx="1270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sz="2400">
          <a:solidFill>
            <a:srgbClr val="41414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rgbClr val="41414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rgbClr val="41414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rgbClr val="41414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rgbClr val="41414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rgbClr val="41414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rgbClr val="41414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rgbClr val="41414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2346325"/>
            <a:ext cx="8170863" cy="1470025"/>
          </a:xfrm>
        </p:spPr>
        <p:txBody>
          <a:bodyPr/>
          <a:lstStyle/>
          <a:p>
            <a:pPr eaLnBrk="1" hangingPunct="1"/>
            <a:r>
              <a:rPr lang="de-DE"/>
              <a:t>Positionierung der Fachhochschulen in einer zukünftigen Hochschullandschaft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268538" y="4221163"/>
            <a:ext cx="64008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DE" sz="2400">
                <a:solidFill>
                  <a:srgbClr val="414141"/>
                </a:solidFill>
              </a:rPr>
              <a:t>Prof. Dr. Detlef Müller-Böling</a:t>
            </a:r>
          </a:p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DE" sz="2400">
                <a:solidFill>
                  <a:srgbClr val="414141"/>
                </a:solidFill>
              </a:rPr>
              <a:t>Koblenz 26. November 2008</a:t>
            </a:r>
          </a:p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de-DE" sz="2400">
              <a:solidFill>
                <a:srgbClr val="4141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3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E2285C-8AAB-4F90-A31E-D73BA3D66023}" type="slidenum">
              <a:rPr lang="en-US" smtClean="0"/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 rot="-5400000">
            <a:off x="1708150" y="3778250"/>
            <a:ext cx="3167063" cy="792163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de-DE" sz="2800">
                <a:solidFill>
                  <a:schemeClr val="bg1"/>
                </a:solidFill>
              </a:rPr>
              <a:t>Universität</a:t>
            </a: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 rot="-5400000">
            <a:off x="3117850" y="3778250"/>
            <a:ext cx="3167063" cy="792163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de-DE" sz="2800">
                <a:solidFill>
                  <a:schemeClr val="bg1"/>
                </a:solidFill>
              </a:rPr>
              <a:t>Fachhochschule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 rot="-5400000">
            <a:off x="4527550" y="3778250"/>
            <a:ext cx="3167063" cy="792163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de-DE" sz="2800">
                <a:solidFill>
                  <a:schemeClr val="bg1"/>
                </a:solidFill>
              </a:rPr>
              <a:t>Berufsakademie</a:t>
            </a:r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2428875" y="1643063"/>
            <a:ext cx="4724400" cy="411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de-DE" sz="3000"/>
              <a:t>Uni</a:t>
            </a:r>
          </a:p>
          <a:p>
            <a:pPr algn="ctr"/>
            <a:endParaRPr lang="de-DE" sz="3000"/>
          </a:p>
          <a:p>
            <a:pPr algn="ctr"/>
            <a:r>
              <a:rPr lang="de-DE" sz="3000"/>
              <a:t>Fachhochschule</a:t>
            </a:r>
          </a:p>
          <a:p>
            <a:pPr algn="ctr"/>
            <a:endParaRPr lang="de-DE" sz="3000"/>
          </a:p>
          <a:p>
            <a:pPr algn="ctr"/>
            <a:r>
              <a:rPr lang="de-DE" sz="3000"/>
              <a:t>Berufsakademie</a:t>
            </a:r>
          </a:p>
          <a:p>
            <a:pPr algn="ctr"/>
            <a:endParaRPr lang="de-DE" sz="3000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2928938" y="4929188"/>
            <a:ext cx="3643312" cy="71437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3571875" y="3786188"/>
            <a:ext cx="2357438" cy="71437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1500188" y="1285875"/>
            <a:ext cx="6858000" cy="449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>
            <a:off x="1928813" y="421481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2428875" y="192881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75793" name="Oval 17"/>
          <p:cNvSpPr>
            <a:spLocks noChangeArrowheads="1"/>
          </p:cNvSpPr>
          <p:nvPr/>
        </p:nvSpPr>
        <p:spPr bwMode="auto">
          <a:xfrm>
            <a:off x="3571875" y="44291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6000750" y="17859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5357813" y="314325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1889125" y="6061075"/>
            <a:ext cx="285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/>
              <a:t>Forschungsorientierung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0" y="1676400"/>
            <a:ext cx="1531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/>
              <a:t>Lehr-</a:t>
            </a:r>
          </a:p>
          <a:p>
            <a:r>
              <a:rPr lang="de-DE" b="1"/>
              <a:t>orientierung</a:t>
            </a:r>
          </a:p>
        </p:txBody>
      </p:sp>
      <p:sp>
        <p:nvSpPr>
          <p:cNvPr id="75798" name="Oval 22"/>
          <p:cNvSpPr>
            <a:spLocks noChangeArrowheads="1"/>
          </p:cNvSpPr>
          <p:nvPr/>
        </p:nvSpPr>
        <p:spPr bwMode="auto">
          <a:xfrm>
            <a:off x="7358063" y="378618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6403" name="WordArt 24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472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cxnSp>
        <p:nvCxnSpPr>
          <p:cNvPr id="75802" name="AutoShape 26"/>
          <p:cNvCxnSpPr>
            <a:cxnSpLocks noChangeShapeType="1"/>
            <a:stCxn id="75794" idx="2"/>
            <a:endCxn id="75792" idx="6"/>
          </p:cNvCxnSpPr>
          <p:nvPr/>
        </p:nvCxnSpPr>
        <p:spPr bwMode="auto">
          <a:xfrm rot="10800000" flipV="1">
            <a:off x="3343275" y="2243138"/>
            <a:ext cx="2657475" cy="142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</p:cxnSp>
      <p:cxnSp>
        <p:nvCxnSpPr>
          <p:cNvPr id="75803" name="AutoShape 27"/>
          <p:cNvCxnSpPr>
            <a:cxnSpLocks noChangeShapeType="1"/>
            <a:stCxn id="75792" idx="4"/>
            <a:endCxn id="75795" idx="1"/>
          </p:cNvCxnSpPr>
          <p:nvPr/>
        </p:nvCxnSpPr>
        <p:spPr bwMode="auto">
          <a:xfrm rot="16200000" flipH="1">
            <a:off x="3971925" y="1757363"/>
            <a:ext cx="433387" cy="26050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</p:cxnSp>
      <p:cxnSp>
        <p:nvCxnSpPr>
          <p:cNvPr id="75805" name="AutoShape 29"/>
          <p:cNvCxnSpPr>
            <a:cxnSpLocks noChangeShapeType="1"/>
            <a:stCxn id="75795" idx="6"/>
            <a:endCxn id="75798" idx="1"/>
          </p:cNvCxnSpPr>
          <p:nvPr/>
        </p:nvCxnSpPr>
        <p:spPr bwMode="auto">
          <a:xfrm>
            <a:off x="6272213" y="3600450"/>
            <a:ext cx="1219200" cy="3190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</p:cxnSp>
      <p:cxnSp>
        <p:nvCxnSpPr>
          <p:cNvPr id="75806" name="AutoShape 30"/>
          <p:cNvCxnSpPr>
            <a:cxnSpLocks noChangeShapeType="1"/>
            <a:stCxn id="75793" idx="6"/>
            <a:endCxn id="75795" idx="2"/>
          </p:cNvCxnSpPr>
          <p:nvPr/>
        </p:nvCxnSpPr>
        <p:spPr bwMode="auto">
          <a:xfrm flipV="1">
            <a:off x="4486275" y="3600450"/>
            <a:ext cx="871538" cy="1285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</p:cxnSp>
      <p:sp>
        <p:nvSpPr>
          <p:cNvPr id="16408" name="Fußzeilenplatzhalter 3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 autoUpdateAnimBg="0"/>
      <p:bldP spid="75788" grpId="0" animBg="1" autoUpdateAnimBg="0"/>
      <p:bldP spid="75789" grpId="0" animBg="1" autoUpdateAnimBg="0"/>
      <p:bldP spid="75785" grpId="0" animBg="1" autoUpdateAnimBg="0"/>
      <p:bldP spid="75786" grpId="0" animBg="1"/>
      <p:bldP spid="75787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utoUpdateAnimBg="0"/>
      <p:bldP spid="75797" grpId="0" autoUpdateAnimBg="0"/>
      <p:bldP spid="757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1741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B2D848-EF78-44C4-BBB5-C7AE6F811F3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Übersicht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Wissenszeitalter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Bologna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Demographischer Wandel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Hochschulreform / Managerism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internationale Nachfrage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323850" y="2062163"/>
            <a:ext cx="5543550" cy="9350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1843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B81B79-EE49-4098-ABA3-37FE52274E71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‚Bolognaprozess‘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48712" cy="532765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sz="2400" dirty="0"/>
              <a:t>die </a:t>
            </a:r>
            <a:r>
              <a:rPr lang="de-DE" sz="2400" dirty="0" err="1"/>
              <a:t>UaS</a:t>
            </a:r>
            <a:r>
              <a:rPr lang="de-DE" sz="2400" dirty="0"/>
              <a:t> haben weiterhin ihre Kernkompetenz verteidigt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z="2000" dirty="0"/>
              <a:t>sie hatten ja bisher schon ihr Alleinstellungsmerkmal im Wettbewerb bewahrt (siehe Rating zur </a:t>
            </a:r>
            <a:r>
              <a:rPr lang="de-DE" sz="2000" dirty="0" err="1"/>
              <a:t>Employability</a:t>
            </a:r>
            <a:r>
              <a:rPr lang="de-DE" sz="2000" dirty="0"/>
              <a:t> – CHE / DAPM 2008)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z="2000" dirty="0"/>
              <a:t>das Image der </a:t>
            </a:r>
            <a:r>
              <a:rPr lang="de-DE" sz="2000" dirty="0" err="1"/>
              <a:t>UaS</a:t>
            </a:r>
            <a:r>
              <a:rPr lang="de-DE" sz="2000" dirty="0"/>
              <a:t>-Ausbildung stieg daraufhin weiter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sz="2400" dirty="0"/>
              <a:t>die eigentliche Flexibilisierung des HS-Systems stand aber noch bevor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z="2000" dirty="0"/>
              <a:t>Sandwich-Lage der </a:t>
            </a:r>
            <a:r>
              <a:rPr lang="de-DE" sz="2000" dirty="0" err="1"/>
              <a:t>UaS</a:t>
            </a:r>
            <a:r>
              <a:rPr lang="de-DE" sz="2000" dirty="0"/>
              <a:t> erwies sich als Vorteil / produktiv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z="2000" dirty="0"/>
              <a:t>die meisten schärften ihr Profil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z="2000" dirty="0"/>
              <a:t>einige erlangten in Teilen das Promotionsrecht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z="2000" dirty="0"/>
              <a:t>Meilenstein: Rhein-Main College 2021 (früher FH Frankfurt + FH Wiesbaden)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z="2000" dirty="0"/>
              <a:t>Meilenstein: Fusion HS Mannheim mit Medizin Mannheim 2018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z="2000" dirty="0"/>
              <a:t>andere wurden zu rein regionalen Versorgern (das bedeutete bald aber keinen Imageverlust mehr &gt; </a:t>
            </a:r>
            <a:r>
              <a:rPr lang="de-DE" sz="2000" dirty="0" err="1"/>
              <a:t>value</a:t>
            </a:r>
            <a:r>
              <a:rPr lang="de-DE" sz="2000" dirty="0"/>
              <a:t> </a:t>
            </a:r>
            <a:r>
              <a:rPr lang="de-DE" sz="2000" dirty="0" err="1"/>
              <a:t>added</a:t>
            </a:r>
            <a:r>
              <a:rPr lang="de-DE" sz="2000" dirty="0"/>
              <a:t>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2048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91EFE4D-304E-4785-AD7E-466C8871B89D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Übersicht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Wissenszeitalter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Bologna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Demographischer Wandel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Hochschulreform / Managerism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internationale Nachfrage</a:t>
            </a: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323850" y="2998788"/>
            <a:ext cx="5543550" cy="9350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2150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08C02F-7903-4216-AD91-C5A23687ED1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00166" y="1785926"/>
            <a:ext cx="5857916" cy="3738568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2400" dirty="0"/>
              <a:t>die </a:t>
            </a:r>
            <a:r>
              <a:rPr lang="en-GB" sz="2400" dirty="0" err="1"/>
              <a:t>Menschen</a:t>
            </a:r>
            <a:r>
              <a:rPr lang="en-GB" sz="2400" dirty="0"/>
              <a:t> </a:t>
            </a:r>
            <a:r>
              <a:rPr lang="en-GB" sz="2400" dirty="0" err="1"/>
              <a:t>werden</a:t>
            </a:r>
            <a:r>
              <a:rPr lang="en-GB" sz="2400" dirty="0"/>
              <a:t> </a:t>
            </a:r>
            <a:r>
              <a:rPr lang="en-GB" sz="2400" dirty="0" err="1"/>
              <a:t>älter</a:t>
            </a:r>
            <a:endParaRPr lang="en-GB" sz="2400" dirty="0"/>
          </a:p>
          <a:p>
            <a:pPr marL="1371600" lvl="2" indent="-457200" eaLnBrk="1" hangingPunct="1">
              <a:lnSpc>
                <a:spcPct val="80000"/>
              </a:lnSpc>
              <a:buNone/>
            </a:pPr>
            <a:br>
              <a:rPr lang="en-GB" sz="2000" dirty="0"/>
            </a:br>
            <a:endParaRPr lang="en-GB" sz="2000" dirty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2400" dirty="0"/>
              <a:t>die </a:t>
            </a:r>
            <a:r>
              <a:rPr lang="en-GB" sz="2400" dirty="0" err="1"/>
              <a:t>Menschen</a:t>
            </a:r>
            <a:r>
              <a:rPr lang="en-GB" sz="2400" dirty="0"/>
              <a:t> </a:t>
            </a:r>
            <a:r>
              <a:rPr lang="en-GB" sz="2400" dirty="0" err="1"/>
              <a:t>werden</a:t>
            </a:r>
            <a:r>
              <a:rPr lang="en-GB" sz="2400" dirty="0"/>
              <a:t> </a:t>
            </a:r>
            <a:r>
              <a:rPr lang="en-GB" sz="2400" dirty="0" err="1"/>
              <a:t>weniger</a:t>
            </a:r>
            <a:r>
              <a:rPr lang="en-GB" sz="2400" dirty="0"/>
              <a:t> </a:t>
            </a:r>
          </a:p>
          <a:p>
            <a:pPr marL="1371600" lvl="2" indent="-457200" eaLnBrk="1" hangingPunct="1">
              <a:lnSpc>
                <a:spcPct val="80000"/>
              </a:lnSpc>
              <a:buNone/>
            </a:pPr>
            <a:br>
              <a:rPr lang="en-GB" sz="2000" dirty="0"/>
            </a:br>
            <a:endParaRPr lang="en-GB" sz="2000" dirty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2400" dirty="0"/>
              <a:t>die </a:t>
            </a:r>
            <a:r>
              <a:rPr lang="en-GB" sz="2400" dirty="0" err="1"/>
              <a:t>Menschen</a:t>
            </a:r>
            <a:r>
              <a:rPr lang="en-GB" sz="2400" dirty="0"/>
              <a:t> </a:t>
            </a:r>
            <a:r>
              <a:rPr lang="en-GB" sz="2400" dirty="0" err="1"/>
              <a:t>werden</a:t>
            </a:r>
            <a:r>
              <a:rPr lang="en-GB" sz="2400" dirty="0"/>
              <a:t> </a:t>
            </a:r>
            <a:r>
              <a:rPr lang="en-GB" sz="2400" dirty="0" err="1"/>
              <a:t>heterogener</a:t>
            </a:r>
            <a:endParaRPr lang="en-GB" sz="2400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>
                <a:solidFill>
                  <a:schemeClr val="tx1"/>
                </a:solidFill>
              </a:rPr>
              <a:t>Demographischer Wandel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48BD20-5C72-44FE-8A91-35DD47C2DED5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22532" name="Picture 2" descr="WR-21Bitmap in Grafik1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341438"/>
            <a:ext cx="8459788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Group 3"/>
          <p:cNvGrpSpPr>
            <a:grpSpLocks/>
          </p:cNvGrpSpPr>
          <p:nvPr/>
        </p:nvGrpSpPr>
        <p:grpSpPr bwMode="auto">
          <a:xfrm>
            <a:off x="1395413" y="3429000"/>
            <a:ext cx="1797050" cy="1046163"/>
            <a:chOff x="839" y="2296"/>
            <a:chExt cx="1132" cy="659"/>
          </a:xfrm>
        </p:grpSpPr>
        <p:sp>
          <p:nvSpPr>
            <p:cNvPr id="22582" name="Text Box 4"/>
            <p:cNvSpPr txBox="1">
              <a:spLocks noChangeArrowheads="1"/>
            </p:cNvSpPr>
            <p:nvPr/>
          </p:nvSpPr>
          <p:spPr bwMode="auto">
            <a:xfrm>
              <a:off x="839" y="2296"/>
              <a:ext cx="11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de-DE" sz="1400" b="1">
                  <a:sym typeface="Symbol" pitchFamily="18" charset="2"/>
                </a:rPr>
                <a:t> Jahrgangsstärke</a:t>
              </a:r>
              <a:br>
                <a:rPr lang="de-DE" sz="1400" b="1">
                  <a:sym typeface="Symbol" pitchFamily="18" charset="2"/>
                </a:rPr>
              </a:br>
              <a:r>
                <a:rPr lang="de-DE" sz="1400" b="1">
                  <a:sym typeface="Symbol" pitchFamily="18" charset="2"/>
                </a:rPr>
                <a:t>20- &lt;  25-Jährige</a:t>
              </a:r>
            </a:p>
          </p:txBody>
        </p:sp>
        <p:sp>
          <p:nvSpPr>
            <p:cNvPr id="22583" name="Text Box 5"/>
            <p:cNvSpPr txBox="1">
              <a:spLocks noChangeArrowheads="1"/>
            </p:cNvSpPr>
            <p:nvPr/>
          </p:nvSpPr>
          <p:spPr bwMode="auto">
            <a:xfrm>
              <a:off x="839" y="2629"/>
              <a:ext cx="11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de-DE" sz="1400" b="1">
                  <a:sym typeface="Symbol" pitchFamily="18" charset="2"/>
                </a:rPr>
                <a:t> Jahrgangsstärke</a:t>
              </a:r>
              <a:br>
                <a:rPr lang="de-DE" sz="1400" b="1">
                  <a:sym typeface="Symbol" pitchFamily="18" charset="2"/>
                </a:rPr>
              </a:br>
              <a:r>
                <a:rPr lang="de-DE" sz="1400" b="1">
                  <a:sym typeface="Symbol" pitchFamily="18" charset="2"/>
                </a:rPr>
                <a:t>60- &lt;  65-Jährige</a:t>
              </a:r>
            </a:p>
          </p:txBody>
        </p:sp>
      </p:grp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747713" y="4581525"/>
            <a:ext cx="692150" cy="654050"/>
            <a:chOff x="431" y="3022"/>
            <a:chExt cx="436" cy="412"/>
          </a:xfrm>
        </p:grpSpPr>
        <p:sp>
          <p:nvSpPr>
            <p:cNvPr id="22580" name="Text Box 7"/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de-DE"/>
                <a:t>2005</a:t>
              </a:r>
            </a:p>
          </p:txBody>
        </p:sp>
        <p:sp>
          <p:nvSpPr>
            <p:cNvPr id="22581" name="Line 8"/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35" name="Group 9"/>
          <p:cNvGrpSpPr>
            <a:grpSpLocks/>
          </p:cNvGrpSpPr>
          <p:nvPr/>
        </p:nvGrpSpPr>
        <p:grpSpPr bwMode="auto">
          <a:xfrm>
            <a:off x="1611313" y="4581525"/>
            <a:ext cx="692150" cy="654050"/>
            <a:chOff x="431" y="3022"/>
            <a:chExt cx="436" cy="412"/>
          </a:xfrm>
        </p:grpSpPr>
        <p:sp>
          <p:nvSpPr>
            <p:cNvPr id="22578" name="Text Box 10"/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de-DE"/>
                <a:t>2010</a:t>
              </a:r>
            </a:p>
          </p:txBody>
        </p:sp>
        <p:sp>
          <p:nvSpPr>
            <p:cNvPr id="22579" name="Line 11"/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36" name="Group 12"/>
          <p:cNvGrpSpPr>
            <a:grpSpLocks/>
          </p:cNvGrpSpPr>
          <p:nvPr/>
        </p:nvGrpSpPr>
        <p:grpSpPr bwMode="auto">
          <a:xfrm>
            <a:off x="2474913" y="4581525"/>
            <a:ext cx="692150" cy="654050"/>
            <a:chOff x="431" y="3022"/>
            <a:chExt cx="436" cy="412"/>
          </a:xfrm>
        </p:grpSpPr>
        <p:sp>
          <p:nvSpPr>
            <p:cNvPr id="22576" name="Text Box 13"/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de-DE"/>
                <a:t>2015</a:t>
              </a:r>
            </a:p>
          </p:txBody>
        </p:sp>
        <p:sp>
          <p:nvSpPr>
            <p:cNvPr id="22577" name="Line 14"/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37" name="Group 15"/>
          <p:cNvGrpSpPr>
            <a:grpSpLocks/>
          </p:cNvGrpSpPr>
          <p:nvPr/>
        </p:nvGrpSpPr>
        <p:grpSpPr bwMode="auto">
          <a:xfrm>
            <a:off x="3340100" y="4581525"/>
            <a:ext cx="692150" cy="654050"/>
            <a:chOff x="431" y="3022"/>
            <a:chExt cx="436" cy="412"/>
          </a:xfrm>
        </p:grpSpPr>
        <p:sp>
          <p:nvSpPr>
            <p:cNvPr id="22574" name="Text Box 16"/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de-DE"/>
                <a:t>2020</a:t>
              </a:r>
            </a:p>
          </p:txBody>
        </p:sp>
        <p:sp>
          <p:nvSpPr>
            <p:cNvPr id="22575" name="Line 17"/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38" name="Group 18"/>
          <p:cNvGrpSpPr>
            <a:grpSpLocks/>
          </p:cNvGrpSpPr>
          <p:nvPr/>
        </p:nvGrpSpPr>
        <p:grpSpPr bwMode="auto">
          <a:xfrm>
            <a:off x="4159250" y="4581525"/>
            <a:ext cx="692150" cy="654050"/>
            <a:chOff x="431" y="3022"/>
            <a:chExt cx="436" cy="412"/>
          </a:xfrm>
        </p:grpSpPr>
        <p:sp>
          <p:nvSpPr>
            <p:cNvPr id="22572" name="Text Box 19"/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de-DE"/>
                <a:t>2025</a:t>
              </a:r>
            </a:p>
          </p:txBody>
        </p:sp>
        <p:sp>
          <p:nvSpPr>
            <p:cNvPr id="22573" name="Line 20"/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39" name="Group 21"/>
          <p:cNvGrpSpPr>
            <a:grpSpLocks/>
          </p:cNvGrpSpPr>
          <p:nvPr/>
        </p:nvGrpSpPr>
        <p:grpSpPr bwMode="auto">
          <a:xfrm>
            <a:off x="5067300" y="4581525"/>
            <a:ext cx="692150" cy="654050"/>
            <a:chOff x="431" y="3022"/>
            <a:chExt cx="436" cy="412"/>
          </a:xfrm>
        </p:grpSpPr>
        <p:sp>
          <p:nvSpPr>
            <p:cNvPr id="22570" name="Text Box 22"/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de-DE"/>
                <a:t>2030</a:t>
              </a:r>
            </a:p>
          </p:txBody>
        </p:sp>
        <p:sp>
          <p:nvSpPr>
            <p:cNvPr id="22571" name="Line 23"/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40" name="Group 24"/>
          <p:cNvGrpSpPr>
            <a:grpSpLocks/>
          </p:cNvGrpSpPr>
          <p:nvPr/>
        </p:nvGrpSpPr>
        <p:grpSpPr bwMode="auto">
          <a:xfrm>
            <a:off x="8451850" y="4581525"/>
            <a:ext cx="692150" cy="654050"/>
            <a:chOff x="431" y="3022"/>
            <a:chExt cx="436" cy="412"/>
          </a:xfrm>
        </p:grpSpPr>
        <p:sp>
          <p:nvSpPr>
            <p:cNvPr id="22568" name="Text Box 25"/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de-DE"/>
                <a:t>2050</a:t>
              </a:r>
            </a:p>
          </p:txBody>
        </p:sp>
        <p:sp>
          <p:nvSpPr>
            <p:cNvPr id="22569" name="Line 26"/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41" name="Group 27"/>
          <p:cNvGrpSpPr>
            <a:grpSpLocks/>
          </p:cNvGrpSpPr>
          <p:nvPr/>
        </p:nvGrpSpPr>
        <p:grpSpPr bwMode="auto">
          <a:xfrm>
            <a:off x="6723063" y="4581525"/>
            <a:ext cx="692150" cy="654050"/>
            <a:chOff x="431" y="3022"/>
            <a:chExt cx="436" cy="412"/>
          </a:xfrm>
        </p:grpSpPr>
        <p:sp>
          <p:nvSpPr>
            <p:cNvPr id="22566" name="Text Box 28"/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de-DE"/>
                <a:t>2040</a:t>
              </a:r>
            </a:p>
          </p:txBody>
        </p:sp>
        <p:sp>
          <p:nvSpPr>
            <p:cNvPr id="22567" name="Line 29"/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42" name="Group 30"/>
          <p:cNvGrpSpPr>
            <a:grpSpLocks/>
          </p:cNvGrpSpPr>
          <p:nvPr/>
        </p:nvGrpSpPr>
        <p:grpSpPr bwMode="auto">
          <a:xfrm>
            <a:off x="7588250" y="4581525"/>
            <a:ext cx="692150" cy="654050"/>
            <a:chOff x="431" y="3022"/>
            <a:chExt cx="436" cy="412"/>
          </a:xfrm>
        </p:grpSpPr>
        <p:sp>
          <p:nvSpPr>
            <p:cNvPr id="22564" name="Text Box 31"/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de-DE"/>
                <a:t>2045</a:t>
              </a:r>
            </a:p>
          </p:txBody>
        </p:sp>
        <p:sp>
          <p:nvSpPr>
            <p:cNvPr id="22565" name="Line 32"/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43" name="Group 33"/>
          <p:cNvGrpSpPr>
            <a:grpSpLocks/>
          </p:cNvGrpSpPr>
          <p:nvPr/>
        </p:nvGrpSpPr>
        <p:grpSpPr bwMode="auto">
          <a:xfrm>
            <a:off x="5859463" y="4581525"/>
            <a:ext cx="692150" cy="654050"/>
            <a:chOff x="431" y="3022"/>
            <a:chExt cx="436" cy="412"/>
          </a:xfrm>
        </p:grpSpPr>
        <p:sp>
          <p:nvSpPr>
            <p:cNvPr id="22562" name="Text Box 34"/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de-DE"/>
                <a:t>2035</a:t>
              </a:r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544" name="Text Box 36"/>
          <p:cNvSpPr txBox="1">
            <a:spLocks noChangeArrowheads="1"/>
          </p:cNvSpPr>
          <p:nvPr/>
        </p:nvSpPr>
        <p:spPr bwMode="auto">
          <a:xfrm>
            <a:off x="231775" y="9286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de-DE">
                <a:solidFill>
                  <a:srgbClr val="414141"/>
                </a:solidFill>
              </a:rPr>
              <a:t>in Mio.</a:t>
            </a:r>
          </a:p>
        </p:txBody>
      </p:sp>
      <p:sp>
        <p:nvSpPr>
          <p:cNvPr id="22545" name="Text Box 37"/>
          <p:cNvSpPr txBox="1">
            <a:spLocks noChangeArrowheads="1"/>
          </p:cNvSpPr>
          <p:nvPr/>
        </p:nvSpPr>
        <p:spPr bwMode="auto">
          <a:xfrm>
            <a:off x="179388" y="2565400"/>
            <a:ext cx="501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de-DE"/>
              <a:t>1,0</a:t>
            </a:r>
          </a:p>
        </p:txBody>
      </p:sp>
      <p:sp>
        <p:nvSpPr>
          <p:cNvPr id="22546" name="Text Box 38"/>
          <p:cNvSpPr txBox="1">
            <a:spLocks noChangeArrowheads="1"/>
          </p:cNvSpPr>
          <p:nvPr/>
        </p:nvSpPr>
        <p:spPr bwMode="auto">
          <a:xfrm>
            <a:off x="179388" y="1916113"/>
            <a:ext cx="6286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de-DE"/>
              <a:t>1,25</a:t>
            </a:r>
          </a:p>
        </p:txBody>
      </p:sp>
      <p:sp>
        <p:nvSpPr>
          <p:cNvPr id="22547" name="Text Box 39"/>
          <p:cNvSpPr txBox="1">
            <a:spLocks noChangeArrowheads="1"/>
          </p:cNvSpPr>
          <p:nvPr/>
        </p:nvSpPr>
        <p:spPr bwMode="auto">
          <a:xfrm>
            <a:off x="179388" y="1412875"/>
            <a:ext cx="501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de-DE"/>
              <a:t>1,5</a:t>
            </a:r>
          </a:p>
        </p:txBody>
      </p:sp>
      <p:sp>
        <p:nvSpPr>
          <p:cNvPr id="22548" name="Rectangle 40"/>
          <p:cNvSpPr>
            <a:spLocks noGrp="1" noChangeArrowheads="1"/>
          </p:cNvSpPr>
          <p:nvPr>
            <p:ph type="title"/>
          </p:nvPr>
        </p:nvSpPr>
        <p:spPr>
          <a:xfrm>
            <a:off x="107950" y="-28575"/>
            <a:ext cx="7772400" cy="865188"/>
          </a:xfrm>
        </p:spPr>
        <p:txBody>
          <a:bodyPr/>
          <a:lstStyle/>
          <a:p>
            <a:pPr eaLnBrk="1" hangingPunct="1"/>
            <a:r>
              <a:rPr lang="de-DE" sz="2400" b="1">
                <a:solidFill>
                  <a:schemeClr val="tx1"/>
                </a:solidFill>
              </a:rPr>
              <a:t>Demographischer Wandel</a:t>
            </a:r>
          </a:p>
        </p:txBody>
      </p:sp>
      <p:sp>
        <p:nvSpPr>
          <p:cNvPr id="22549" name="Text Box 41"/>
          <p:cNvSpPr txBox="1">
            <a:spLocks noChangeArrowheads="1"/>
          </p:cNvSpPr>
          <p:nvPr/>
        </p:nvSpPr>
        <p:spPr bwMode="auto">
          <a:xfrm>
            <a:off x="395288" y="5516563"/>
            <a:ext cx="833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de-DE" b="1">
                <a:solidFill>
                  <a:srgbClr val="414141"/>
                </a:solidFill>
              </a:rPr>
              <a:t>Jahrgangsstärke Junge (20 - 25) und Alte (60 - 65)</a:t>
            </a:r>
          </a:p>
          <a:p>
            <a:r>
              <a:rPr lang="de-DE">
                <a:solidFill>
                  <a:srgbClr val="414141"/>
                </a:solidFill>
              </a:rPr>
              <a:t>Quelle StBA 2004 – 10. koordinierte Bevölkerungsvorausberechnung, Variante 5</a:t>
            </a:r>
          </a:p>
        </p:txBody>
      </p:sp>
      <p:grpSp>
        <p:nvGrpSpPr>
          <p:cNvPr id="22550" name="Group 42"/>
          <p:cNvGrpSpPr>
            <a:grpSpLocks/>
          </p:cNvGrpSpPr>
          <p:nvPr/>
        </p:nvGrpSpPr>
        <p:grpSpPr bwMode="auto">
          <a:xfrm>
            <a:off x="3698875" y="2133600"/>
            <a:ext cx="936625" cy="1008063"/>
            <a:chOff x="2330" y="1344"/>
            <a:chExt cx="590" cy="635"/>
          </a:xfrm>
        </p:grpSpPr>
        <p:sp>
          <p:nvSpPr>
            <p:cNvPr id="22560" name="Line 43"/>
            <p:cNvSpPr>
              <a:spLocks noChangeShapeType="1"/>
            </p:cNvSpPr>
            <p:nvPr/>
          </p:nvSpPr>
          <p:spPr bwMode="auto">
            <a:xfrm>
              <a:off x="2336" y="1842"/>
              <a:ext cx="584" cy="13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61" name="Line 44"/>
            <p:cNvSpPr>
              <a:spLocks noChangeShapeType="1"/>
            </p:cNvSpPr>
            <p:nvPr/>
          </p:nvSpPr>
          <p:spPr bwMode="auto">
            <a:xfrm flipV="1">
              <a:off x="2330" y="1344"/>
              <a:ext cx="545" cy="27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51" name="Group 45"/>
          <p:cNvGrpSpPr>
            <a:grpSpLocks/>
          </p:cNvGrpSpPr>
          <p:nvPr/>
        </p:nvGrpSpPr>
        <p:grpSpPr bwMode="auto">
          <a:xfrm>
            <a:off x="1250950" y="1628775"/>
            <a:ext cx="1454150" cy="1152525"/>
            <a:chOff x="788" y="1026"/>
            <a:chExt cx="916" cy="726"/>
          </a:xfrm>
        </p:grpSpPr>
        <p:sp>
          <p:nvSpPr>
            <p:cNvPr id="52270" name="Text Box 46"/>
            <p:cNvSpPr txBox="1">
              <a:spLocks noChangeArrowheads="1"/>
            </p:cNvSpPr>
            <p:nvPr/>
          </p:nvSpPr>
          <p:spPr bwMode="auto">
            <a:xfrm>
              <a:off x="788" y="1026"/>
              <a:ext cx="91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>
                <a:defRPr/>
              </a:pPr>
              <a:r>
                <a:rPr lang="de-DE" b="1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2007 – 2013</a:t>
              </a:r>
              <a:endParaRPr lang="de-DE" b="1"/>
            </a:p>
          </p:txBody>
        </p:sp>
        <p:sp>
          <p:nvSpPr>
            <p:cNvPr id="22557" name="Line 47"/>
            <p:cNvSpPr>
              <a:spLocks noChangeShapeType="1"/>
            </p:cNvSpPr>
            <p:nvPr/>
          </p:nvSpPr>
          <p:spPr bwMode="auto">
            <a:xfrm>
              <a:off x="1242" y="1298"/>
              <a:ext cx="0" cy="318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8" name="Line 48"/>
            <p:cNvSpPr>
              <a:spLocks noChangeShapeType="1"/>
            </p:cNvSpPr>
            <p:nvPr/>
          </p:nvSpPr>
          <p:spPr bwMode="auto">
            <a:xfrm flipV="1">
              <a:off x="879" y="1661"/>
              <a:ext cx="317" cy="91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9" name="Line 49"/>
            <p:cNvSpPr>
              <a:spLocks noChangeShapeType="1"/>
            </p:cNvSpPr>
            <p:nvPr/>
          </p:nvSpPr>
          <p:spPr bwMode="auto">
            <a:xfrm>
              <a:off x="1196" y="1661"/>
              <a:ext cx="136" cy="45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52" name="Group 50"/>
          <p:cNvGrpSpPr>
            <a:grpSpLocks/>
          </p:cNvGrpSpPr>
          <p:nvPr/>
        </p:nvGrpSpPr>
        <p:grpSpPr bwMode="auto">
          <a:xfrm>
            <a:off x="3563938" y="1196975"/>
            <a:ext cx="1873250" cy="1223963"/>
            <a:chOff x="2245" y="754"/>
            <a:chExt cx="1180" cy="771"/>
          </a:xfrm>
        </p:grpSpPr>
        <p:sp>
          <p:nvSpPr>
            <p:cNvPr id="22554" name="Oval 51"/>
            <p:cNvSpPr>
              <a:spLocks noChangeArrowheads="1"/>
            </p:cNvSpPr>
            <p:nvPr/>
          </p:nvSpPr>
          <p:spPr bwMode="auto">
            <a:xfrm>
              <a:off x="2245" y="1026"/>
              <a:ext cx="1180" cy="499"/>
            </a:xfrm>
            <a:prstGeom prst="ellipse">
              <a:avLst/>
            </a:prstGeom>
            <a:noFill/>
            <a:ln w="28575">
              <a:solidFill>
                <a:srgbClr val="3E35F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76" name="Text Box 52"/>
            <p:cNvSpPr txBox="1">
              <a:spLocks noChangeArrowheads="1"/>
            </p:cNvSpPr>
            <p:nvPr/>
          </p:nvSpPr>
          <p:spPr bwMode="auto">
            <a:xfrm>
              <a:off x="2336" y="754"/>
              <a:ext cx="99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8" tIns="45714" rIns="91428" bIns="45714">
              <a:spAutoFit/>
            </a:bodyPr>
            <a:lstStyle/>
            <a:p>
              <a:pPr>
                <a:defRPr/>
              </a:pPr>
              <a:r>
                <a:rPr lang="de-DE" b="1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2020 – 2030</a:t>
              </a:r>
              <a:endParaRPr lang="de-DE" b="1">
                <a:solidFill>
                  <a:srgbClr val="3366FF"/>
                </a:solidFill>
              </a:endParaRPr>
            </a:p>
          </p:txBody>
        </p:sp>
      </p:grpSp>
      <p:sp>
        <p:nvSpPr>
          <p:cNvPr id="56" name="Pfeil nach oben 55"/>
          <p:cNvSpPr/>
          <p:nvPr/>
        </p:nvSpPr>
        <p:spPr>
          <a:xfrm>
            <a:off x="4786314" y="4786322"/>
            <a:ext cx="484632" cy="978408"/>
          </a:xfrm>
          <a:prstGeom prst="upArrow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205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4D961F-3195-448A-85D9-22CC5360F689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>
                <a:solidFill>
                  <a:schemeClr val="tx1"/>
                </a:solidFill>
              </a:rPr>
              <a:t>Demographische Entwicklung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540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836613"/>
            <a:ext cx="8964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000" b="1"/>
              <a:t>potenzielle StudienanfängerInnen, 2007 - 2020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971550" y="1417638"/>
          <a:ext cx="6696075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iagramm" r:id="rId3" imgW="5105400" imgH="3467100" progId="Excel.Sheet.8">
                  <p:embed/>
                </p:oleObj>
              </mc:Choice>
              <mc:Fallback>
                <p:oleObj name="Diagramm" r:id="rId3" imgW="5105400" imgH="34671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17638"/>
                        <a:ext cx="6696075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AutoShape 7"/>
          <p:cNvSpPr>
            <a:spLocks noChangeArrowheads="1"/>
          </p:cNvSpPr>
          <p:nvPr/>
        </p:nvSpPr>
        <p:spPr bwMode="auto">
          <a:xfrm>
            <a:off x="7451725" y="4437063"/>
            <a:ext cx="1439863" cy="622300"/>
          </a:xfrm>
          <a:prstGeom prst="leftArrow">
            <a:avLst>
              <a:gd name="adj1" fmla="val 50000"/>
              <a:gd name="adj2" fmla="val 57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7954963" y="4581525"/>
            <a:ext cx="122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2005</a:t>
            </a:r>
          </a:p>
        </p:txBody>
      </p:sp>
    </p:spTree>
  </p:cSld>
  <p:clrMapOvr>
    <a:masterClrMapping/>
  </p:clrMapOvr>
  <p:transition spd="med"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3076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8A4D72-8C50-483E-9D53-CD4A753677CF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b="1">
                <a:solidFill>
                  <a:schemeClr val="tx1"/>
                </a:solidFill>
              </a:rPr>
              <a:t>Bayern (CHE-Prognose 2008)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81075"/>
            <a:ext cx="7632700" cy="431800"/>
          </a:xfrm>
        </p:spPr>
        <p:txBody>
          <a:bodyPr/>
          <a:lstStyle/>
          <a:p>
            <a:pPr marL="960438" lvl="1" indent="-476250" defTabSz="966788" eaLnBrk="1" hangingPunct="1">
              <a:buFont typeface="Arial" charset="0"/>
              <a:buNone/>
            </a:pPr>
            <a:r>
              <a:rPr lang="de-DE" sz="1800" b="1"/>
              <a:t>Bedarf zusätzlicher Studienanfängerplätze bis 2030</a:t>
            </a:r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188" y="1341438"/>
          <a:ext cx="7786687" cy="476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iagramm" r:id="rId3" imgW="4200525" imgH="2571750" progId="Excel.Sheet.8">
                  <p:embed/>
                </p:oleObj>
              </mc:Choice>
              <mc:Fallback>
                <p:oleObj name="Diagramm" r:id="rId3" imgW="4200525" imgH="2571750" progId="Excel.Sheet.8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341438"/>
                        <a:ext cx="7786687" cy="476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55650" y="5554663"/>
            <a:ext cx="28082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solidFill>
                  <a:srgbClr val="414141"/>
                </a:solidFill>
              </a:rPr>
              <a:t>* ab 2021 ohne Wanderungen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2700338" y="6092825"/>
            <a:ext cx="4464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/>
              <a:t>Basis 2: nach Hochschulpakt - 2005</a:t>
            </a:r>
          </a:p>
        </p:txBody>
      </p:sp>
      <p:sp>
        <p:nvSpPr>
          <p:cNvPr id="9" name="Pfeil nach oben 8"/>
          <p:cNvSpPr/>
          <p:nvPr/>
        </p:nvSpPr>
        <p:spPr>
          <a:xfrm>
            <a:off x="7143750" y="5214938"/>
            <a:ext cx="484188" cy="977900"/>
          </a:xfrm>
          <a:prstGeom prst="upArrow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2457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C67A73E-2A60-46D7-9912-FD1B1827AB04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b="1">
                <a:solidFill>
                  <a:schemeClr val="tx1"/>
                </a:solidFill>
              </a:rPr>
              <a:t>Hochschulpakt 2020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12825"/>
            <a:ext cx="8229600" cy="849313"/>
          </a:xfrm>
        </p:spPr>
        <p:txBody>
          <a:bodyPr/>
          <a:lstStyle/>
          <a:p>
            <a:pPr marL="960438" lvl="1" indent="-476250" defTabSz="966788" eaLnBrk="1" hangingPunct="1">
              <a:buFont typeface="Arial" charset="0"/>
              <a:buNone/>
            </a:pPr>
            <a:endParaRPr lang="de-DE"/>
          </a:p>
          <a:p>
            <a:pPr marL="960438" lvl="1" indent="-476250" defTabSz="966788" eaLnBrk="1" hangingPunct="1">
              <a:buFont typeface="Arial" charset="0"/>
              <a:buNone/>
            </a:pPr>
            <a:endParaRPr lang="de-DE"/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125538"/>
            <a:ext cx="8509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323850" y="5805488"/>
            <a:ext cx="85804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57" tIns="43228" rIns="86457" bIns="43228">
            <a:spAutoFit/>
          </a:bodyPr>
          <a:lstStyle/>
          <a:p>
            <a:pPr defTabSz="865188">
              <a:spcBef>
                <a:spcPct val="50000"/>
              </a:spcBef>
            </a:pPr>
            <a:r>
              <a:rPr lang="de-DE" sz="1900"/>
              <a:t>Bundeszuschuss HSP bis 2010: 565,7 Millionen €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67175" y="2492375"/>
            <a:ext cx="2460625" cy="914400"/>
            <a:chOff x="2223" y="3289"/>
            <a:chExt cx="1587" cy="635"/>
          </a:xfrm>
        </p:grpSpPr>
        <p:sp>
          <p:nvSpPr>
            <p:cNvPr id="24585" name="Oval 7"/>
            <p:cNvSpPr>
              <a:spLocks noChangeArrowheads="1"/>
            </p:cNvSpPr>
            <p:nvPr/>
          </p:nvSpPr>
          <p:spPr bwMode="auto">
            <a:xfrm>
              <a:off x="2223" y="3289"/>
              <a:ext cx="1451" cy="6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86" name="Text Box 8"/>
            <p:cNvSpPr txBox="1">
              <a:spLocks noChangeArrowheads="1"/>
            </p:cNvSpPr>
            <p:nvPr/>
          </p:nvSpPr>
          <p:spPr bwMode="auto">
            <a:xfrm>
              <a:off x="2268" y="3470"/>
              <a:ext cx="154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457" tIns="43228" rIns="86457" bIns="43228">
              <a:spAutoFit/>
            </a:bodyPr>
            <a:lstStyle/>
            <a:p>
              <a:pPr defTabSz="865188">
                <a:spcBef>
                  <a:spcPct val="50000"/>
                </a:spcBef>
              </a:pPr>
              <a:r>
                <a:rPr lang="de-DE" sz="2600" b="1"/>
                <a:t>15, 7 Mrd €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2355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98F173-099D-4E62-BC74-76CA0F9CBAED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Demographischer Wandel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48712" cy="54006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de-DE" sz="2400"/>
              <a:t>„Hochschulpakt 2020“ </a:t>
            </a:r>
          </a:p>
          <a:p>
            <a:pPr marL="533400" indent="-533400" eaLnBrk="1" hangingPunct="1"/>
            <a:r>
              <a:rPr lang="de-DE" sz="2400"/>
              <a:t>der erste war viel zu niedrig bemessen (auf Basis eine KMK-Prognose 2005)</a:t>
            </a:r>
          </a:p>
          <a:p>
            <a:pPr marL="914400" lvl="1" indent="-457200" eaLnBrk="1" hangingPunct="1"/>
            <a:r>
              <a:rPr lang="de-DE" sz="2000"/>
              <a:t>man ging von einem zeitlich eng begrenzter Zuwachs aus</a:t>
            </a:r>
          </a:p>
          <a:p>
            <a:pPr marL="914400" lvl="1" indent="-457200" eaLnBrk="1" hangingPunct="1"/>
            <a:r>
              <a:rPr lang="de-DE" sz="2000"/>
              <a:t>den führte man vor allem auf die Verkürzungen der Schulzeit zurück</a:t>
            </a:r>
          </a:p>
          <a:p>
            <a:pPr marL="914400" lvl="1" indent="-457200" eaLnBrk="1" hangingPunct="1"/>
            <a:r>
              <a:rPr lang="de-DE" sz="2000"/>
              <a:t>ab 2017 sollten die Anfängerzahlen bereits wieder unter Niveau 2005 fallen</a:t>
            </a:r>
          </a:p>
          <a:p>
            <a:pPr marL="914400" lvl="1" indent="-457200" eaLnBrk="1" hangingPunct="1"/>
            <a:r>
              <a:rPr lang="de-DE" sz="2000"/>
              <a:t>man hatte dafür gut eine Mrd Euro bereit gestellt </a:t>
            </a:r>
          </a:p>
          <a:p>
            <a:pPr marL="533400" indent="-533400" eaLnBrk="1" hangingPunct="1"/>
            <a:r>
              <a:rPr lang="de-DE" sz="2400"/>
              <a:t>eine Prognose des CHE (HZBler-Prognose KMK 2007) zeigte</a:t>
            </a:r>
          </a:p>
          <a:p>
            <a:pPr marL="914400" lvl="1" indent="-457200" eaLnBrk="1" hangingPunct="1"/>
            <a:r>
              <a:rPr lang="de-DE" sz="2000"/>
              <a:t>dass der Zuwachs weit höher sein würde</a:t>
            </a:r>
          </a:p>
          <a:p>
            <a:pPr marL="914400" lvl="1" indent="-457200" eaLnBrk="1" hangingPunct="1"/>
            <a:r>
              <a:rPr lang="de-DE" sz="2000"/>
              <a:t>dass die Steigerungen bei der Beteiligung in der höheren Bildung den Verlust an jungen Leuten überkompensierte</a:t>
            </a:r>
          </a:p>
          <a:p>
            <a:pPr marL="914400" lvl="1" indent="-457200" eaLnBrk="1" hangingPunct="1"/>
            <a:r>
              <a:rPr lang="de-DE" sz="2000"/>
              <a:t>jedenfalls für den Westen und für Deutschland insgesamt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/>
              <a:t>Prof. Dr. Detlef Müller-Böling</a:t>
            </a:r>
          </a:p>
          <a:p>
            <a:pPr eaLnBrk="1" hangingPunct="1"/>
            <a:r>
              <a:rPr lang="de-DE"/>
              <a:t>Koblenz 26. November 2028</a:t>
            </a:r>
          </a:p>
          <a:p>
            <a:pPr eaLnBrk="1" hangingPunct="1"/>
            <a:endParaRPr lang="de-DE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0825" y="2174875"/>
            <a:ext cx="85645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de-DE" sz="3200" b="1" dirty="0">
                <a:solidFill>
                  <a:srgbClr val="414141"/>
                </a:solidFill>
              </a:rPr>
              <a:t>Die Hochschullandschaft 2008 – </a:t>
            </a:r>
            <a:br>
              <a:rPr lang="de-DE" sz="3200" b="1" dirty="0">
                <a:solidFill>
                  <a:srgbClr val="414141"/>
                </a:solidFill>
              </a:rPr>
            </a:br>
            <a:r>
              <a:rPr lang="de-DE" sz="3200" b="1" dirty="0">
                <a:solidFill>
                  <a:srgbClr val="414141"/>
                </a:solidFill>
              </a:rPr>
              <a:t>ein Rückblick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2560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19D3F0-06B6-47D4-AFBE-FA9F27F73AF4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957283"/>
            <a:ext cx="8351837" cy="54006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GB" sz="1800" b="1" dirty="0" err="1">
                <a:solidFill>
                  <a:schemeClr val="tx1"/>
                </a:solidFill>
              </a:rPr>
              <a:t>Schlussfolgerungen</a:t>
            </a:r>
            <a:r>
              <a:rPr lang="en-GB" sz="1800" b="1" dirty="0">
                <a:solidFill>
                  <a:schemeClr val="tx1"/>
                </a:solidFill>
              </a:rPr>
              <a:t> (2008)</a:t>
            </a:r>
            <a:endParaRPr lang="en-GB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GB" sz="1800" dirty="0">
                <a:solidFill>
                  <a:schemeClr val="tx1"/>
                </a:solidFill>
              </a:rPr>
              <a:t>die regional </a:t>
            </a:r>
            <a:r>
              <a:rPr lang="en-GB" sz="1800" dirty="0" err="1">
                <a:solidFill>
                  <a:schemeClr val="tx1"/>
                </a:solidFill>
              </a:rPr>
              <a:t>differenzierte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Nachfrage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wurde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ein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permanenter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Faktor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erkannt</a:t>
            </a:r>
            <a:endParaRPr lang="en-GB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GB" sz="1600" dirty="0" err="1">
                <a:solidFill>
                  <a:schemeClr val="tx1"/>
                </a:solidFill>
              </a:rPr>
              <a:t>Marketingbemühungen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wurden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intensiviert</a:t>
            </a:r>
            <a:endParaRPr lang="en-GB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GB" sz="1600" dirty="0" err="1">
                <a:solidFill>
                  <a:schemeClr val="tx1"/>
                </a:solidFill>
              </a:rPr>
              <a:t>neue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Rekrutierungsansätze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verfolgt</a:t>
            </a:r>
            <a:r>
              <a:rPr lang="en-GB" sz="1600" dirty="0">
                <a:solidFill>
                  <a:schemeClr val="tx1"/>
                </a:solidFill>
              </a:rPr>
              <a:t> (</a:t>
            </a:r>
            <a:r>
              <a:rPr lang="en-GB" sz="1600" dirty="0" err="1">
                <a:solidFill>
                  <a:schemeClr val="tx1"/>
                </a:solidFill>
              </a:rPr>
              <a:t>Ausland</a:t>
            </a:r>
            <a:r>
              <a:rPr lang="en-GB" sz="1600" dirty="0">
                <a:solidFill>
                  <a:schemeClr val="tx1"/>
                </a:solidFill>
              </a:rPr>
              <a:t> etc.)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600" dirty="0" err="1">
                <a:solidFill>
                  <a:schemeClr val="tx1"/>
                </a:solidFill>
              </a:rPr>
              <a:t>Potenzialausschöpfung</a:t>
            </a:r>
            <a:r>
              <a:rPr lang="en-GB" sz="1600" dirty="0">
                <a:solidFill>
                  <a:schemeClr val="tx1"/>
                </a:solidFill>
              </a:rPr>
              <a:t> (</a:t>
            </a:r>
            <a:r>
              <a:rPr lang="en-GB" sz="1600" dirty="0" err="1">
                <a:solidFill>
                  <a:schemeClr val="tx1"/>
                </a:solidFill>
              </a:rPr>
              <a:t>bildungsferne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Schichten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Übertrittsquoten</a:t>
            </a:r>
            <a:r>
              <a:rPr lang="en-GB" sz="1600" dirty="0">
                <a:solidFill>
                  <a:schemeClr val="tx1"/>
                </a:solidFill>
              </a:rPr>
              <a:t>…)</a:t>
            </a:r>
          </a:p>
          <a:p>
            <a:pPr eaLnBrk="1" hangingPunct="1">
              <a:lnSpc>
                <a:spcPct val="130000"/>
              </a:lnSpc>
            </a:pPr>
            <a:r>
              <a:rPr lang="en-GB" sz="1800" dirty="0">
                <a:solidFill>
                  <a:schemeClr val="tx1"/>
                </a:solidFill>
              </a:rPr>
              <a:t>Diversity Management </a:t>
            </a:r>
            <a:r>
              <a:rPr lang="en-GB" sz="1800" dirty="0" err="1">
                <a:solidFill>
                  <a:schemeClr val="tx1"/>
                </a:solidFill>
              </a:rPr>
              <a:t>wurde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zu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einem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wichtigen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Ansatz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600" dirty="0" err="1">
                <a:solidFill>
                  <a:schemeClr val="tx1"/>
                </a:solidFill>
              </a:rPr>
              <a:t>Analysen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der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Schwierigkeiten</a:t>
            </a:r>
            <a:r>
              <a:rPr lang="en-GB" sz="1600" dirty="0">
                <a:solidFill>
                  <a:schemeClr val="tx1"/>
                </a:solidFill>
              </a:rPr>
              <a:t> von </a:t>
            </a:r>
            <a:r>
              <a:rPr lang="en-GB" sz="1600" dirty="0" err="1">
                <a:solidFill>
                  <a:schemeClr val="tx1"/>
                </a:solidFill>
              </a:rPr>
              <a:t>Menschen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mit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anderen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kulturellen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sozialen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ethnischen</a:t>
            </a:r>
            <a:r>
              <a:rPr lang="en-GB" sz="1600" dirty="0">
                <a:solidFill>
                  <a:schemeClr val="tx1"/>
                </a:solidFill>
              </a:rPr>
              <a:t> und </a:t>
            </a:r>
            <a:r>
              <a:rPr lang="en-GB" sz="1600" dirty="0" err="1">
                <a:solidFill>
                  <a:schemeClr val="tx1"/>
                </a:solidFill>
              </a:rPr>
              <a:t>edukativen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Voraussetzungen</a:t>
            </a:r>
            <a:endParaRPr lang="en-GB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GB" sz="1600" dirty="0" err="1">
                <a:solidFill>
                  <a:schemeClr val="tx1"/>
                </a:solidFill>
              </a:rPr>
              <a:t>Entwicklung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neuer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didaktischer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Konzepte</a:t>
            </a:r>
            <a:endParaRPr lang="en-GB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GB" sz="1600" dirty="0" err="1">
                <a:solidFill>
                  <a:schemeClr val="tx1"/>
                </a:solidFill>
              </a:rPr>
              <a:t>aber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auch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Neubewertung</a:t>
            </a:r>
            <a:r>
              <a:rPr lang="en-GB" sz="1600" dirty="0">
                <a:solidFill>
                  <a:schemeClr val="tx1"/>
                </a:solidFill>
              </a:rPr>
              <a:t> von </a:t>
            </a:r>
            <a:r>
              <a:rPr lang="de-DE" sz="1600" dirty="0">
                <a:solidFill>
                  <a:schemeClr val="tx1"/>
                </a:solidFill>
              </a:rPr>
              <a:t>Heterogenität</a:t>
            </a:r>
            <a:r>
              <a:rPr lang="en-GB" sz="1600" dirty="0">
                <a:solidFill>
                  <a:schemeClr val="tx1"/>
                </a:solidFill>
              </a:rPr>
              <a:t> (</a:t>
            </a:r>
            <a:r>
              <a:rPr lang="en-GB" sz="1600" dirty="0" err="1">
                <a:solidFill>
                  <a:schemeClr val="tx1"/>
                </a:solidFill>
              </a:rPr>
              <a:t>Bereicherung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anstelle</a:t>
            </a:r>
            <a:r>
              <a:rPr lang="en-GB" sz="1600" dirty="0">
                <a:solidFill>
                  <a:schemeClr val="tx1"/>
                </a:solidFill>
              </a:rPr>
              <a:t> von </a:t>
            </a:r>
            <a:r>
              <a:rPr lang="en-GB" sz="1600" dirty="0" err="1">
                <a:solidFill>
                  <a:schemeClr val="tx1"/>
                </a:solidFill>
              </a:rPr>
              <a:t>Defizit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GB" sz="1800" dirty="0" err="1">
                <a:solidFill>
                  <a:schemeClr val="tx1"/>
                </a:solidFill>
              </a:rPr>
              <a:t>Weichenstellung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dirty="0" err="1">
                <a:solidFill>
                  <a:schemeClr val="tx1"/>
                </a:solidFill>
              </a:rPr>
              <a:t>langfristiger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Ausbau</a:t>
            </a:r>
            <a:r>
              <a:rPr lang="en-GB" sz="1800" dirty="0">
                <a:solidFill>
                  <a:schemeClr val="tx1"/>
                </a:solidFill>
              </a:rPr>
              <a:t> des </a:t>
            </a:r>
            <a:r>
              <a:rPr lang="en-GB" sz="1800" dirty="0" err="1">
                <a:solidFill>
                  <a:schemeClr val="tx1"/>
                </a:solidFill>
              </a:rPr>
              <a:t>Hochschulsystems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1600" dirty="0" err="1">
                <a:solidFill>
                  <a:schemeClr val="tx1"/>
                </a:solidFill>
              </a:rPr>
              <a:t>nicht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nur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Lecturerer</a:t>
            </a:r>
            <a:r>
              <a:rPr lang="en-GB" sz="1600" dirty="0">
                <a:solidFill>
                  <a:schemeClr val="tx1"/>
                </a:solidFill>
              </a:rPr>
              <a:t> und </a:t>
            </a:r>
            <a:r>
              <a:rPr lang="en-GB" sz="1600" dirty="0" err="1">
                <a:solidFill>
                  <a:schemeClr val="tx1"/>
                </a:solidFill>
              </a:rPr>
              <a:t>vorgezogene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Berufungen</a:t>
            </a:r>
            <a:endParaRPr lang="en-GB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GB" sz="1600" dirty="0" err="1">
                <a:solidFill>
                  <a:schemeClr val="tx1"/>
                </a:solidFill>
              </a:rPr>
              <a:t>sondern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deutlicher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Ausbau</a:t>
            </a:r>
            <a:r>
              <a:rPr lang="en-GB" sz="1600" dirty="0">
                <a:solidFill>
                  <a:schemeClr val="tx1"/>
                </a:solidFill>
              </a:rPr>
              <a:t> des Systems (</a:t>
            </a:r>
            <a:r>
              <a:rPr lang="en-GB" sz="1600" dirty="0" err="1">
                <a:solidFill>
                  <a:schemeClr val="tx1"/>
                </a:solidFill>
              </a:rPr>
              <a:t>vor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allem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bei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UaS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>
                <a:solidFill>
                  <a:schemeClr val="tx1"/>
                </a:solidFill>
              </a:rPr>
              <a:t>Demographischer Wandel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1638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31EF02-4711-4689-909C-049286C347E7}" type="slidenum">
              <a:rPr lang="de-DE"/>
              <a:pPr/>
              <a:t>21</a:t>
            </a:fld>
            <a:endParaRPr lang="de-DE"/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211138" y="2276475"/>
            <a:ext cx="3235325" cy="372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6445" tIns="43223" rIns="86445" bIns="43223">
            <a:spAutoFit/>
          </a:bodyPr>
          <a:lstStyle/>
          <a:p>
            <a:pPr marL="323850" indent="-323850" defTabSz="865188"/>
            <a:r>
              <a:rPr lang="de-DE" sz="1500" b="1"/>
              <a:t>Info-Box</a:t>
            </a:r>
          </a:p>
          <a:p>
            <a:pPr marL="323850" indent="-323850" defTabSz="865188"/>
            <a:endParaRPr lang="de-DE" sz="1500" b="1"/>
          </a:p>
          <a:p>
            <a:pPr marL="323850" indent="-323850" defTabSz="865188"/>
            <a:r>
              <a:rPr lang="de-DE" sz="1300"/>
              <a:t>Studienanfänger 2005 an </a:t>
            </a:r>
          </a:p>
          <a:p>
            <a:pPr marL="323850" indent="-323850" defTabSz="865188"/>
            <a:r>
              <a:rPr lang="de-DE" sz="1300"/>
              <a:t>der Universität Frankfurt </a:t>
            </a:r>
          </a:p>
          <a:p>
            <a:pPr marL="323850" indent="-323850" defTabSz="865188"/>
            <a:r>
              <a:rPr lang="de-DE" sz="1300"/>
              <a:t> (Bildungsinländer): 4.317</a:t>
            </a:r>
          </a:p>
          <a:p>
            <a:pPr marL="323850" indent="-323850" defTabSz="865188"/>
            <a:endParaRPr lang="de-DE" sz="1300"/>
          </a:p>
          <a:p>
            <a:pPr marL="323850" indent="-323850" defTabSz="865188"/>
            <a:r>
              <a:rPr lang="de-DE" sz="1300"/>
              <a:t>Stärkste Kreise</a:t>
            </a:r>
          </a:p>
          <a:p>
            <a:pPr marL="323850" indent="-323850" defTabSz="865188">
              <a:buFontTx/>
              <a:buAutoNum type="arabicPeriod"/>
            </a:pPr>
            <a:r>
              <a:rPr lang="de-DE" sz="1300"/>
              <a:t>Frankfurt a.M. (Stadt): 22,1% (956)</a:t>
            </a:r>
          </a:p>
          <a:p>
            <a:pPr marL="323850" indent="-323850" defTabSz="865188">
              <a:buFontTx/>
              <a:buAutoNum type="arabicPeriod"/>
            </a:pPr>
            <a:r>
              <a:rPr lang="de-DE" sz="1300"/>
              <a:t>Main-Kinzig-Kreis: 8,0% (345)</a:t>
            </a:r>
          </a:p>
          <a:p>
            <a:pPr marL="323850" indent="-323850" defTabSz="865188">
              <a:buFontTx/>
              <a:buAutoNum type="arabicPeriod"/>
            </a:pPr>
            <a:r>
              <a:rPr lang="de-DE" sz="1300"/>
              <a:t>Kreis Offenbach: 7,8% (338)</a:t>
            </a:r>
          </a:p>
          <a:p>
            <a:pPr marL="323850" indent="-323850" defTabSz="865188">
              <a:buFontTx/>
              <a:buAutoNum type="arabicPeriod" startAt="4"/>
            </a:pPr>
            <a:r>
              <a:rPr lang="de-DE" sz="1300"/>
              <a:t>Hochtaunuskreis: 4,6% (200)</a:t>
            </a:r>
          </a:p>
          <a:p>
            <a:pPr marL="323850" indent="-323850" defTabSz="865188">
              <a:buFontTx/>
              <a:buAutoNum type="arabicPeriod" startAt="5"/>
            </a:pPr>
            <a:r>
              <a:rPr lang="de-DE" sz="1300"/>
              <a:t>Offenbach a.M.: 3,9% (169)</a:t>
            </a:r>
          </a:p>
          <a:p>
            <a:pPr marL="323850" indent="-323850" defTabSz="865188"/>
            <a:endParaRPr lang="de-DE" sz="1300"/>
          </a:p>
          <a:p>
            <a:pPr marL="323850" indent="-323850" defTabSz="865188"/>
            <a:r>
              <a:rPr lang="de-DE" sz="1300"/>
              <a:t>Stärkste Länder</a:t>
            </a:r>
          </a:p>
          <a:p>
            <a:pPr marL="323850" indent="-323850" defTabSz="865188">
              <a:buFontTx/>
              <a:buAutoNum type="arabicPeriod"/>
            </a:pPr>
            <a:r>
              <a:rPr lang="de-DE" sz="1300"/>
              <a:t>Hessen: 72,0% (3.107)</a:t>
            </a:r>
          </a:p>
          <a:p>
            <a:pPr marL="323850" indent="-323850" defTabSz="865188">
              <a:buFontTx/>
              <a:buAutoNum type="arabicPeriod"/>
            </a:pPr>
            <a:r>
              <a:rPr lang="de-DE" sz="1300"/>
              <a:t>Baden-Württemberg: 7,7% (331)</a:t>
            </a:r>
          </a:p>
          <a:p>
            <a:pPr marL="323850" indent="-323850" defTabSz="865188">
              <a:buFontTx/>
              <a:buAutoNum type="arabicPeriod"/>
            </a:pPr>
            <a:r>
              <a:rPr lang="de-DE" sz="1300"/>
              <a:t>Rheinland-Pfalz:  4,5% (193)</a:t>
            </a:r>
          </a:p>
          <a:p>
            <a:pPr marL="323850" indent="-323850" defTabSz="865188">
              <a:buFontTx/>
              <a:buAutoNum type="arabicPeriod"/>
            </a:pPr>
            <a:r>
              <a:rPr lang="de-DE" sz="1300"/>
              <a:t>NRW: 4,3% (184)</a:t>
            </a:r>
          </a:p>
        </p:txBody>
      </p:sp>
      <p:pic>
        <p:nvPicPr>
          <p:cNvPr id="16389" name="Picture 3" descr="Uni Frankfurt 2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3" y="-358775"/>
            <a:ext cx="57404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63" y="881063"/>
            <a:ext cx="26431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1843088" y="1079500"/>
            <a:ext cx="439737" cy="500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lang="de-DE" u="sng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828800" y="1579563"/>
            <a:ext cx="439738" cy="146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93" name="Rectangle 10"/>
          <p:cNvSpPr>
            <a:spLocks noGrp="1" noChangeArrowheads="1"/>
          </p:cNvSpPr>
          <p:nvPr>
            <p:ph type="title"/>
          </p:nvPr>
        </p:nvSpPr>
        <p:spPr>
          <a:xfrm>
            <a:off x="323850" y="76200"/>
            <a:ext cx="7005638" cy="561975"/>
          </a:xfrm>
        </p:spPr>
        <p:txBody>
          <a:bodyPr/>
          <a:lstStyle/>
          <a:p>
            <a:pPr eaLnBrk="1" hangingPunct="1"/>
            <a:r>
              <a:rPr lang="de-DE" sz="2400" b="1"/>
              <a:t>Universität Frankfurt / Main - 2005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2662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697F0CF-387F-4B42-AD47-77BDAE04B100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Übersicht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Wissenszeitalter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Bologna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Demographischer Wandel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Hochschulreform / Managerism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internationale Nachfrage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323850" y="3933825"/>
            <a:ext cx="6480175" cy="9350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5E23F4-D744-4736-8A2E-BF4D1AC7FA91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351837" cy="54006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GB" sz="2400" b="1" i="1" dirty="0">
                <a:solidFill>
                  <a:schemeClr val="tx1"/>
                </a:solidFill>
              </a:rPr>
              <a:t>New Public Management, </a:t>
            </a:r>
            <a:r>
              <a:rPr lang="en-GB" sz="2400" b="1" i="1" dirty="0" err="1">
                <a:solidFill>
                  <a:schemeClr val="tx1"/>
                </a:solidFill>
              </a:rPr>
              <a:t>Neues</a:t>
            </a:r>
            <a:r>
              <a:rPr lang="en-GB" sz="2400" b="1" i="1" dirty="0">
                <a:solidFill>
                  <a:schemeClr val="tx1"/>
                </a:solidFill>
              </a:rPr>
              <a:t> </a:t>
            </a:r>
            <a:r>
              <a:rPr lang="en-GB" sz="2400" b="1" i="1" dirty="0" err="1">
                <a:solidFill>
                  <a:schemeClr val="tx1"/>
                </a:solidFill>
              </a:rPr>
              <a:t>Steuerungsmodell</a:t>
            </a:r>
            <a:r>
              <a:rPr lang="en-GB" sz="2400" b="1" i="1" dirty="0">
                <a:solidFill>
                  <a:schemeClr val="tx1"/>
                </a:solidFill>
              </a:rPr>
              <a:t>, </a:t>
            </a:r>
            <a:r>
              <a:rPr lang="en-GB" sz="2400" b="1" i="1" dirty="0" err="1">
                <a:solidFill>
                  <a:schemeClr val="tx1"/>
                </a:solidFill>
              </a:rPr>
              <a:t>Managerism</a:t>
            </a:r>
            <a:endParaRPr lang="en-GB" sz="240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GB" sz="2400" dirty="0" err="1">
                <a:solidFill>
                  <a:schemeClr val="tx1"/>
                </a:solidFill>
              </a:rPr>
              <a:t>Reformen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ab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Mitte</a:t>
            </a:r>
            <a:r>
              <a:rPr lang="en-GB" sz="2400" dirty="0">
                <a:solidFill>
                  <a:schemeClr val="tx1"/>
                </a:solidFill>
              </a:rPr>
              <a:t> 1990er </a:t>
            </a:r>
            <a:r>
              <a:rPr lang="en-GB" sz="2400" dirty="0" err="1">
                <a:solidFill>
                  <a:schemeClr val="tx1"/>
                </a:solidFill>
              </a:rPr>
              <a:t>Jahre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GB" sz="2000" dirty="0" err="1">
                <a:solidFill>
                  <a:schemeClr val="tx1"/>
                </a:solidFill>
              </a:rPr>
              <a:t>Outputorientierung</a:t>
            </a:r>
            <a:endParaRPr lang="en-GB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GB" sz="2000" dirty="0" err="1">
                <a:solidFill>
                  <a:schemeClr val="tx1"/>
                </a:solidFill>
              </a:rPr>
              <a:t>leistungsorientierte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Mittelverteilung</a:t>
            </a:r>
            <a:endParaRPr lang="en-GB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GB" sz="2000" dirty="0" err="1">
                <a:solidFill>
                  <a:schemeClr val="tx1"/>
                </a:solidFill>
              </a:rPr>
              <a:t>Globalbudget</a:t>
            </a:r>
            <a:endParaRPr lang="en-GB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GB" sz="2000" dirty="0" err="1">
                <a:solidFill>
                  <a:schemeClr val="tx1"/>
                </a:solidFill>
              </a:rPr>
              <a:t>Personalentwicklung</a:t>
            </a:r>
            <a:r>
              <a:rPr lang="en-GB" sz="2000" dirty="0">
                <a:solidFill>
                  <a:schemeClr val="tx1"/>
                </a:solidFill>
              </a:rPr>
              <a:t> und </a:t>
            </a:r>
            <a:r>
              <a:rPr lang="en-GB" sz="2000" dirty="0" err="1">
                <a:solidFill>
                  <a:schemeClr val="tx1"/>
                </a:solidFill>
              </a:rPr>
              <a:t>Führungskompetenz</a:t>
            </a:r>
            <a:endParaRPr lang="en-GB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GB" sz="2000" dirty="0" err="1">
                <a:solidFill>
                  <a:schemeClr val="tx1"/>
                </a:solidFill>
              </a:rPr>
              <a:t>Qualitätsmanagement</a:t>
            </a:r>
            <a:endParaRPr lang="en-GB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GB" sz="2400" dirty="0">
                <a:solidFill>
                  <a:schemeClr val="tx1"/>
                </a:solidFill>
              </a:rPr>
              <a:t>2013 </a:t>
            </a:r>
            <a:r>
              <a:rPr lang="en-GB" sz="2400" dirty="0" err="1">
                <a:solidFill>
                  <a:schemeClr val="tx1"/>
                </a:solidFill>
              </a:rPr>
              <a:t>etwa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entstand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eine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neue</a:t>
            </a:r>
            <a:r>
              <a:rPr lang="en-GB" sz="2400" dirty="0">
                <a:solidFill>
                  <a:schemeClr val="tx1"/>
                </a:solidFill>
              </a:rPr>
              <a:t> Phase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z="2000" dirty="0">
                <a:solidFill>
                  <a:schemeClr val="tx1"/>
                </a:solidFill>
              </a:rPr>
              <a:t>die </a:t>
            </a:r>
            <a:r>
              <a:rPr lang="en-GB" sz="2000" dirty="0" err="1">
                <a:solidFill>
                  <a:schemeClr val="tx1"/>
                </a:solidFill>
              </a:rPr>
              <a:t>Synergieeffekte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waren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weitgehend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gewonnen</a:t>
            </a:r>
            <a:endParaRPr lang="en-GB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GB" sz="2000" dirty="0">
                <a:solidFill>
                  <a:schemeClr val="tx1"/>
                </a:solidFill>
              </a:rPr>
              <a:t>die </a:t>
            </a:r>
            <a:r>
              <a:rPr lang="de-DE" sz="2000" dirty="0">
                <a:solidFill>
                  <a:schemeClr val="tx1"/>
                </a:solidFill>
              </a:rPr>
              <a:t>Unterfinanzierung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erwies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sich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endgültig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als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dominanter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Faktor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>
                <a:solidFill>
                  <a:schemeClr val="tx1"/>
                </a:solidFill>
              </a:rPr>
              <a:t>Hochschulrefom</a:t>
            </a:r>
          </a:p>
        </p:txBody>
      </p:sp>
    </p:spTree>
  </p:cSld>
  <p:clrMapOvr>
    <a:masterClrMapping/>
  </p:clrMapOvr>
  <p:transition spd="med">
    <p:checke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2867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E13EF81-17B0-4B51-A007-1D32275A2AA3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b="1"/>
              <a:t>Diagnose: Anreizschema</a:t>
            </a:r>
          </a:p>
        </p:txBody>
      </p:sp>
      <p:grpSp>
        <p:nvGrpSpPr>
          <p:cNvPr id="28677" name="Group 3"/>
          <p:cNvGrpSpPr>
            <a:grpSpLocks noChangeAspect="1"/>
          </p:cNvGrpSpPr>
          <p:nvPr/>
        </p:nvGrpSpPr>
        <p:grpSpPr bwMode="auto">
          <a:xfrm>
            <a:off x="755650" y="1196975"/>
            <a:ext cx="7489825" cy="4643438"/>
            <a:chOff x="1447" y="1447"/>
            <a:chExt cx="9000" cy="5580"/>
          </a:xfrm>
        </p:grpSpPr>
        <p:sp>
          <p:nvSpPr>
            <p:cNvPr id="28679" name="AutoShape 4"/>
            <p:cNvSpPr>
              <a:spLocks noChangeAspect="1" noChangeArrowheads="1"/>
            </p:cNvSpPr>
            <p:nvPr/>
          </p:nvSpPr>
          <p:spPr bwMode="auto">
            <a:xfrm>
              <a:off x="1447" y="1447"/>
              <a:ext cx="9000" cy="55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0" name="Text Box 5"/>
            <p:cNvSpPr txBox="1">
              <a:spLocks noChangeArrowheads="1"/>
            </p:cNvSpPr>
            <p:nvPr/>
          </p:nvSpPr>
          <p:spPr bwMode="auto">
            <a:xfrm>
              <a:off x="1807" y="4687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DE" sz="1500" b="1">
                  <a:solidFill>
                    <a:srgbClr val="008000"/>
                  </a:solidFill>
                </a:rPr>
                <a:t>KAUFKRAFT-GEWINN</a:t>
              </a:r>
              <a:endParaRPr lang="de-DE" sz="1500"/>
            </a:p>
          </p:txBody>
        </p:sp>
        <p:sp>
          <p:nvSpPr>
            <p:cNvPr id="28681" name="Rectangle 6"/>
            <p:cNvSpPr>
              <a:spLocks noChangeArrowheads="1"/>
            </p:cNvSpPr>
            <p:nvPr/>
          </p:nvSpPr>
          <p:spPr bwMode="auto">
            <a:xfrm>
              <a:off x="1627" y="2527"/>
              <a:ext cx="1620" cy="14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e-DE" sz="1500"/>
            </a:p>
            <a:p>
              <a:pPr algn="ctr"/>
              <a:r>
                <a:rPr lang="de-DE" sz="1500"/>
                <a:t>Hochschule</a:t>
              </a:r>
            </a:p>
          </p:txBody>
        </p:sp>
        <p:sp>
          <p:nvSpPr>
            <p:cNvPr id="28682" name="AutoShape 7"/>
            <p:cNvSpPr>
              <a:spLocks noChangeArrowheads="1"/>
            </p:cNvSpPr>
            <p:nvPr/>
          </p:nvSpPr>
          <p:spPr bwMode="auto">
            <a:xfrm>
              <a:off x="1627" y="1627"/>
              <a:ext cx="1620" cy="900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>
              <a:off x="3427" y="2707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4" name="Line 9"/>
            <p:cNvSpPr>
              <a:spLocks noChangeShapeType="1"/>
            </p:cNvSpPr>
            <p:nvPr/>
          </p:nvSpPr>
          <p:spPr bwMode="auto">
            <a:xfrm>
              <a:off x="4147" y="2707"/>
              <a:ext cx="1" cy="3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5" name="Line 10"/>
            <p:cNvSpPr>
              <a:spLocks noChangeShapeType="1"/>
            </p:cNvSpPr>
            <p:nvPr/>
          </p:nvSpPr>
          <p:spPr bwMode="auto">
            <a:xfrm>
              <a:off x="4147" y="2707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6" name="Rectangle 11"/>
            <p:cNvSpPr>
              <a:spLocks noChangeArrowheads="1"/>
            </p:cNvSpPr>
            <p:nvPr/>
          </p:nvSpPr>
          <p:spPr bwMode="auto">
            <a:xfrm>
              <a:off x="4687" y="2527"/>
              <a:ext cx="2520" cy="5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 sz="1500"/>
                <a:t>Absolventen</a:t>
              </a:r>
            </a:p>
          </p:txBody>
        </p:sp>
        <p:sp>
          <p:nvSpPr>
            <p:cNvPr id="28687" name="Rectangle 12"/>
            <p:cNvSpPr>
              <a:spLocks noChangeArrowheads="1"/>
            </p:cNvSpPr>
            <p:nvPr/>
          </p:nvSpPr>
          <p:spPr bwMode="auto">
            <a:xfrm>
              <a:off x="4687" y="3787"/>
              <a:ext cx="2520" cy="8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 sz="1500"/>
                <a:t>Ergebnisse aus Grundlagenforschung</a:t>
              </a:r>
            </a:p>
          </p:txBody>
        </p:sp>
        <p:sp>
          <p:nvSpPr>
            <p:cNvPr id="28688" name="Rectangle 13"/>
            <p:cNvSpPr>
              <a:spLocks noChangeArrowheads="1"/>
            </p:cNvSpPr>
            <p:nvPr/>
          </p:nvSpPr>
          <p:spPr bwMode="auto">
            <a:xfrm>
              <a:off x="4687" y="5407"/>
              <a:ext cx="2520" cy="108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 sz="1500"/>
                <a:t>Ergebnisse aus anwendungsorien-tierter Forschung</a:t>
              </a:r>
            </a:p>
          </p:txBody>
        </p:sp>
        <p:sp>
          <p:nvSpPr>
            <p:cNvPr id="28689" name="Line 14"/>
            <p:cNvSpPr>
              <a:spLocks noChangeShapeType="1"/>
            </p:cNvSpPr>
            <p:nvPr/>
          </p:nvSpPr>
          <p:spPr bwMode="auto">
            <a:xfrm>
              <a:off x="4147" y="4507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0" name="Line 15"/>
            <p:cNvSpPr>
              <a:spLocks noChangeShapeType="1"/>
            </p:cNvSpPr>
            <p:nvPr/>
          </p:nvSpPr>
          <p:spPr bwMode="auto">
            <a:xfrm>
              <a:off x="7207" y="2707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1" name="Line 16"/>
            <p:cNvSpPr>
              <a:spLocks noChangeShapeType="1"/>
            </p:cNvSpPr>
            <p:nvPr/>
          </p:nvSpPr>
          <p:spPr bwMode="auto">
            <a:xfrm>
              <a:off x="7207" y="4146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2" name="Text Box 17"/>
            <p:cNvSpPr txBox="1">
              <a:spLocks noChangeArrowheads="1"/>
            </p:cNvSpPr>
            <p:nvPr/>
          </p:nvSpPr>
          <p:spPr bwMode="auto">
            <a:xfrm>
              <a:off x="4687" y="1627"/>
              <a:ext cx="270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500" b="1"/>
                <a:t>OUTPUT</a:t>
              </a:r>
              <a:endParaRPr lang="de-DE" sz="1500"/>
            </a:p>
          </p:txBody>
        </p:sp>
        <p:sp>
          <p:nvSpPr>
            <p:cNvPr id="28693" name="Text Box 18"/>
            <p:cNvSpPr txBox="1">
              <a:spLocks noChangeArrowheads="1"/>
            </p:cNvSpPr>
            <p:nvPr/>
          </p:nvSpPr>
          <p:spPr bwMode="auto">
            <a:xfrm>
              <a:off x="7927" y="1447"/>
              <a:ext cx="234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500" b="1"/>
                <a:t>HAUPT-</a:t>
              </a:r>
            </a:p>
            <a:p>
              <a:pPr algn="ctr"/>
              <a:r>
                <a:rPr lang="de-DE" sz="1500" b="1"/>
                <a:t>NUTZNIESSER</a:t>
              </a:r>
              <a:endParaRPr lang="de-DE" sz="1500"/>
            </a:p>
          </p:txBody>
        </p:sp>
        <p:sp>
          <p:nvSpPr>
            <p:cNvPr id="28694" name="Oval 19"/>
            <p:cNvSpPr>
              <a:spLocks noChangeArrowheads="1"/>
            </p:cNvSpPr>
            <p:nvPr/>
          </p:nvSpPr>
          <p:spPr bwMode="auto">
            <a:xfrm>
              <a:off x="7927" y="2347"/>
              <a:ext cx="2340" cy="10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500"/>
                <a:t>Wohnland des Absolventen</a:t>
              </a:r>
            </a:p>
          </p:txBody>
        </p:sp>
        <p:sp>
          <p:nvSpPr>
            <p:cNvPr id="28695" name="Oval 20"/>
            <p:cNvSpPr>
              <a:spLocks noChangeArrowheads="1"/>
            </p:cNvSpPr>
            <p:nvPr/>
          </p:nvSpPr>
          <p:spPr bwMode="auto">
            <a:xfrm>
              <a:off x="7927" y="3607"/>
              <a:ext cx="2340" cy="10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500"/>
                <a:t>Nicht klar spezifizierbar</a:t>
              </a:r>
            </a:p>
          </p:txBody>
        </p:sp>
        <p:sp>
          <p:nvSpPr>
            <p:cNvPr id="28696" name="Line 21"/>
            <p:cNvSpPr>
              <a:spLocks noChangeShapeType="1"/>
            </p:cNvSpPr>
            <p:nvPr/>
          </p:nvSpPr>
          <p:spPr bwMode="auto">
            <a:xfrm>
              <a:off x="1807" y="4147"/>
              <a:ext cx="1" cy="252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7" name="Line 22"/>
            <p:cNvSpPr>
              <a:spLocks noChangeShapeType="1"/>
            </p:cNvSpPr>
            <p:nvPr/>
          </p:nvSpPr>
          <p:spPr bwMode="auto">
            <a:xfrm>
              <a:off x="1807" y="6667"/>
              <a:ext cx="6120" cy="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8" name="Line 23"/>
            <p:cNvSpPr>
              <a:spLocks noChangeShapeType="1"/>
            </p:cNvSpPr>
            <p:nvPr/>
          </p:nvSpPr>
          <p:spPr bwMode="auto">
            <a:xfrm>
              <a:off x="4147" y="6127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9" name="Line 24"/>
            <p:cNvSpPr>
              <a:spLocks noChangeShapeType="1"/>
            </p:cNvSpPr>
            <p:nvPr/>
          </p:nvSpPr>
          <p:spPr bwMode="auto">
            <a:xfrm>
              <a:off x="7207" y="6127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00" name="Oval 25"/>
            <p:cNvSpPr>
              <a:spLocks noChangeArrowheads="1"/>
            </p:cNvSpPr>
            <p:nvPr/>
          </p:nvSpPr>
          <p:spPr bwMode="auto">
            <a:xfrm>
              <a:off x="7920" y="5767"/>
              <a:ext cx="2340" cy="10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500"/>
                <a:t>Sitzland der Hochschule</a:t>
              </a:r>
            </a:p>
          </p:txBody>
        </p:sp>
      </p:grpSp>
      <p:sp>
        <p:nvSpPr>
          <p:cNvPr id="81946" name="Oval 26"/>
          <p:cNvSpPr>
            <a:spLocks noChangeArrowheads="1"/>
          </p:cNvSpPr>
          <p:nvPr/>
        </p:nvSpPr>
        <p:spPr bwMode="auto">
          <a:xfrm>
            <a:off x="2987675" y="1844675"/>
            <a:ext cx="5545138" cy="230505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Handlungsbedarf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2969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4DE24A-218D-43C1-A73A-E719D7C499C4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b="1"/>
              <a:t>Aktivierende Hochschulfinanzierung</a:t>
            </a:r>
          </a:p>
        </p:txBody>
      </p:sp>
      <p:sp>
        <p:nvSpPr>
          <p:cNvPr id="29701" name="AutoShape 3"/>
          <p:cNvSpPr>
            <a:spLocks noChangeAspect="1" noChangeArrowheads="1"/>
          </p:cNvSpPr>
          <p:nvPr/>
        </p:nvSpPr>
        <p:spPr bwMode="auto">
          <a:xfrm>
            <a:off x="-541338" y="989013"/>
            <a:ext cx="10117138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077913" y="4632325"/>
            <a:ext cx="6677025" cy="101123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600" b="1"/>
              <a:t>Sitzlandfinanzierung</a:t>
            </a:r>
          </a:p>
          <a:p>
            <a:pPr algn="ctr"/>
            <a:r>
              <a:rPr lang="de-DE" sz="1600"/>
              <a:t>(Grundfinanzierung, leistungsorientierte Mittelvergabe, Zielvereinbarungen etc.)</a:t>
            </a: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077913" y="1190625"/>
            <a:ext cx="2832100" cy="3238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DE" sz="1000" b="1" dirty="0"/>
          </a:p>
          <a:p>
            <a:pPr algn="ctr"/>
            <a:endParaRPr lang="de-DE" sz="1600" b="1" dirty="0"/>
          </a:p>
          <a:p>
            <a:pPr algn="ctr"/>
            <a:r>
              <a:rPr lang="de-DE" sz="1600" b="1" dirty="0" err="1"/>
              <a:t>Lehrpool</a:t>
            </a:r>
            <a:endParaRPr lang="de-DE" sz="1600" b="1" dirty="0"/>
          </a:p>
          <a:p>
            <a:pPr algn="ctr"/>
            <a:endParaRPr lang="de-DE" sz="1600" dirty="0"/>
          </a:p>
          <a:p>
            <a:pPr algn="ctr"/>
            <a:r>
              <a:rPr lang="de-DE" sz="1600" dirty="0"/>
              <a:t>Länder zahlen ein nach </a:t>
            </a:r>
            <a:r>
              <a:rPr lang="de-DE" sz="1600" dirty="0" err="1"/>
              <a:t>Akademikerquote</a:t>
            </a:r>
            <a:endParaRPr lang="de-DE" sz="1600" dirty="0"/>
          </a:p>
          <a:p>
            <a:pPr algn="ctr"/>
            <a:endParaRPr lang="de-DE" sz="1600" dirty="0"/>
          </a:p>
          <a:p>
            <a:pPr algn="ctr"/>
            <a:r>
              <a:rPr lang="de-DE" sz="1600" dirty="0"/>
              <a:t>Hochschulen werden finanziert nach ECTS</a:t>
            </a:r>
          </a:p>
          <a:p>
            <a:pPr algn="ctr"/>
            <a:r>
              <a:rPr lang="de-DE" sz="1600" dirty="0"/>
              <a:t>bzw. Qualifizierungssprüngen</a:t>
            </a:r>
          </a:p>
          <a:p>
            <a:pPr algn="ctr"/>
            <a:r>
              <a:rPr lang="de-DE" sz="1600" dirty="0"/>
              <a:t>Value </a:t>
            </a:r>
            <a:r>
              <a:rPr lang="de-DE" sz="1600" dirty="0" err="1"/>
              <a:t>added</a:t>
            </a:r>
            <a:endParaRPr lang="de-DE" sz="1600" dirty="0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4314825" y="1190625"/>
            <a:ext cx="1619250" cy="32385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DE" sz="1600" b="1"/>
          </a:p>
          <a:p>
            <a:pPr algn="ctr"/>
            <a:r>
              <a:rPr lang="de-DE" sz="1600" b="1"/>
              <a:t>Forschungs-strukturfonds</a:t>
            </a:r>
          </a:p>
          <a:p>
            <a:pPr algn="ctr"/>
            <a:r>
              <a:rPr lang="de-DE" sz="1600"/>
              <a:t>Gemein-schaftliche Finanzierung von Forschungs-strukturen über Antragsver-fahren</a:t>
            </a: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6135688" y="1190625"/>
            <a:ext cx="1619250" cy="32385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DE" sz="1600" b="1"/>
          </a:p>
          <a:p>
            <a:pPr algn="ctr"/>
            <a:r>
              <a:rPr lang="de-DE" sz="1600" b="1"/>
              <a:t>DFG</a:t>
            </a:r>
          </a:p>
          <a:p>
            <a:pPr algn="ctr"/>
            <a:r>
              <a:rPr lang="de-DE" sz="1600"/>
              <a:t>Gemeinschaft-liche Finanzierung von Forschungspro-grammen (wie aktuell)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3174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97280C-39B6-4C19-A0DB-ABFED4F89A0A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Übersicht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Wissenszeitalter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Bologna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Demographischer Wandel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Hochschulreform / Managerism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internationale Nachfrage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23850" y="4870450"/>
            <a:ext cx="5543550" cy="9350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AE26F3-8A09-4987-9874-73225B0E1FF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>
                <a:solidFill>
                  <a:schemeClr val="tx1"/>
                </a:solidFill>
              </a:rPr>
              <a:t>Internationale Nachfrage</a:t>
            </a:r>
          </a:p>
        </p:txBody>
      </p:sp>
      <p:graphicFrame>
        <p:nvGraphicFramePr>
          <p:cNvPr id="13312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-36513" y="692150"/>
          <a:ext cx="9232901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iagramm" r:id="rId3" imgW="7239000" imgH="4686300" progId="Excel.Sheet.8">
                  <p:embed/>
                </p:oleObj>
              </mc:Choice>
              <mc:Fallback>
                <p:oleObj name="Diagramm" r:id="rId3" imgW="7239000" imgH="46863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692150"/>
                        <a:ext cx="9232901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6208713"/>
            <a:ext cx="2759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u="sng"/>
              <a:t>Sources: IDP and British Council</a:t>
            </a:r>
          </a:p>
        </p:txBody>
      </p:sp>
      <p:sp>
        <p:nvSpPr>
          <p:cNvPr id="4103" name="Text Box 96"/>
          <p:cNvSpPr txBox="1">
            <a:spLocks noChangeArrowheads="1"/>
          </p:cNvSpPr>
          <p:nvPr/>
        </p:nvSpPr>
        <p:spPr bwMode="auto">
          <a:xfrm>
            <a:off x="1979613" y="836613"/>
            <a:ext cx="5616575" cy="671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800" b="1"/>
          </a:p>
          <a:p>
            <a:pPr>
              <a:spcBef>
                <a:spcPct val="50000"/>
              </a:spcBef>
            </a:pPr>
            <a:r>
              <a:rPr lang="de-DE" sz="2000" b="1"/>
              <a:t>Bedarf an Studienanfängerplätzen in Mio.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31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0BE4FD-3588-4809-BAB5-32BA03623E13}" type="slidenum">
              <a:rPr lang="de-DE" smtClean="0"/>
              <a:pPr/>
              <a:t>28</a:t>
            </a:fld>
            <a:endParaRPr lang="de-DE"/>
          </a:p>
        </p:txBody>
      </p:sp>
      <p:graphicFrame>
        <p:nvGraphicFramePr>
          <p:cNvPr id="134146" name="Object 2"/>
          <p:cNvGraphicFramePr>
            <a:graphicFrameLocks noGrp="1" noChangeAspect="1"/>
          </p:cNvGraphicFramePr>
          <p:nvPr>
            <p:ph/>
          </p:nvPr>
        </p:nvGraphicFramePr>
        <p:xfrm>
          <a:off x="827088" y="1100138"/>
          <a:ext cx="7358062" cy="474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iagramm" r:id="rId3" imgW="7239000" imgH="4686300" progId="Excel.Sheet.8">
                  <p:embed/>
                </p:oleObj>
              </mc:Choice>
              <mc:Fallback>
                <p:oleObj name="Diagramm" r:id="rId3" imgW="7239000" imgH="4686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00138"/>
                        <a:ext cx="7358062" cy="474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1619250" y="1268413"/>
            <a:ext cx="576103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1"/>
              <a:t>Number of globally mobile students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611188" y="6208713"/>
            <a:ext cx="2759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u="sng"/>
              <a:t>Sources: IDP and British Council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322263" y="44450"/>
            <a:ext cx="66976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800" b="1"/>
              <a:t>Internationale Nachfrage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41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3277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41F621-FA1F-449F-824A-AEBA4B68F2B2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b="1">
                <a:solidFill>
                  <a:schemeClr val="tx1"/>
                </a:solidFill>
              </a:rPr>
              <a:t>Internationale Nachfrage</a:t>
            </a:r>
            <a:br>
              <a:rPr lang="de-DE" sz="2400" b="1">
                <a:solidFill>
                  <a:schemeClr val="tx1"/>
                </a:solidFill>
              </a:rPr>
            </a:br>
            <a:endParaRPr lang="de-DE" sz="2400" b="1">
              <a:solidFill>
                <a:schemeClr val="tx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4525962"/>
          </a:xfrm>
        </p:spPr>
        <p:txBody>
          <a:bodyPr/>
          <a:lstStyle/>
          <a:p>
            <a:pPr marL="533400" indent="-533400" eaLnBrk="1" hangingPunct="1"/>
            <a:r>
              <a:rPr lang="de-DE" sz="2400"/>
              <a:t>der weltweite Anstieg in der Nachfrage nach höherer Bildung wird nur noch kurze Zeit andauern (etwa 2030 in China kippen)</a:t>
            </a:r>
          </a:p>
          <a:p>
            <a:pPr marL="533400" indent="-533400" eaLnBrk="1" hangingPunct="1"/>
            <a:r>
              <a:rPr lang="de-DE" sz="2400"/>
              <a:t>Deutschland hat sich etwa 2010 entschieden, massiv auf diesen Trend zu reagieren</a:t>
            </a:r>
          </a:p>
          <a:p>
            <a:pPr marL="533400" indent="-533400" eaLnBrk="1" hangingPunct="1">
              <a:buFont typeface="Wingdings" pitchFamily="2" charset="2"/>
              <a:buChar char="è"/>
            </a:pPr>
            <a:r>
              <a:rPr lang="de-DE" sz="2400"/>
              <a:t>internationale Rekrutierung zur Kompensation eigener Schwächen (etwa MINT, Osten)</a:t>
            </a:r>
          </a:p>
          <a:p>
            <a:pPr marL="533400" indent="-533400" eaLnBrk="1" hangingPunct="1">
              <a:buFont typeface="Wingdings" pitchFamily="2" charset="2"/>
              <a:buChar char="è"/>
            </a:pPr>
            <a:r>
              <a:rPr lang="de-DE" sz="2400"/>
              <a:t>internationale Rekrutierung der top talents</a:t>
            </a:r>
          </a:p>
          <a:p>
            <a:pPr marL="533400" indent="-533400" eaLnBrk="1" hangingPunct="1">
              <a:buFont typeface="Wingdings" pitchFamily="2" charset="2"/>
              <a:buChar char="è"/>
            </a:pPr>
            <a:r>
              <a:rPr lang="de-DE" sz="2400"/>
              <a:t>internationale Rekrutierung zur Ko-Finanzierung (UK nahm bereits 2006 3 Mrd. Pfund ein)</a:t>
            </a:r>
          </a:p>
          <a:p>
            <a:pPr marL="533400" indent="-533400" eaLnBrk="1" hangingPunct="1">
              <a:buFont typeface="Wingdings" pitchFamily="2" charset="2"/>
              <a:buChar char="è"/>
            </a:pPr>
            <a:r>
              <a:rPr lang="de-DE" sz="2400"/>
              <a:t>deutlicher Ausbau der Off-Shore-Aktivitäten</a:t>
            </a:r>
          </a:p>
          <a:p>
            <a:pPr marL="533400" indent="-533400" eaLnBrk="1" hangingPunct="1">
              <a:buFont typeface="Wingdings" pitchFamily="2" charset="2"/>
              <a:buChar char="è"/>
            </a:pP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1A483D-52B3-4904-898F-B49524016C47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Übersicht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de-DE" dirty="0"/>
              <a:t>Wissenszeitalter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de-DE" dirty="0"/>
              <a:t>Bologna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de-DE" dirty="0"/>
              <a:t>Demographischer Wandel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de-DE" dirty="0"/>
              <a:t>Hochschulreform / </a:t>
            </a:r>
            <a:r>
              <a:rPr lang="de-DE" dirty="0" err="1"/>
              <a:t>Managerism</a:t>
            </a:r>
            <a:endParaRPr lang="de-DE" dirty="0"/>
          </a:p>
          <a:p>
            <a:pPr marL="533400" indent="-533400" eaLnBrk="1" hangingPunct="1">
              <a:lnSpc>
                <a:spcPct val="90000"/>
              </a:lnSpc>
            </a:pPr>
            <a:endParaRPr lang="de-DE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de-DE" dirty="0"/>
              <a:t>internationale Nachfrage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7993062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DE" sz="2400" b="1" dirty="0">
                <a:solidFill>
                  <a:srgbClr val="414141"/>
                </a:solidFill>
              </a:rPr>
              <a:t>die fünf wichtigsten Topics, wie sie 2008 erörtert wurden:</a:t>
            </a:r>
          </a:p>
          <a:p>
            <a:pPr>
              <a:spcBef>
                <a:spcPct val="50000"/>
              </a:spcBef>
            </a:pP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dirty="0"/>
              <a:t>Prof. Dr. Detlef Müller-Böling</a:t>
            </a:r>
          </a:p>
          <a:p>
            <a:pPr eaLnBrk="1" hangingPunct="1"/>
            <a:r>
              <a:rPr lang="de-DE" dirty="0"/>
              <a:t>Koblenz 26. November 2028</a:t>
            </a:r>
          </a:p>
          <a:p>
            <a:pPr eaLnBrk="1" hangingPunct="1"/>
            <a:endParaRPr lang="de-DE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0825" y="2174875"/>
            <a:ext cx="85645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de-DE" sz="3200" b="1" dirty="0">
                <a:solidFill>
                  <a:srgbClr val="414141"/>
                </a:solidFill>
              </a:rPr>
              <a:t>Die Hochschullandschaft 2028 – </a:t>
            </a:r>
            <a:br>
              <a:rPr lang="de-DE" sz="3200" b="1" dirty="0">
                <a:solidFill>
                  <a:srgbClr val="414141"/>
                </a:solidFill>
              </a:rPr>
            </a:br>
            <a:r>
              <a:rPr lang="de-DE" sz="3200" b="1" dirty="0">
                <a:solidFill>
                  <a:srgbClr val="414141"/>
                </a:solidFill>
              </a:rPr>
              <a:t>ein Rückblick</a:t>
            </a:r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2214554"/>
            <a:ext cx="8170863" cy="1470025"/>
          </a:xfrm>
        </p:spPr>
        <p:txBody>
          <a:bodyPr/>
          <a:lstStyle/>
          <a:p>
            <a:pPr eaLnBrk="1" hangingPunct="1"/>
            <a:r>
              <a:rPr lang="de-DE" dirty="0"/>
              <a:t>Positionierung der Fachhochschulen in einer zukünftigen Hochschullandschaft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268538" y="4221163"/>
            <a:ext cx="64008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DE" sz="2400" dirty="0">
                <a:solidFill>
                  <a:srgbClr val="414141"/>
                </a:solidFill>
              </a:rPr>
              <a:t>Prof. Dr. Detlef Müller-Böling</a:t>
            </a:r>
          </a:p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DE" sz="2400" dirty="0">
                <a:solidFill>
                  <a:srgbClr val="414141"/>
                </a:solidFill>
              </a:rPr>
              <a:t>Koblenz 26. November 2008</a:t>
            </a:r>
          </a:p>
          <a:p>
            <a:pPr algn="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de-DE" sz="2400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3379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895BA1-F727-4DAD-8B03-EDE01CD51CBD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/>
              <a:t>Trends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257808" cy="45259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de-DE" dirty="0">
                <a:solidFill>
                  <a:schemeClr val="tx1"/>
                </a:solidFill>
              </a:rPr>
              <a:t>Wissenszeitalter</a:t>
            </a:r>
            <a:r>
              <a:rPr lang="de-DE" dirty="0"/>
              <a:t>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de-DE" dirty="0"/>
              <a:t>Bologna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de-DE" dirty="0"/>
              <a:t>Demographischer Wandel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de-DE" dirty="0"/>
              <a:t>Hochschulreform / </a:t>
            </a:r>
            <a:br>
              <a:rPr lang="de-DE" dirty="0"/>
            </a:br>
            <a:r>
              <a:rPr lang="de-DE" dirty="0" err="1"/>
              <a:t>Managerism</a:t>
            </a:r>
            <a:endParaRPr lang="de-DE" dirty="0"/>
          </a:p>
          <a:p>
            <a:pPr marL="533400" indent="-533400" eaLnBrk="1" hangingPunct="1">
              <a:lnSpc>
                <a:spcPct val="90000"/>
              </a:lnSpc>
            </a:pPr>
            <a:endParaRPr lang="de-DE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de-DE" dirty="0"/>
              <a:t>internationale Nachfrage</a:t>
            </a:r>
          </a:p>
        </p:txBody>
      </p:sp>
      <p:sp>
        <p:nvSpPr>
          <p:cNvPr id="6" name="Geschweifte Klammer rechts 5"/>
          <p:cNvSpPr/>
          <p:nvPr/>
        </p:nvSpPr>
        <p:spPr>
          <a:xfrm>
            <a:off x="4286248" y="1000108"/>
            <a:ext cx="2000264" cy="5143536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857884" y="1428736"/>
            <a:ext cx="29209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individuelles</a:t>
            </a:r>
            <a:endParaRPr lang="de-DE" b="1" dirty="0"/>
          </a:p>
          <a:p>
            <a:r>
              <a:rPr lang="de-DE" sz="2800" b="1" dirty="0"/>
              <a:t>Hochschulprofil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572264" y="2928934"/>
            <a:ext cx="2361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Zielgruppen-</a:t>
            </a:r>
          </a:p>
          <a:p>
            <a:r>
              <a:rPr lang="de-DE" sz="2800" b="1" dirty="0" err="1"/>
              <a:t>qualität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857884" y="4429132"/>
            <a:ext cx="22621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Personal-</a:t>
            </a:r>
          </a:p>
          <a:p>
            <a:r>
              <a:rPr lang="de-DE" sz="2800" b="1" dirty="0" err="1"/>
              <a:t>entwicklung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1126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84B922F-0CE7-4B92-9A06-53693DBB764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Übersicht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Wissenszeitalter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Bologna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Demographischer Wandel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Hochschulreform / Managerism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/>
          </a:p>
          <a:p>
            <a:pPr marL="533400" indent="-533400" eaLnBrk="1" hangingPunct="1">
              <a:lnSpc>
                <a:spcPct val="90000"/>
              </a:lnSpc>
            </a:pPr>
            <a:r>
              <a:rPr lang="de-DE"/>
              <a:t>internationale Nachfrage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323850" y="1125538"/>
            <a:ext cx="5543550" cy="9350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1229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F601707-EED6-4862-8A4E-031749C968D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b="1">
                <a:solidFill>
                  <a:schemeClr val="tx1"/>
                </a:solidFill>
              </a:rPr>
              <a:t>Wissens- /Informationszeitalter</a:t>
            </a:r>
          </a:p>
        </p:txBody>
      </p:sp>
      <p:pic>
        <p:nvPicPr>
          <p:cNvPr id="12293" name="Picture 3" descr="Grafi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57250"/>
            <a:ext cx="5589588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1331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903E9F-2655-4150-9E58-3C6685CDD8D8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89090" name="Picture 2" descr="HSabschluesse_Foli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000125"/>
            <a:ext cx="569595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>
                <a:solidFill>
                  <a:schemeClr val="tx1"/>
                </a:solidFill>
              </a:rPr>
              <a:t>Fachkräftedebatte 2008</a:t>
            </a:r>
          </a:p>
        </p:txBody>
      </p:sp>
      <p:sp>
        <p:nvSpPr>
          <p:cNvPr id="89092" name="Oval 4"/>
          <p:cNvSpPr>
            <a:spLocks noChangeArrowheads="1"/>
          </p:cNvSpPr>
          <p:nvPr/>
        </p:nvSpPr>
        <p:spPr bwMode="auto">
          <a:xfrm rot="926118">
            <a:off x="4089631" y="4172657"/>
            <a:ext cx="1957189" cy="9350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102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E0AA3F-4D21-4A0E-8D65-B027F84D24A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995738" y="1125538"/>
            <a:ext cx="260350" cy="5211762"/>
          </a:xfrm>
          <a:prstGeom prst="rect">
            <a:avLst/>
          </a:prstGeom>
          <a:solidFill>
            <a:schemeClr val="folHlink">
              <a:alpha val="50195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9011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47663" y="725488"/>
          <a:ext cx="8072437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iagramm" r:id="rId4" imgW="7867650" imgH="5162550" progId="MSGraph.Chart.8">
                  <p:embed followColorScheme="full"/>
                </p:oleObj>
              </mc:Choice>
              <mc:Fallback>
                <p:oleObj name="Diagramm" r:id="rId4" imgW="7867650" imgH="516255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725488"/>
                        <a:ext cx="8072437" cy="529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1744663" y="6210300"/>
            <a:ext cx="555625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6858000" y="22098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32385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400" b="1"/>
              <a:t>Personen  mit Hochschulabschluss (Tertiär A) </a:t>
            </a:r>
            <a:br>
              <a:rPr lang="de-DE" sz="2400" b="1"/>
            </a:br>
            <a:endParaRPr lang="de-DE" sz="2400" b="1"/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231775" y="6113463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34" name="Text Box 8"/>
          <p:cNvSpPr txBox="1">
            <a:spLocks noChangeArrowheads="1"/>
          </p:cNvSpPr>
          <p:nvPr/>
        </p:nvSpPr>
        <p:spPr bwMode="auto">
          <a:xfrm>
            <a:off x="539750" y="6021388"/>
            <a:ext cx="172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OECD 2006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OleChart spid="90115" grpId="0" bld="series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CC086B-2F2A-4B2A-9ED2-C1B6970F67A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Wissenszeitalter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48712" cy="54006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de-DE" sz="2400" dirty="0"/>
              <a:t>Deutschland hatte seit den 1980er Jahren massiv an Boden gegenüber Wettbewerbern in der höheren Bildung verloren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de-DE" sz="2400" dirty="0"/>
              <a:t>höhere Bildung wurde ab 2008 deutlich als zentraler Erfolgsfaktor im 21. Jahrhundert anerkannt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de-DE" sz="2400" dirty="0"/>
              <a:t>deshalb begann Deutschland wieder, deutlich in die höhere Bildung investieren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de-DE" sz="2400" dirty="0"/>
              <a:t>der Trend wurde nun umgekehrt, Deutschland wuchs wieder bei den finanziellen Investitionen in höhere Bildung und auch bei der </a:t>
            </a:r>
            <a:r>
              <a:rPr lang="de-DE" sz="2400" dirty="0" err="1"/>
              <a:t>Akademikerquote</a:t>
            </a:r>
            <a:r>
              <a:rPr lang="de-DE" sz="2400" dirty="0"/>
              <a:t> (Ziel nun 40 % / Schweden: 80 %)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de-DE" sz="2400" dirty="0"/>
              <a:t>man sprach nicht mehr nur von der Exzellenz und besann sich, dass 90 % der Menschen eben nicht zu den besten 10 % gehören (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added</a:t>
            </a:r>
            <a:r>
              <a:rPr lang="de-DE" sz="2400" dirty="0"/>
              <a:t>-Debatte)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Hochschullandschaft | Detlef Müller-Böling | 26.11.20(2)8</a:t>
            </a:r>
          </a:p>
        </p:txBody>
      </p:sp>
      <p:sp>
        <p:nvSpPr>
          <p:cNvPr id="1536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145FCE8-8F65-49A5-98E4-24D5B42BBB7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Wissenszeitalter – und die UaS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48712" cy="54006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è"/>
            </a:pPr>
            <a:r>
              <a:rPr lang="de-DE" sz="2400" dirty="0"/>
              <a:t>diese Entwicklungen nutzte bekanntlich vor allem den </a:t>
            </a:r>
            <a:r>
              <a:rPr lang="de-DE" sz="2400" dirty="0" err="1"/>
              <a:t>UaS</a:t>
            </a:r>
            <a:r>
              <a:rPr lang="de-DE" sz="2400" dirty="0"/>
              <a:t> (früher Fachhochschulen)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è"/>
            </a:pPr>
            <a:r>
              <a:rPr lang="de-DE" sz="2400" dirty="0"/>
              <a:t>denn die sogenannte </a:t>
            </a:r>
            <a:r>
              <a:rPr lang="de-DE" sz="2400" dirty="0" err="1"/>
              <a:t>Akademisierung</a:t>
            </a:r>
            <a:r>
              <a:rPr lang="de-DE" sz="2400" dirty="0"/>
              <a:t> erfolgte vor allem dort (frühere duale Berufe der Hochschulbildung zuführen)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è"/>
            </a:pPr>
            <a:r>
              <a:rPr lang="de-DE" sz="2400" dirty="0"/>
              <a:t>gerade die </a:t>
            </a:r>
            <a:r>
              <a:rPr lang="de-DE" sz="2400" dirty="0" err="1"/>
              <a:t>UaS</a:t>
            </a:r>
            <a:r>
              <a:rPr lang="de-DE" sz="2400" dirty="0"/>
              <a:t> waren es ja, die den relativ größten Qualifikationszuwachs erzielten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è"/>
            </a:pPr>
            <a:r>
              <a:rPr lang="de-DE" sz="2400" dirty="0"/>
              <a:t>deshalb hat man ihnen vor allem auch das quantitative Wachstum überlassen (Bayern z.B.: überproportional an </a:t>
            </a:r>
            <a:r>
              <a:rPr lang="de-DE" sz="2400" dirty="0" err="1"/>
              <a:t>UaS</a:t>
            </a:r>
            <a:r>
              <a:rPr lang="de-DE" sz="2400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è"/>
            </a:pPr>
            <a:r>
              <a:rPr lang="de-DE" sz="2400" dirty="0"/>
              <a:t>aber es entstand eine offene Grenze zu den </a:t>
            </a:r>
            <a:r>
              <a:rPr lang="de-DE" sz="2400" i="1" dirty="0" err="1"/>
              <a:t>Vocational</a:t>
            </a:r>
            <a:r>
              <a:rPr lang="de-DE" sz="2400" i="1" dirty="0"/>
              <a:t> Colleges</a:t>
            </a:r>
            <a:r>
              <a:rPr lang="de-DE" sz="2400" dirty="0"/>
              <a:t> </a:t>
            </a:r>
            <a:r>
              <a:rPr lang="de-DE" sz="2400" i="1" dirty="0"/>
              <a:t>/ professional Bachelor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è"/>
            </a:pPr>
            <a:r>
              <a:rPr lang="de-DE" sz="2400" dirty="0"/>
              <a:t>einige Unis näherten sich dem </a:t>
            </a:r>
            <a:r>
              <a:rPr lang="de-DE" sz="2400" dirty="0" err="1"/>
              <a:t>UaS</a:t>
            </a:r>
            <a:r>
              <a:rPr lang="de-DE" sz="2400" dirty="0"/>
              <a:t>-Profil an (sie waren schon zuvor Regionalversorger, machten das aber nun zu ihrem Profil)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1345</Words>
  <Application>Microsoft Macintosh PowerPoint</Application>
  <PresentationFormat>Bildschirmpräsentation (4:3)</PresentationFormat>
  <Paragraphs>327</Paragraphs>
  <Slides>32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Times New Roman</vt:lpstr>
      <vt:lpstr>Wingdings</vt:lpstr>
      <vt:lpstr>Standarddesign</vt:lpstr>
      <vt:lpstr>Diagramm</vt:lpstr>
      <vt:lpstr>Positionierung der Fachhochschulen in einer zukünftigen Hochschullandschaft</vt:lpstr>
      <vt:lpstr>PowerPoint-Präsentation</vt:lpstr>
      <vt:lpstr>Übersicht</vt:lpstr>
      <vt:lpstr>Übersicht</vt:lpstr>
      <vt:lpstr>Wissens- /Informationszeitalter</vt:lpstr>
      <vt:lpstr>Fachkräftedebatte 2008</vt:lpstr>
      <vt:lpstr>PowerPoint-Präsentation</vt:lpstr>
      <vt:lpstr>Wissenszeitalter</vt:lpstr>
      <vt:lpstr>Wissenszeitalter – und die UaS</vt:lpstr>
      <vt:lpstr>PowerPoint-Präsentation</vt:lpstr>
      <vt:lpstr>Übersicht</vt:lpstr>
      <vt:lpstr>‚Bolognaprozess‘</vt:lpstr>
      <vt:lpstr>Übersicht</vt:lpstr>
      <vt:lpstr>Demographischer Wandel</vt:lpstr>
      <vt:lpstr>Demographischer Wandel</vt:lpstr>
      <vt:lpstr>Demographische Entwicklung</vt:lpstr>
      <vt:lpstr>Bayern (CHE-Prognose 2008)</vt:lpstr>
      <vt:lpstr>Hochschulpakt 2020</vt:lpstr>
      <vt:lpstr>Demographischer Wandel</vt:lpstr>
      <vt:lpstr>Demographischer Wandel</vt:lpstr>
      <vt:lpstr>Universität Frankfurt / Main - 2005</vt:lpstr>
      <vt:lpstr>Übersicht</vt:lpstr>
      <vt:lpstr>Hochschulrefom</vt:lpstr>
      <vt:lpstr>Diagnose: Anreizschema</vt:lpstr>
      <vt:lpstr>Aktivierende Hochschulfinanzierung</vt:lpstr>
      <vt:lpstr>Übersicht</vt:lpstr>
      <vt:lpstr>Internationale Nachfrage</vt:lpstr>
      <vt:lpstr>PowerPoint-Präsentation</vt:lpstr>
      <vt:lpstr>Internationale Nachfrage </vt:lpstr>
      <vt:lpstr>PowerPoint-Präsentation</vt:lpstr>
      <vt:lpstr>Positionierung der Fachhochschulen in einer zukünftigen Hochschullandschaft</vt:lpstr>
      <vt:lpstr>Trends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Lars Hüning</dc:creator>
  <cp:lastModifiedBy>Detlef Müller-Böling</cp:lastModifiedBy>
  <cp:revision>63</cp:revision>
  <dcterms:created xsi:type="dcterms:W3CDTF">2007-03-01T14:35:06Z</dcterms:created>
  <dcterms:modified xsi:type="dcterms:W3CDTF">2022-02-09T15:42:47Z</dcterms:modified>
</cp:coreProperties>
</file>