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82" r:id="rId2"/>
    <p:sldId id="314" r:id="rId3"/>
    <p:sldId id="283" r:id="rId4"/>
    <p:sldId id="284" r:id="rId5"/>
    <p:sldId id="286" r:id="rId6"/>
    <p:sldId id="307" r:id="rId7"/>
    <p:sldId id="308" r:id="rId8"/>
    <p:sldId id="287" r:id="rId9"/>
    <p:sldId id="315" r:id="rId10"/>
    <p:sldId id="316" r:id="rId11"/>
    <p:sldId id="288" r:id="rId12"/>
    <p:sldId id="289" r:id="rId13"/>
    <p:sldId id="311" r:id="rId14"/>
    <p:sldId id="290" r:id="rId15"/>
    <p:sldId id="291" r:id="rId16"/>
    <p:sldId id="293" r:id="rId17"/>
    <p:sldId id="295" r:id="rId18"/>
    <p:sldId id="294" r:id="rId19"/>
    <p:sldId id="336" r:id="rId20"/>
    <p:sldId id="318" r:id="rId21"/>
    <p:sldId id="319" r:id="rId22"/>
    <p:sldId id="330" r:id="rId23"/>
    <p:sldId id="333" r:id="rId24"/>
    <p:sldId id="332" r:id="rId25"/>
    <p:sldId id="334" r:id="rId26"/>
    <p:sldId id="335" r:id="rId27"/>
    <p:sldId id="329" r:id="rId28"/>
    <p:sldId id="317" r:id="rId29"/>
    <p:sldId id="305" r:id="rId30"/>
    <p:sldId id="337" r:id="rId31"/>
  </p:sldIdLst>
  <p:sldSz cx="9144000" cy="6858000" type="screen4x3"/>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61" autoAdjust="0"/>
    <p:restoredTop sz="79500" autoAdjust="0"/>
  </p:normalViewPr>
  <p:slideViewPr>
    <p:cSldViewPr>
      <p:cViewPr varScale="1">
        <p:scale>
          <a:sx n="30" d="100"/>
          <a:sy n="30" d="100"/>
        </p:scale>
        <p:origin x="-1200" y="-84"/>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1914" y="-84"/>
      </p:cViewPr>
      <p:guideLst>
        <p:guide orient="horz" pos="3126"/>
        <p:guide pos="210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Arbeitsblat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Arbeitsblat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Arbeitsblatt3.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wag45\AppData\Local\Microsoft\Windows\Temporary%20Internet%20Files\Content.Outlook\CSPIP30S\Umsetzung_HSP_2007-2009-a%20(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Bert20\Eigene%20Dateien\7177%20BST%20Demographischer%20Wandel\06%20Materialien\Hochschulpakt\Umsetzung_HSP_2007-2009-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3.9388972623756652E-2"/>
          <c:y val="0.13358938046413307"/>
          <c:w val="0.96813725490196056"/>
          <c:h val="0.59022556390977454"/>
        </c:manualLayout>
      </c:layout>
      <c:barChart>
        <c:barDir val="col"/>
        <c:grouping val="stacked"/>
        <c:ser>
          <c:idx val="1"/>
          <c:order val="0"/>
          <c:tx>
            <c:strRef>
              <c:f>Sheet1!$B$1</c:f>
              <c:strCache>
                <c:ptCount val="1"/>
                <c:pt idx="0">
                  <c:v>1960's</c:v>
                </c:pt>
              </c:strCache>
            </c:strRef>
          </c:tx>
          <c:spPr>
            <a:solidFill>
              <a:srgbClr val="333399"/>
            </a:solidFill>
            <a:ln w="26056">
              <a:noFill/>
            </a:ln>
          </c:spPr>
          <c:cat>
            <c:strRef>
              <c:f>Sheet1!$A$2:$A$32</c:f>
              <c:strCache>
                <c:ptCount val="30"/>
                <c:pt idx="0">
                  <c:v>United States </c:v>
                </c:pt>
                <c:pt idx="1">
                  <c:v>Denmark </c:v>
                </c:pt>
                <c:pt idx="2">
                  <c:v>Norway</c:v>
                </c:pt>
                <c:pt idx="3">
                  <c:v>Canada </c:v>
                </c:pt>
                <c:pt idx="4">
                  <c:v>Netherlands</c:v>
                </c:pt>
                <c:pt idx="5">
                  <c:v>Sweden </c:v>
                </c:pt>
                <c:pt idx="6">
                  <c:v>Switzerland </c:v>
                </c:pt>
                <c:pt idx="7">
                  <c:v>Hungary </c:v>
                </c:pt>
                <c:pt idx="8">
                  <c:v>Australia </c:v>
                </c:pt>
                <c:pt idx="9">
                  <c:v>United Kingdom</c:v>
                </c:pt>
                <c:pt idx="10">
                  <c:v>Finland</c:v>
                </c:pt>
                <c:pt idx="11">
                  <c:v>Iceland</c:v>
                </c:pt>
                <c:pt idx="12">
                  <c:v>Japan </c:v>
                </c:pt>
                <c:pt idx="13">
                  <c:v>Germany</c:v>
                </c:pt>
                <c:pt idx="14">
                  <c:v>Poland</c:v>
                </c:pt>
                <c:pt idx="15">
                  <c:v>France </c:v>
                </c:pt>
                <c:pt idx="16">
                  <c:v>Czech Republic </c:v>
                </c:pt>
                <c:pt idx="17">
                  <c:v>New Zealand </c:v>
                </c:pt>
                <c:pt idx="18">
                  <c:v>Ireland</c:v>
                </c:pt>
                <c:pt idx="19">
                  <c:v>Spain</c:v>
                </c:pt>
                <c:pt idx="20">
                  <c:v>Korea</c:v>
                </c:pt>
                <c:pt idx="21">
                  <c:v>Slovak Republic</c:v>
                </c:pt>
                <c:pt idx="22">
                  <c:v>Belgium</c:v>
                </c:pt>
                <c:pt idx="23">
                  <c:v>Greece</c:v>
                </c:pt>
                <c:pt idx="24">
                  <c:v>Turkey </c:v>
                </c:pt>
                <c:pt idx="25">
                  <c:v>Mexico</c:v>
                </c:pt>
                <c:pt idx="26">
                  <c:v>Italy</c:v>
                </c:pt>
                <c:pt idx="27">
                  <c:v>Austria</c:v>
                </c:pt>
                <c:pt idx="28">
                  <c:v>Luxembourg </c:v>
                </c:pt>
                <c:pt idx="29">
                  <c:v>Portugal </c:v>
                </c:pt>
              </c:strCache>
            </c:strRef>
          </c:cat>
          <c:val>
            <c:numRef>
              <c:f>Sheet1!$B$2:$B$32</c:f>
              <c:numCache>
                <c:formatCode>General</c:formatCode>
                <c:ptCount val="30"/>
                <c:pt idx="0">
                  <c:v>27</c:v>
                </c:pt>
                <c:pt idx="1">
                  <c:v>20</c:v>
                </c:pt>
                <c:pt idx="2">
                  <c:v>20</c:v>
                </c:pt>
                <c:pt idx="3">
                  <c:v>18</c:v>
                </c:pt>
                <c:pt idx="4">
                  <c:v>17</c:v>
                </c:pt>
                <c:pt idx="5">
                  <c:v>16</c:v>
                </c:pt>
                <c:pt idx="6">
                  <c:v>15</c:v>
                </c:pt>
                <c:pt idx="7">
                  <c:v>14</c:v>
                </c:pt>
                <c:pt idx="8">
                  <c:v>14</c:v>
                </c:pt>
                <c:pt idx="9">
                  <c:v>14</c:v>
                </c:pt>
                <c:pt idx="10">
                  <c:v>12</c:v>
                </c:pt>
                <c:pt idx="11">
                  <c:v>12</c:v>
                </c:pt>
                <c:pt idx="12">
                  <c:v>12</c:v>
                </c:pt>
                <c:pt idx="13">
                  <c:v>12</c:v>
                </c:pt>
                <c:pt idx="14">
                  <c:v>11</c:v>
                </c:pt>
                <c:pt idx="15">
                  <c:v>10</c:v>
                </c:pt>
                <c:pt idx="16">
                  <c:v>10</c:v>
                </c:pt>
                <c:pt idx="17">
                  <c:v>10</c:v>
                </c:pt>
                <c:pt idx="18">
                  <c:v>9</c:v>
                </c:pt>
                <c:pt idx="19">
                  <c:v>9</c:v>
                </c:pt>
                <c:pt idx="20">
                  <c:v>9</c:v>
                </c:pt>
                <c:pt idx="21">
                  <c:v>8</c:v>
                </c:pt>
                <c:pt idx="22">
                  <c:v>8</c:v>
                </c:pt>
                <c:pt idx="23">
                  <c:v>7</c:v>
                </c:pt>
                <c:pt idx="24">
                  <c:v>7</c:v>
                </c:pt>
                <c:pt idx="25">
                  <c:v>7</c:v>
                </c:pt>
                <c:pt idx="26">
                  <c:v>7</c:v>
                </c:pt>
                <c:pt idx="27">
                  <c:v>5</c:v>
                </c:pt>
                <c:pt idx="28">
                  <c:v>4</c:v>
                </c:pt>
                <c:pt idx="29">
                  <c:v>3</c:v>
                </c:pt>
              </c:numCache>
            </c:numRef>
          </c:val>
        </c:ser>
        <c:ser>
          <c:idx val="2"/>
          <c:order val="1"/>
          <c:tx>
            <c:strRef>
              <c:f>Sheet1!$C$1</c:f>
              <c:strCache>
                <c:ptCount val="1"/>
                <c:pt idx="0">
                  <c:v>1970's</c:v>
                </c:pt>
              </c:strCache>
            </c:strRef>
          </c:tx>
          <c:spPr>
            <a:solidFill>
              <a:srgbClr val="008000"/>
            </a:solidFill>
            <a:ln w="26056">
              <a:noFill/>
            </a:ln>
          </c:spPr>
          <c:cat>
            <c:strRef>
              <c:f>Sheet1!$A$2:$A$32</c:f>
              <c:strCache>
                <c:ptCount val="30"/>
                <c:pt idx="0">
                  <c:v>United States </c:v>
                </c:pt>
                <c:pt idx="1">
                  <c:v>Denmark </c:v>
                </c:pt>
                <c:pt idx="2">
                  <c:v>Norway</c:v>
                </c:pt>
                <c:pt idx="3">
                  <c:v>Canada </c:v>
                </c:pt>
                <c:pt idx="4">
                  <c:v>Netherlands</c:v>
                </c:pt>
                <c:pt idx="5">
                  <c:v>Sweden </c:v>
                </c:pt>
                <c:pt idx="6">
                  <c:v>Switzerland </c:v>
                </c:pt>
                <c:pt idx="7">
                  <c:v>Hungary </c:v>
                </c:pt>
                <c:pt idx="8">
                  <c:v>Australia </c:v>
                </c:pt>
                <c:pt idx="9">
                  <c:v>United Kingdom</c:v>
                </c:pt>
                <c:pt idx="10">
                  <c:v>Finland</c:v>
                </c:pt>
                <c:pt idx="11">
                  <c:v>Iceland</c:v>
                </c:pt>
                <c:pt idx="12">
                  <c:v>Japan </c:v>
                </c:pt>
                <c:pt idx="13">
                  <c:v>Germany</c:v>
                </c:pt>
                <c:pt idx="14">
                  <c:v>Poland</c:v>
                </c:pt>
                <c:pt idx="15">
                  <c:v>France </c:v>
                </c:pt>
                <c:pt idx="16">
                  <c:v>Czech Republic </c:v>
                </c:pt>
                <c:pt idx="17">
                  <c:v>New Zealand </c:v>
                </c:pt>
                <c:pt idx="18">
                  <c:v>Ireland</c:v>
                </c:pt>
                <c:pt idx="19">
                  <c:v>Spain</c:v>
                </c:pt>
                <c:pt idx="20">
                  <c:v>Korea</c:v>
                </c:pt>
                <c:pt idx="21">
                  <c:v>Slovak Republic</c:v>
                </c:pt>
                <c:pt idx="22">
                  <c:v>Belgium</c:v>
                </c:pt>
                <c:pt idx="23">
                  <c:v>Greece</c:v>
                </c:pt>
                <c:pt idx="24">
                  <c:v>Turkey </c:v>
                </c:pt>
                <c:pt idx="25">
                  <c:v>Mexico</c:v>
                </c:pt>
                <c:pt idx="26">
                  <c:v>Italy</c:v>
                </c:pt>
                <c:pt idx="27">
                  <c:v>Austria</c:v>
                </c:pt>
                <c:pt idx="28">
                  <c:v>Luxembourg </c:v>
                </c:pt>
                <c:pt idx="29">
                  <c:v>Portugal </c:v>
                </c:pt>
              </c:strCache>
            </c:strRef>
          </c:cat>
          <c:val>
            <c:numRef>
              <c:f>Sheet1!$C$2:$C$32</c:f>
              <c:numCache>
                <c:formatCode>General</c:formatCode>
                <c:ptCount val="30"/>
                <c:pt idx="0">
                  <c:v>3</c:v>
                </c:pt>
                <c:pt idx="1">
                  <c:v>5</c:v>
                </c:pt>
                <c:pt idx="2">
                  <c:v>6</c:v>
                </c:pt>
                <c:pt idx="3">
                  <c:v>2</c:v>
                </c:pt>
                <c:pt idx="4">
                  <c:v>5</c:v>
                </c:pt>
                <c:pt idx="5">
                  <c:v>1</c:v>
                </c:pt>
                <c:pt idx="6">
                  <c:v>2</c:v>
                </c:pt>
                <c:pt idx="7">
                  <c:v>1</c:v>
                </c:pt>
                <c:pt idx="8">
                  <c:v>6</c:v>
                </c:pt>
                <c:pt idx="9">
                  <c:v>5</c:v>
                </c:pt>
                <c:pt idx="10">
                  <c:v>2</c:v>
                </c:pt>
                <c:pt idx="11">
                  <c:v>7</c:v>
                </c:pt>
                <c:pt idx="12">
                  <c:v>8</c:v>
                </c:pt>
                <c:pt idx="13">
                  <c:v>2</c:v>
                </c:pt>
                <c:pt idx="14">
                  <c:v>0</c:v>
                </c:pt>
                <c:pt idx="15">
                  <c:v>1</c:v>
                </c:pt>
                <c:pt idx="16">
                  <c:v>1</c:v>
                </c:pt>
                <c:pt idx="17">
                  <c:v>5</c:v>
                </c:pt>
                <c:pt idx="18">
                  <c:v>3</c:v>
                </c:pt>
                <c:pt idx="19">
                  <c:v>5</c:v>
                </c:pt>
                <c:pt idx="20">
                  <c:v>5</c:v>
                </c:pt>
                <c:pt idx="21">
                  <c:v>4</c:v>
                </c:pt>
                <c:pt idx="22">
                  <c:v>3</c:v>
                </c:pt>
                <c:pt idx="23">
                  <c:v>5</c:v>
                </c:pt>
                <c:pt idx="24">
                  <c:v>2</c:v>
                </c:pt>
                <c:pt idx="25">
                  <c:v>5</c:v>
                </c:pt>
                <c:pt idx="26">
                  <c:v>4</c:v>
                </c:pt>
                <c:pt idx="27">
                  <c:v>2</c:v>
                </c:pt>
                <c:pt idx="28">
                  <c:v>1</c:v>
                </c:pt>
                <c:pt idx="29">
                  <c:v>3</c:v>
                </c:pt>
              </c:numCache>
            </c:numRef>
          </c:val>
        </c:ser>
        <c:ser>
          <c:idx val="3"/>
          <c:order val="2"/>
          <c:tx>
            <c:strRef>
              <c:f>Sheet1!$D$1</c:f>
              <c:strCache>
                <c:ptCount val="1"/>
                <c:pt idx="0">
                  <c:v>1980's</c:v>
                </c:pt>
              </c:strCache>
            </c:strRef>
          </c:tx>
          <c:spPr>
            <a:solidFill>
              <a:srgbClr val="FF6600"/>
            </a:solidFill>
            <a:ln w="26056">
              <a:noFill/>
            </a:ln>
          </c:spPr>
          <c:cat>
            <c:strRef>
              <c:f>Sheet1!$A$2:$A$32</c:f>
              <c:strCache>
                <c:ptCount val="30"/>
                <c:pt idx="0">
                  <c:v>United States </c:v>
                </c:pt>
                <c:pt idx="1">
                  <c:v>Denmark </c:v>
                </c:pt>
                <c:pt idx="2">
                  <c:v>Norway</c:v>
                </c:pt>
                <c:pt idx="3">
                  <c:v>Canada </c:v>
                </c:pt>
                <c:pt idx="4">
                  <c:v>Netherlands</c:v>
                </c:pt>
                <c:pt idx="5">
                  <c:v>Sweden </c:v>
                </c:pt>
                <c:pt idx="6">
                  <c:v>Switzerland </c:v>
                </c:pt>
                <c:pt idx="7">
                  <c:v>Hungary </c:v>
                </c:pt>
                <c:pt idx="8">
                  <c:v>Australia </c:v>
                </c:pt>
                <c:pt idx="9">
                  <c:v>United Kingdom</c:v>
                </c:pt>
                <c:pt idx="10">
                  <c:v>Finland</c:v>
                </c:pt>
                <c:pt idx="11">
                  <c:v>Iceland</c:v>
                </c:pt>
                <c:pt idx="12">
                  <c:v>Japan </c:v>
                </c:pt>
                <c:pt idx="13">
                  <c:v>Germany</c:v>
                </c:pt>
                <c:pt idx="14">
                  <c:v>Poland</c:v>
                </c:pt>
                <c:pt idx="15">
                  <c:v>France </c:v>
                </c:pt>
                <c:pt idx="16">
                  <c:v>Czech Republic </c:v>
                </c:pt>
                <c:pt idx="17">
                  <c:v>New Zealand </c:v>
                </c:pt>
                <c:pt idx="18">
                  <c:v>Ireland</c:v>
                </c:pt>
                <c:pt idx="19">
                  <c:v>Spain</c:v>
                </c:pt>
                <c:pt idx="20">
                  <c:v>Korea</c:v>
                </c:pt>
                <c:pt idx="21">
                  <c:v>Slovak Republic</c:v>
                </c:pt>
                <c:pt idx="22">
                  <c:v>Belgium</c:v>
                </c:pt>
                <c:pt idx="23">
                  <c:v>Greece</c:v>
                </c:pt>
                <c:pt idx="24">
                  <c:v>Turkey </c:v>
                </c:pt>
                <c:pt idx="25">
                  <c:v>Mexico</c:v>
                </c:pt>
                <c:pt idx="26">
                  <c:v>Italy</c:v>
                </c:pt>
                <c:pt idx="27">
                  <c:v>Austria</c:v>
                </c:pt>
                <c:pt idx="28">
                  <c:v>Luxembourg </c:v>
                </c:pt>
                <c:pt idx="29">
                  <c:v>Portugal </c:v>
                </c:pt>
              </c:strCache>
            </c:strRef>
          </c:cat>
          <c:val>
            <c:numRef>
              <c:f>Sheet1!$D$2:$D$32</c:f>
              <c:numCache>
                <c:formatCode>General</c:formatCode>
                <c:ptCount val="30"/>
                <c:pt idx="0">
                  <c:v>-1</c:v>
                </c:pt>
                <c:pt idx="1">
                  <c:v>0</c:v>
                </c:pt>
                <c:pt idx="2">
                  <c:v>5</c:v>
                </c:pt>
                <c:pt idx="3">
                  <c:v>2</c:v>
                </c:pt>
                <c:pt idx="4">
                  <c:v>1</c:v>
                </c:pt>
                <c:pt idx="5">
                  <c:v>0</c:v>
                </c:pt>
                <c:pt idx="6">
                  <c:v>2</c:v>
                </c:pt>
                <c:pt idx="7">
                  <c:v>2</c:v>
                </c:pt>
                <c:pt idx="8">
                  <c:v>1</c:v>
                </c:pt>
                <c:pt idx="9">
                  <c:v>1</c:v>
                </c:pt>
                <c:pt idx="10">
                  <c:v>2</c:v>
                </c:pt>
                <c:pt idx="11">
                  <c:v>3</c:v>
                </c:pt>
                <c:pt idx="12">
                  <c:v>5</c:v>
                </c:pt>
                <c:pt idx="13">
                  <c:v>0</c:v>
                </c:pt>
                <c:pt idx="14">
                  <c:v>2</c:v>
                </c:pt>
                <c:pt idx="15">
                  <c:v>1</c:v>
                </c:pt>
                <c:pt idx="16">
                  <c:v>1</c:v>
                </c:pt>
                <c:pt idx="17">
                  <c:v>2</c:v>
                </c:pt>
                <c:pt idx="18">
                  <c:v>4</c:v>
                </c:pt>
                <c:pt idx="19">
                  <c:v>5</c:v>
                </c:pt>
                <c:pt idx="20">
                  <c:v>12</c:v>
                </c:pt>
                <c:pt idx="21">
                  <c:v>-1</c:v>
                </c:pt>
                <c:pt idx="22">
                  <c:v>2</c:v>
                </c:pt>
                <c:pt idx="23">
                  <c:v>3</c:v>
                </c:pt>
                <c:pt idx="24">
                  <c:v>-1</c:v>
                </c:pt>
                <c:pt idx="25">
                  <c:v>3</c:v>
                </c:pt>
                <c:pt idx="26">
                  <c:v>1</c:v>
                </c:pt>
                <c:pt idx="27">
                  <c:v>1</c:v>
                </c:pt>
                <c:pt idx="28">
                  <c:v>1</c:v>
                </c:pt>
                <c:pt idx="29">
                  <c:v>3</c:v>
                </c:pt>
              </c:numCache>
            </c:numRef>
          </c:val>
        </c:ser>
        <c:ser>
          <c:idx val="4"/>
          <c:order val="3"/>
          <c:tx>
            <c:strRef>
              <c:f>Sheet1!$E$1</c:f>
              <c:strCache>
                <c:ptCount val="1"/>
                <c:pt idx="0">
                  <c:v>1990's</c:v>
                </c:pt>
              </c:strCache>
            </c:strRef>
          </c:tx>
          <c:spPr>
            <a:solidFill>
              <a:srgbClr val="FF0000"/>
            </a:solidFill>
            <a:ln w="26056">
              <a:noFill/>
            </a:ln>
          </c:spPr>
          <c:cat>
            <c:strRef>
              <c:f>Sheet1!$A$2:$A$32</c:f>
              <c:strCache>
                <c:ptCount val="30"/>
                <c:pt idx="0">
                  <c:v>United States </c:v>
                </c:pt>
                <c:pt idx="1">
                  <c:v>Denmark </c:v>
                </c:pt>
                <c:pt idx="2">
                  <c:v>Norway</c:v>
                </c:pt>
                <c:pt idx="3">
                  <c:v>Canada </c:v>
                </c:pt>
                <c:pt idx="4">
                  <c:v>Netherlands</c:v>
                </c:pt>
                <c:pt idx="5">
                  <c:v>Sweden </c:v>
                </c:pt>
                <c:pt idx="6">
                  <c:v>Switzerland </c:v>
                </c:pt>
                <c:pt idx="7">
                  <c:v>Hungary </c:v>
                </c:pt>
                <c:pt idx="8">
                  <c:v>Australia </c:v>
                </c:pt>
                <c:pt idx="9">
                  <c:v>United Kingdom</c:v>
                </c:pt>
                <c:pt idx="10">
                  <c:v>Finland</c:v>
                </c:pt>
                <c:pt idx="11">
                  <c:v>Iceland</c:v>
                </c:pt>
                <c:pt idx="12">
                  <c:v>Japan </c:v>
                </c:pt>
                <c:pt idx="13">
                  <c:v>Germany</c:v>
                </c:pt>
                <c:pt idx="14">
                  <c:v>Poland</c:v>
                </c:pt>
                <c:pt idx="15">
                  <c:v>France </c:v>
                </c:pt>
                <c:pt idx="16">
                  <c:v>Czech Republic </c:v>
                </c:pt>
                <c:pt idx="17">
                  <c:v>New Zealand </c:v>
                </c:pt>
                <c:pt idx="18">
                  <c:v>Ireland</c:v>
                </c:pt>
                <c:pt idx="19">
                  <c:v>Spain</c:v>
                </c:pt>
                <c:pt idx="20">
                  <c:v>Korea</c:v>
                </c:pt>
                <c:pt idx="21">
                  <c:v>Slovak Republic</c:v>
                </c:pt>
                <c:pt idx="22">
                  <c:v>Belgium</c:v>
                </c:pt>
                <c:pt idx="23">
                  <c:v>Greece</c:v>
                </c:pt>
                <c:pt idx="24">
                  <c:v>Turkey </c:v>
                </c:pt>
                <c:pt idx="25">
                  <c:v>Mexico</c:v>
                </c:pt>
                <c:pt idx="26">
                  <c:v>Italy</c:v>
                </c:pt>
                <c:pt idx="27">
                  <c:v>Austria</c:v>
                </c:pt>
                <c:pt idx="28">
                  <c:v>Luxembourg </c:v>
                </c:pt>
                <c:pt idx="29">
                  <c:v>Portugal </c:v>
                </c:pt>
              </c:strCache>
            </c:strRef>
          </c:cat>
          <c:val>
            <c:numRef>
              <c:f>Sheet1!$E$2:$E$32</c:f>
              <c:numCache>
                <c:formatCode>General</c:formatCode>
                <c:ptCount val="30"/>
                <c:pt idx="0">
                  <c:v>1</c:v>
                </c:pt>
                <c:pt idx="1">
                  <c:v>1</c:v>
                </c:pt>
                <c:pt idx="2">
                  <c:v>7</c:v>
                </c:pt>
                <c:pt idx="3">
                  <c:v>6</c:v>
                </c:pt>
                <c:pt idx="4">
                  <c:v>3</c:v>
                </c:pt>
                <c:pt idx="5">
                  <c:v>7</c:v>
                </c:pt>
                <c:pt idx="6">
                  <c:v>1</c:v>
                </c:pt>
                <c:pt idx="7">
                  <c:v>1</c:v>
                </c:pt>
                <c:pt idx="8">
                  <c:v>4</c:v>
                </c:pt>
                <c:pt idx="9">
                  <c:v>5</c:v>
                </c:pt>
                <c:pt idx="10">
                  <c:v>7</c:v>
                </c:pt>
                <c:pt idx="11">
                  <c:v>1</c:v>
                </c:pt>
                <c:pt idx="12">
                  <c:v>2</c:v>
                </c:pt>
                <c:pt idx="13">
                  <c:v>0</c:v>
                </c:pt>
                <c:pt idx="14">
                  <c:v>7</c:v>
                </c:pt>
                <c:pt idx="15">
                  <c:v>9</c:v>
                </c:pt>
                <c:pt idx="16">
                  <c:v>0</c:v>
                </c:pt>
                <c:pt idx="17">
                  <c:v>4</c:v>
                </c:pt>
                <c:pt idx="18">
                  <c:v>7</c:v>
                </c:pt>
                <c:pt idx="19">
                  <c:v>7</c:v>
                </c:pt>
                <c:pt idx="20">
                  <c:v>4</c:v>
                </c:pt>
                <c:pt idx="21">
                  <c:v>2</c:v>
                </c:pt>
                <c:pt idx="22">
                  <c:v>5</c:v>
                </c:pt>
                <c:pt idx="23">
                  <c:v>2</c:v>
                </c:pt>
                <c:pt idx="24">
                  <c:v>3</c:v>
                </c:pt>
                <c:pt idx="25">
                  <c:v>1</c:v>
                </c:pt>
                <c:pt idx="26">
                  <c:v>1</c:v>
                </c:pt>
                <c:pt idx="27">
                  <c:v>0</c:v>
                </c:pt>
                <c:pt idx="28">
                  <c:v>0</c:v>
                </c:pt>
                <c:pt idx="29">
                  <c:v>4</c:v>
                </c:pt>
              </c:numCache>
            </c:numRef>
          </c:val>
        </c:ser>
        <c:gapWidth val="100"/>
        <c:overlap val="100"/>
        <c:axId val="105793792"/>
        <c:axId val="105803776"/>
      </c:barChart>
      <c:catAx>
        <c:axId val="105793792"/>
        <c:scaling>
          <c:orientation val="minMax"/>
        </c:scaling>
        <c:axPos val="b"/>
        <c:numFmt formatCode="General" sourceLinked="1"/>
        <c:tickLblPos val="low"/>
        <c:spPr>
          <a:ln w="13028">
            <a:solidFill>
              <a:srgbClr val="800000"/>
            </a:solidFill>
            <a:prstDash val="solid"/>
          </a:ln>
        </c:spPr>
        <c:txPr>
          <a:bodyPr rot="-5400000" vert="horz"/>
          <a:lstStyle/>
          <a:p>
            <a:pPr>
              <a:defRPr lang="de-DE" sz="1205" b="0" i="0" u="none" strike="noStrike" baseline="0">
                <a:solidFill>
                  <a:schemeClr val="tx1"/>
                </a:solidFill>
                <a:latin typeface="Arial"/>
                <a:ea typeface="Arial"/>
                <a:cs typeface="Arial"/>
              </a:defRPr>
            </a:pPr>
            <a:endParaRPr lang="en-US"/>
          </a:p>
        </c:txPr>
        <c:crossAx val="105803776"/>
        <c:crosses val="autoZero"/>
        <c:auto val="1"/>
        <c:lblAlgn val="ctr"/>
        <c:lblOffset val="100"/>
        <c:tickLblSkip val="1"/>
        <c:tickMarkSkip val="1"/>
      </c:catAx>
      <c:valAx>
        <c:axId val="105803776"/>
        <c:scaling>
          <c:orientation val="minMax"/>
          <c:max val="40"/>
          <c:min val="0"/>
        </c:scaling>
        <c:axPos val="l"/>
        <c:majorGridlines>
          <c:spPr>
            <a:ln w="13028">
              <a:solidFill>
                <a:schemeClr val="tx1"/>
              </a:solidFill>
              <a:prstDash val="sysDash"/>
            </a:ln>
          </c:spPr>
        </c:majorGridlines>
        <c:numFmt formatCode="General" sourceLinked="1"/>
        <c:tickLblPos val="nextTo"/>
        <c:spPr>
          <a:ln w="13028">
            <a:solidFill>
              <a:schemeClr val="tx1"/>
            </a:solidFill>
            <a:prstDash val="solid"/>
          </a:ln>
        </c:spPr>
        <c:txPr>
          <a:bodyPr rot="0" vert="horz"/>
          <a:lstStyle/>
          <a:p>
            <a:pPr>
              <a:defRPr lang="de-DE" sz="821" b="1" i="0" u="none" strike="noStrike" baseline="0">
                <a:solidFill>
                  <a:schemeClr val="tx1"/>
                </a:solidFill>
                <a:latin typeface="Comic Sans MS"/>
                <a:ea typeface="Comic Sans MS"/>
                <a:cs typeface="Comic Sans MS"/>
              </a:defRPr>
            </a:pPr>
            <a:endParaRPr lang="en-US"/>
          </a:p>
        </c:txPr>
        <c:crossAx val="105793792"/>
        <c:crosses val="autoZero"/>
        <c:crossBetween val="between"/>
        <c:majorUnit val="10"/>
      </c:valAx>
      <c:spPr>
        <a:noFill/>
        <a:ln w="26056">
          <a:noFill/>
        </a:ln>
      </c:spPr>
    </c:plotArea>
    <c:legend>
      <c:legendPos val="r"/>
      <c:layout>
        <c:manualLayout>
          <c:xMode val="edge"/>
          <c:yMode val="edge"/>
          <c:x val="3.6764705882353084E-3"/>
          <c:y val="9.0225563909774764E-2"/>
          <c:w val="0.99142156862745057"/>
          <c:h val="5.2631578947368432E-2"/>
        </c:manualLayout>
      </c:layout>
      <c:spPr>
        <a:noFill/>
        <a:ln w="26056">
          <a:noFill/>
        </a:ln>
      </c:spPr>
      <c:txPr>
        <a:bodyPr/>
        <a:lstStyle/>
        <a:p>
          <a:pPr>
            <a:defRPr lang="de-DE" sz="1318" b="1" i="0" u="none" strike="noStrike" baseline="0">
              <a:solidFill>
                <a:schemeClr val="tx1"/>
              </a:solidFill>
              <a:latin typeface="Arial" pitchFamily="34" charset="0"/>
              <a:ea typeface="Comic Sans MS"/>
              <a:cs typeface="Arial" pitchFamily="34" charset="0"/>
            </a:defRPr>
          </a:pPr>
          <a:endParaRPr lang="en-US"/>
        </a:p>
      </c:txPr>
    </c:legend>
    <c:plotVisOnly val="1"/>
    <c:dispBlanksAs val="gap"/>
  </c:chart>
  <c:spPr>
    <a:noFill/>
    <a:ln>
      <a:noFill/>
    </a:ln>
  </c:spPr>
  <c:txPr>
    <a:bodyPr/>
    <a:lstStyle/>
    <a:p>
      <a:pPr>
        <a:defRPr sz="1821" b="1" i="0" u="none" strike="noStrike" baseline="0">
          <a:solidFill>
            <a:schemeClr val="tx1"/>
          </a:solidFill>
          <a:latin typeface="Comic Sans MS"/>
          <a:ea typeface="Comic Sans MS"/>
          <a:cs typeface="Comic Sans MS"/>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1743119266055009E-2"/>
          <c:y val="7.0063694267516324E-2"/>
          <c:w val="0.88990825688073405"/>
          <c:h val="0.63694267515923564"/>
        </c:manualLayout>
      </c:layout>
      <c:areaChart>
        <c:grouping val="stacked"/>
        <c:ser>
          <c:idx val="0"/>
          <c:order val="0"/>
          <c:tx>
            <c:v>KMK-Prognose 2005</c:v>
          </c:tx>
          <c:spPr>
            <a:solidFill>
              <a:schemeClr val="accent1">
                <a:lumMod val="75000"/>
              </a:schemeClr>
            </a:solidFill>
            <a:ln w="19307">
              <a:noFill/>
              <a:prstDash val="solid"/>
            </a:ln>
          </c:spPr>
          <c:cat>
            <c:numRef>
              <c:f>GRAFIK!$A$3:$A$18</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GRAFIK!$B$3:$B$18</c:f>
              <c:numCache>
                <c:formatCode>0</c:formatCode>
                <c:ptCount val="16"/>
                <c:pt idx="0">
                  <c:v>104.66994828607973</c:v>
                </c:pt>
                <c:pt idx="1">
                  <c:v>108.17166531811773</c:v>
                </c:pt>
                <c:pt idx="2">
                  <c:v>113.02102924502034</c:v>
                </c:pt>
                <c:pt idx="3">
                  <c:v>113.51354276884609</c:v>
                </c:pt>
                <c:pt idx="4">
                  <c:v>111.63820281273871</c:v>
                </c:pt>
                <c:pt idx="5">
                  <c:v>110.51786985194862</c:v>
                </c:pt>
                <c:pt idx="6">
                  <c:v>120.58733590775357</c:v>
                </c:pt>
                <c:pt idx="7">
                  <c:v>111.31346862120596</c:v>
                </c:pt>
                <c:pt idx="8">
                  <c:v>116.21424879510111</c:v>
                </c:pt>
                <c:pt idx="9">
                  <c:v>102.68365748119926</c:v>
                </c:pt>
                <c:pt idx="10">
                  <c:v>101.70133655181</c:v>
                </c:pt>
                <c:pt idx="11">
                  <c:v>102.29127033309611</c:v>
                </c:pt>
                <c:pt idx="12">
                  <c:v>102.29668256962165</c:v>
                </c:pt>
                <c:pt idx="13">
                  <c:v>100.86243989034809</c:v>
                </c:pt>
                <c:pt idx="14">
                  <c:v>98.854500139365086</c:v>
                </c:pt>
                <c:pt idx="15">
                  <c:v>96.326985681928264</c:v>
                </c:pt>
              </c:numCache>
            </c:numRef>
          </c:val>
        </c:ser>
        <c:ser>
          <c:idx val="1"/>
          <c:order val="1"/>
          <c:tx>
            <c:v>KMK-Prognose 2007</c:v>
          </c:tx>
          <c:spPr>
            <a:solidFill>
              <a:schemeClr val="accent1">
                <a:lumMod val="60000"/>
                <a:lumOff val="40000"/>
              </a:schemeClr>
            </a:solidFill>
            <a:ln w="19307">
              <a:noFill/>
              <a:prstDash val="solid"/>
            </a:ln>
          </c:spPr>
          <c:cat>
            <c:numRef>
              <c:f>GRAFIK!$A$3:$A$18</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GRAFIK!$D$3:$D$18</c:f>
              <c:numCache>
                <c:formatCode>0.0</c:formatCode>
                <c:ptCount val="16"/>
                <c:pt idx="0">
                  <c:v>3.2240692982764712</c:v>
                </c:pt>
                <c:pt idx="1">
                  <c:v>3.7966839226807987</c:v>
                </c:pt>
                <c:pt idx="2">
                  <c:v>5.5096567830207679</c:v>
                </c:pt>
                <c:pt idx="3">
                  <c:v>7.6529024471427345</c:v>
                </c:pt>
                <c:pt idx="4">
                  <c:v>9.0817328898907448</c:v>
                </c:pt>
                <c:pt idx="5">
                  <c:v>9.4470588553661088</c:v>
                </c:pt>
                <c:pt idx="6">
                  <c:v>11.373815058465729</c:v>
                </c:pt>
                <c:pt idx="7">
                  <c:v>14.326190083159005</c:v>
                </c:pt>
                <c:pt idx="8">
                  <c:v>17.067487883355483</c:v>
                </c:pt>
                <c:pt idx="9">
                  <c:v>14.07722720298322</c:v>
                </c:pt>
                <c:pt idx="10">
                  <c:v>15.741489934593119</c:v>
                </c:pt>
                <c:pt idx="11">
                  <c:v>16.485672456857689</c:v>
                </c:pt>
                <c:pt idx="12">
                  <c:v>13.500824013011027</c:v>
                </c:pt>
                <c:pt idx="13">
                  <c:v>14.00957424641372</c:v>
                </c:pt>
                <c:pt idx="14">
                  <c:v>14.721283349524953</c:v>
                </c:pt>
                <c:pt idx="15">
                  <c:v>13.898623397639739</c:v>
                </c:pt>
              </c:numCache>
            </c:numRef>
          </c:val>
        </c:ser>
        <c:axId val="140995968"/>
        <c:axId val="141010048"/>
      </c:areaChart>
      <c:catAx>
        <c:axId val="140995968"/>
        <c:scaling>
          <c:orientation val="minMax"/>
        </c:scaling>
        <c:axPos val="b"/>
        <c:numFmt formatCode="General" sourceLinked="1"/>
        <c:tickLblPos val="nextTo"/>
        <c:spPr>
          <a:ln w="4827">
            <a:solidFill>
              <a:srgbClr val="000000"/>
            </a:solidFill>
            <a:prstDash val="solid"/>
          </a:ln>
        </c:spPr>
        <c:txPr>
          <a:bodyPr rot="-2700000" vert="horz"/>
          <a:lstStyle/>
          <a:p>
            <a:pPr>
              <a:defRPr lang="de-DE" sz="1710" b="0" i="0" u="none" strike="noStrike" baseline="0">
                <a:solidFill>
                  <a:srgbClr val="000000"/>
                </a:solidFill>
                <a:latin typeface="Arial"/>
                <a:ea typeface="Arial"/>
                <a:cs typeface="Arial"/>
              </a:defRPr>
            </a:pPr>
            <a:endParaRPr lang="en-US"/>
          </a:p>
        </c:txPr>
        <c:crossAx val="141010048"/>
        <c:crosses val="autoZero"/>
        <c:auto val="1"/>
        <c:lblAlgn val="ctr"/>
        <c:lblOffset val="100"/>
        <c:tickLblSkip val="1"/>
        <c:tickMarkSkip val="1"/>
      </c:catAx>
      <c:valAx>
        <c:axId val="141010048"/>
        <c:scaling>
          <c:orientation val="minMax"/>
          <c:min val="100"/>
        </c:scaling>
        <c:axPos val="l"/>
        <c:majorGridlines>
          <c:spPr>
            <a:ln w="4827">
              <a:solidFill>
                <a:srgbClr val="000000"/>
              </a:solidFill>
              <a:prstDash val="solid"/>
            </a:ln>
          </c:spPr>
        </c:majorGridlines>
        <c:numFmt formatCode="0" sourceLinked="1"/>
        <c:tickLblPos val="nextTo"/>
        <c:spPr>
          <a:ln w="4827">
            <a:solidFill>
              <a:srgbClr val="000000"/>
            </a:solidFill>
            <a:prstDash val="solid"/>
          </a:ln>
        </c:spPr>
        <c:txPr>
          <a:bodyPr rot="0" vert="horz"/>
          <a:lstStyle/>
          <a:p>
            <a:pPr>
              <a:defRPr lang="de-DE" sz="1710" b="0" i="0" u="none" strike="noStrike" baseline="0">
                <a:solidFill>
                  <a:srgbClr val="000000"/>
                </a:solidFill>
                <a:latin typeface="Arial"/>
                <a:ea typeface="Arial"/>
                <a:cs typeface="Arial"/>
              </a:defRPr>
            </a:pPr>
            <a:endParaRPr lang="en-US"/>
          </a:p>
        </c:txPr>
        <c:crossAx val="140995968"/>
        <c:crosses val="autoZero"/>
        <c:crossBetween val="midCat"/>
        <c:majorUnit val="10"/>
      </c:valAx>
      <c:spPr>
        <a:noFill/>
        <a:ln w="19307">
          <a:solidFill>
            <a:srgbClr val="808080"/>
          </a:solidFill>
          <a:prstDash val="solid"/>
        </a:ln>
      </c:spPr>
    </c:plotArea>
    <c:legend>
      <c:legendPos val="b"/>
      <c:layout>
        <c:manualLayout>
          <c:xMode val="edge"/>
          <c:yMode val="edge"/>
          <c:x val="0.24770642201834894"/>
          <c:y val="0.90764331210191085"/>
          <c:w val="0.57798165137614765"/>
          <c:h val="8.2802547770700632E-2"/>
        </c:manualLayout>
      </c:layout>
      <c:spPr>
        <a:solidFill>
          <a:srgbClr val="FFFFFF"/>
        </a:solidFill>
        <a:ln w="4827">
          <a:solidFill>
            <a:srgbClr val="000000"/>
          </a:solidFill>
          <a:prstDash val="solid"/>
        </a:ln>
      </c:spPr>
      <c:txPr>
        <a:bodyPr/>
        <a:lstStyle/>
        <a:p>
          <a:pPr>
            <a:defRPr lang="de-DE" sz="1573" b="0" i="0" u="none" strike="noStrike" baseline="0">
              <a:solidFill>
                <a:srgbClr val="000000"/>
              </a:solidFill>
              <a:latin typeface="Arial"/>
              <a:ea typeface="Arial"/>
              <a:cs typeface="Arial"/>
            </a:defRPr>
          </a:pPr>
          <a:endParaRPr lang="en-US"/>
        </a:p>
      </c:txPr>
    </c:legend>
    <c:plotVisOnly val="1"/>
    <c:dispBlanksAs val="zero"/>
  </c:chart>
  <c:spPr>
    <a:solidFill>
      <a:srgbClr val="FFFFFF"/>
    </a:solidFill>
    <a:ln w="4827">
      <a:solidFill>
        <a:srgbClr val="000000"/>
      </a:solidFill>
      <a:prstDash val="solid"/>
    </a:ln>
  </c:spPr>
  <c:txPr>
    <a:bodyPr/>
    <a:lstStyle/>
    <a:p>
      <a:pPr>
        <a:defRPr sz="1710" b="0" i="0" u="none" strike="noStrike" baseline="0">
          <a:solidFill>
            <a:srgbClr val="000000"/>
          </a:solidFill>
          <a:latin typeface="Arial"/>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3"/>
  <c:chart>
    <c:plotArea>
      <c:layout>
        <c:manualLayout>
          <c:layoutTarget val="inner"/>
          <c:xMode val="edge"/>
          <c:yMode val="edge"/>
          <c:x val="0.17654395151754931"/>
          <c:y val="6.8799819363658435E-2"/>
          <c:w val="0.81210855949895611"/>
          <c:h val="0.70336391437308865"/>
        </c:manualLayout>
      </c:layout>
      <c:areaChart>
        <c:grouping val="standard"/>
        <c:ser>
          <c:idx val="1"/>
          <c:order val="0"/>
          <c:tx>
            <c:v>Nachfrageüberhang</c:v>
          </c:tx>
          <c:cat>
            <c:numRef>
              <c:f>'Graphik zus. STA nach B2 (2)'!$A$3:$A$16</c:f>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f>'Graphik zus. STA nach B2 (2)'!$K$3:$K$16</c:f>
              <c:numCache>
                <c:formatCode>#,##0_ ;[Red]\-#,##0\ </c:formatCode>
                <c:ptCount val="14"/>
                <c:pt idx="0">
                  <c:v>21502.240875286101</c:v>
                </c:pt>
                <c:pt idx="1">
                  <c:v>33099.855903071009</c:v>
                </c:pt>
                <c:pt idx="2">
                  <c:v>40560.282256952392</c:v>
                </c:pt>
                <c:pt idx="3">
                  <c:v>45932.20772672302</c:v>
                </c:pt>
                <c:pt idx="4">
                  <c:v>66041.952100663388</c:v>
                </c:pt>
                <c:pt idx="5">
                  <c:v>74307.980237634038</c:v>
                </c:pt>
                <c:pt idx="6">
                  <c:v>78983.705997516838</c:v>
                </c:pt>
                <c:pt idx="7">
                  <c:v>69860.417536361943</c:v>
                </c:pt>
                <c:pt idx="8">
                  <c:v>56958.616980334773</c:v>
                </c:pt>
                <c:pt idx="9">
                  <c:v>54684.044332063131</c:v>
                </c:pt>
                <c:pt idx="10">
                  <c:v>51753.155036438126</c:v>
                </c:pt>
                <c:pt idx="11">
                  <c:v>44001.003329871586</c:v>
                </c:pt>
                <c:pt idx="12">
                  <c:v>41083.74813898978</c:v>
                </c:pt>
                <c:pt idx="13">
                  <c:v>35965.516520706246</c:v>
                </c:pt>
              </c:numCache>
            </c:numRef>
          </c:val>
        </c:ser>
        <c:ser>
          <c:idx val="0"/>
          <c:order val="1"/>
          <c:tx>
            <c:v>Angebotsüberhang</c:v>
          </c:tx>
          <c:cat>
            <c:numRef>
              <c:f>'Graphik zus. STA nach B2 (2)'!$A$3:$A$16</c:f>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f>'Graphik zus. STA nach B2 (2)'!$L$3:$L$16</c:f>
              <c:numCache>
                <c:formatCode>#,##0_ ;[Red]\-#,##0\ </c:formatCode>
                <c:ptCount val="14"/>
                <c:pt idx="0">
                  <c:v>-1155.1830282254045</c:v>
                </c:pt>
                <c:pt idx="1">
                  <c:v>-493.73823206806196</c:v>
                </c:pt>
                <c:pt idx="2">
                  <c:v>-2370.6823273904402</c:v>
                </c:pt>
                <c:pt idx="3">
                  <c:v>-5786.250391256066</c:v>
                </c:pt>
                <c:pt idx="4">
                  <c:v>-9181.7075946693058</c:v>
                </c:pt>
                <c:pt idx="5">
                  <c:v>-11010.742879362702</c:v>
                </c:pt>
                <c:pt idx="6">
                  <c:v>-13229.584975789969</c:v>
                </c:pt>
                <c:pt idx="7">
                  <c:v>-14810.872815308045</c:v>
                </c:pt>
                <c:pt idx="8">
                  <c:v>-14946.631601774408</c:v>
                </c:pt>
                <c:pt idx="9">
                  <c:v>-13711.652070037162</c:v>
                </c:pt>
                <c:pt idx="10">
                  <c:v>-13070.277145674725</c:v>
                </c:pt>
                <c:pt idx="11">
                  <c:v>-12769.727708600758</c:v>
                </c:pt>
                <c:pt idx="12">
                  <c:v>-12711.524487263692</c:v>
                </c:pt>
                <c:pt idx="13">
                  <c:v>-13135.28327367458</c:v>
                </c:pt>
              </c:numCache>
            </c:numRef>
          </c:val>
        </c:ser>
        <c:axId val="141243904"/>
        <c:axId val="141245824"/>
      </c:areaChart>
      <c:lineChart>
        <c:grouping val="standard"/>
        <c:ser>
          <c:idx val="2"/>
          <c:order val="2"/>
          <c:tx>
            <c:v>Saldo</c:v>
          </c:tx>
          <c:marker>
            <c:spPr>
              <a:solidFill>
                <a:srgbClr val="FF0000"/>
              </a:solidFill>
            </c:spPr>
          </c:marker>
          <c:cat>
            <c:numRef>
              <c:f>'Graphik zus. STA nach B2 (2)'!$A$3:$A$16</c:f>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f>'Graphik zus. STA nach B2 (2)'!$M$3:$M$16</c:f>
              <c:numCache>
                <c:formatCode>#,##0_ ;[Red]\-#,##0\ </c:formatCode>
                <c:ptCount val="14"/>
                <c:pt idx="0">
                  <c:v>20347.057847060671</c:v>
                </c:pt>
                <c:pt idx="1">
                  <c:v>32606.117671002896</c:v>
                </c:pt>
                <c:pt idx="2">
                  <c:v>38189.599929561671</c:v>
                </c:pt>
                <c:pt idx="3">
                  <c:v>40145.957335467203</c:v>
                </c:pt>
                <c:pt idx="4">
                  <c:v>56860.244505994211</c:v>
                </c:pt>
                <c:pt idx="5">
                  <c:v>63297.237358271406</c:v>
                </c:pt>
                <c:pt idx="6">
                  <c:v>65754.121021726925</c:v>
                </c:pt>
                <c:pt idx="7">
                  <c:v>55049.544721054488</c:v>
                </c:pt>
                <c:pt idx="8">
                  <c:v>42011.985378560355</c:v>
                </c:pt>
                <c:pt idx="9">
                  <c:v>40972.392262025969</c:v>
                </c:pt>
                <c:pt idx="10">
                  <c:v>38682.877890763186</c:v>
                </c:pt>
                <c:pt idx="11">
                  <c:v>31231.275621270877</c:v>
                </c:pt>
                <c:pt idx="12">
                  <c:v>28372.223651726101</c:v>
                </c:pt>
                <c:pt idx="13">
                  <c:v>22830.233247031567</c:v>
                </c:pt>
              </c:numCache>
            </c:numRef>
          </c:val>
        </c:ser>
        <c:marker val="1"/>
        <c:axId val="141243904"/>
        <c:axId val="141245824"/>
      </c:lineChart>
      <c:catAx>
        <c:axId val="141243904"/>
        <c:scaling>
          <c:orientation val="minMax"/>
        </c:scaling>
        <c:axPos val="b"/>
        <c:numFmt formatCode="General" sourceLinked="1"/>
        <c:tickLblPos val="nextTo"/>
        <c:txPr>
          <a:bodyPr rot="-5400000" vert="horz"/>
          <a:lstStyle/>
          <a:p>
            <a:pPr>
              <a:defRPr lang="de-DE">
                <a:latin typeface="Arial" pitchFamily="34" charset="0"/>
                <a:cs typeface="Arial" pitchFamily="34" charset="0"/>
              </a:defRPr>
            </a:pPr>
            <a:endParaRPr lang="en-US"/>
          </a:p>
        </c:txPr>
        <c:crossAx val="141245824"/>
        <c:crosses val="autoZero"/>
        <c:lblAlgn val="ctr"/>
        <c:lblOffset val="100"/>
        <c:tickLblSkip val="1"/>
        <c:tickMarkSkip val="1"/>
      </c:catAx>
      <c:valAx>
        <c:axId val="141245824"/>
        <c:scaling>
          <c:orientation val="minMax"/>
        </c:scaling>
        <c:axPos val="l"/>
        <c:numFmt formatCode="#,##0_ ;[Red]\-#,##0\ " sourceLinked="1"/>
        <c:tickLblPos val="nextTo"/>
        <c:txPr>
          <a:bodyPr rot="0" vert="horz"/>
          <a:lstStyle/>
          <a:p>
            <a:pPr>
              <a:defRPr lang="de-DE">
                <a:latin typeface="Arial" pitchFamily="34" charset="0"/>
                <a:cs typeface="Arial" pitchFamily="34" charset="0"/>
              </a:defRPr>
            </a:pPr>
            <a:endParaRPr lang="en-US"/>
          </a:p>
        </c:txPr>
        <c:crossAx val="141243904"/>
        <c:crosses val="autoZero"/>
        <c:crossBetween val="midCat"/>
      </c:valAx>
    </c:plotArea>
    <c:legend>
      <c:legendPos val="b"/>
      <c:layout>
        <c:manualLayout>
          <c:xMode val="edge"/>
          <c:yMode val="edge"/>
          <c:x val="0.10855949895615867"/>
          <c:y val="0.91743119266055062"/>
          <c:w val="0.7620041753653447"/>
          <c:h val="7.3394495412844124E-2"/>
        </c:manualLayout>
      </c:layout>
      <c:txPr>
        <a:bodyPr/>
        <a:lstStyle/>
        <a:p>
          <a:pPr>
            <a:defRPr lang="de-DE" sz="1600">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view3D>
      <c:rAngAx val="1"/>
    </c:view3D>
    <c:floor>
      <c:spPr>
        <a:solidFill>
          <a:schemeClr val="bg1">
            <a:lumMod val="85000"/>
          </a:schemeClr>
        </a:solidFill>
      </c:spPr>
    </c:floor>
    <c:sideWall>
      <c:spPr>
        <a:solidFill>
          <a:schemeClr val="bg1">
            <a:lumMod val="95000"/>
          </a:schemeClr>
        </a:solidFill>
      </c:spPr>
    </c:sideWall>
    <c:backWall>
      <c:spPr>
        <a:solidFill>
          <a:schemeClr val="bg1">
            <a:lumMod val="85000"/>
          </a:schemeClr>
        </a:solidFill>
      </c:spPr>
    </c:backWall>
    <c:plotArea>
      <c:layout/>
      <c:bar3DChart>
        <c:barDir val="col"/>
        <c:grouping val="stacked"/>
        <c:ser>
          <c:idx val="0"/>
          <c:order val="0"/>
          <c:dPt>
            <c:idx val="0"/>
            <c:spPr>
              <a:solidFill>
                <a:srgbClr val="FF0000"/>
              </a:solidFill>
            </c:spPr>
          </c:dPt>
          <c:dPt>
            <c:idx val="1"/>
            <c:spPr>
              <a:solidFill>
                <a:schemeClr val="bg2"/>
              </a:solidFill>
            </c:spPr>
          </c:dPt>
          <c:cat>
            <c:strRef>
              <c:f>'weitere Graphiken'!$A$62:$C$62</c:f>
              <c:strCache>
                <c:ptCount val="3"/>
                <c:pt idx="0">
                  <c:v>HSP, Soll</c:v>
                </c:pt>
                <c:pt idx="1">
                  <c:v>HSP, Umsetzung</c:v>
                </c:pt>
                <c:pt idx="2">
                  <c:v>CHE Prognose</c:v>
                </c:pt>
              </c:strCache>
            </c:strRef>
          </c:cat>
          <c:val>
            <c:numRef>
              <c:f>'weitere Graphiken'!$A$63:$C$63</c:f>
              <c:numCache>
                <c:formatCode>#,##0</c:formatCode>
                <c:ptCount val="3"/>
                <c:pt idx="0">
                  <c:v>2790</c:v>
                </c:pt>
                <c:pt idx="1">
                  <c:v>2440</c:v>
                </c:pt>
                <c:pt idx="2">
                  <c:v>2689</c:v>
                </c:pt>
              </c:numCache>
            </c:numRef>
          </c:val>
        </c:ser>
        <c:shape val="box"/>
        <c:axId val="60330368"/>
        <c:axId val="60331904"/>
        <c:axId val="0"/>
      </c:bar3DChart>
      <c:catAx>
        <c:axId val="60330368"/>
        <c:scaling>
          <c:orientation val="minMax"/>
        </c:scaling>
        <c:delete val="1"/>
        <c:axPos val="b"/>
        <c:tickLblPos val="none"/>
        <c:crossAx val="60331904"/>
        <c:crosses val="autoZero"/>
        <c:auto val="1"/>
        <c:lblAlgn val="ctr"/>
        <c:lblOffset val="100"/>
      </c:catAx>
      <c:valAx>
        <c:axId val="60331904"/>
        <c:scaling>
          <c:orientation val="minMax"/>
          <c:min val="0"/>
        </c:scaling>
        <c:axPos val="l"/>
        <c:majorGridlines/>
        <c:numFmt formatCode="#,##0" sourceLinked="1"/>
        <c:tickLblPos val="nextTo"/>
        <c:txPr>
          <a:bodyPr/>
          <a:lstStyle/>
          <a:p>
            <a:pPr>
              <a:defRPr lang="de-DE">
                <a:latin typeface="Arial" pitchFamily="34" charset="0"/>
                <a:cs typeface="Arial" pitchFamily="34" charset="0"/>
              </a:defRPr>
            </a:pPr>
            <a:endParaRPr lang="en-US"/>
          </a:p>
        </c:txPr>
        <c:crossAx val="60330368"/>
        <c:crosses val="autoZero"/>
        <c:crossBetween val="between"/>
      </c:valAx>
    </c:plotArea>
    <c:legend>
      <c:legendPos val="r"/>
      <c:layout/>
      <c:txPr>
        <a:bodyPr/>
        <a:lstStyle/>
        <a:p>
          <a:pPr>
            <a:defRPr lang="de-DE">
              <a:latin typeface="Arial" pitchFamily="34" charset="0"/>
              <a:cs typeface="Arial" pitchFamily="34" charset="0"/>
            </a:defRPr>
          </a:pPr>
          <a:endParaRPr lang="en-US"/>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hPercent val="59"/>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0.118123164004292"/>
          <c:y val="0.14893651405629948"/>
          <c:w val="0.86084278425045568"/>
          <c:h val="0.75177478523655761"/>
        </c:manualLayout>
      </c:layout>
      <c:bar3DChart>
        <c:barDir val="col"/>
        <c:grouping val="clustered"/>
        <c:varyColors val="1"/>
        <c:ser>
          <c:idx val="0"/>
          <c:order val="0"/>
          <c:tx>
            <c:v>2007-2009</c:v>
          </c:tx>
          <c:spPr>
            <a:solidFill>
              <a:srgbClr val="FFFFFF"/>
            </a:solidFill>
            <a:ln w="12700">
              <a:solidFill>
                <a:srgbClr val="000000"/>
              </a:solidFill>
              <a:prstDash val="solid"/>
            </a:ln>
          </c:spPr>
          <c:dPt>
            <c:idx val="8"/>
            <c:spPr>
              <a:solidFill>
                <a:srgbClr val="FF0000"/>
              </a:solidFill>
              <a:ln w="12700">
                <a:solidFill>
                  <a:srgbClr val="000000"/>
                </a:solidFill>
                <a:prstDash val="solid"/>
              </a:ln>
            </c:spPr>
          </c:dPt>
          <c:dPt>
            <c:idx val="9"/>
            <c:spPr>
              <a:solidFill>
                <a:srgbClr val="FF0000"/>
              </a:solidFill>
              <a:ln w="12700">
                <a:solidFill>
                  <a:srgbClr val="000000"/>
                </a:solidFill>
                <a:prstDash val="solid"/>
              </a:ln>
            </c:spPr>
          </c:dPt>
          <c:dPt>
            <c:idx val="14"/>
            <c:spPr>
              <a:solidFill>
                <a:srgbClr val="FF0000"/>
              </a:solidFill>
              <a:ln w="12700">
                <a:solidFill>
                  <a:srgbClr val="000000"/>
                </a:solidFill>
                <a:prstDash val="solid"/>
              </a:ln>
            </c:spPr>
          </c:dPt>
          <c:dLbls>
            <c:dLbl>
              <c:idx val="0"/>
              <c:layout>
                <c:manualLayout>
                  <c:x val="6.1890068496301834E-3"/>
                  <c:y val="5.9889983867551667E-3"/>
                </c:manualLayout>
              </c:layout>
              <c:showCatName val="1"/>
            </c:dLbl>
            <c:dLbl>
              <c:idx val="1"/>
              <c:layout>
                <c:manualLayout>
                  <c:x val="6.3025747467502025E-3"/>
                  <c:y val="2.1389966938246295E-3"/>
                </c:manualLayout>
              </c:layout>
              <c:showCatName val="1"/>
            </c:dLbl>
            <c:dLbl>
              <c:idx val="2"/>
              <c:layout>
                <c:manualLayout>
                  <c:x val="7.7862358152364034E-3"/>
                  <c:y val="8.0689670287773397E-3"/>
                </c:manualLayout>
              </c:layout>
              <c:showCatName val="1"/>
            </c:dLbl>
            <c:dLbl>
              <c:idx val="3"/>
              <c:layout>
                <c:manualLayout>
                  <c:x val="6.6270425143107898E-3"/>
                  <c:y val="-1.1902189948033179E-3"/>
                </c:manualLayout>
              </c:layout>
              <c:showCatName val="1"/>
            </c:dLbl>
            <c:dLbl>
              <c:idx val="4"/>
              <c:layout>
                <c:manualLayout>
                  <c:x val="6.4925780484915803E-3"/>
                  <c:y val="-6.6475260831461429E-4"/>
                </c:manualLayout>
              </c:layout>
              <c:showCatName val="1"/>
            </c:dLbl>
            <c:dLbl>
              <c:idx val="5"/>
              <c:layout>
                <c:manualLayout>
                  <c:x val="6.3581135826724306E-3"/>
                  <c:y val="8.2921172684938191E-3"/>
                </c:manualLayout>
              </c:layout>
              <c:showCatName val="1"/>
            </c:dLbl>
            <c:dLbl>
              <c:idx val="6"/>
              <c:layout>
                <c:manualLayout>
                  <c:x val="8.8665034862649775E-3"/>
                  <c:y val="5.3366903730802037E-3"/>
                </c:manualLayout>
              </c:layout>
              <c:showCatName val="1"/>
            </c:dLbl>
            <c:dLbl>
              <c:idx val="7"/>
              <c:layout>
                <c:manualLayout>
                  <c:x val="6.6932838959099326E-3"/>
                  <c:y val="7.9247410421421794E-3"/>
                </c:manualLayout>
              </c:layout>
              <c:showCatName val="1"/>
            </c:dLbl>
            <c:dLbl>
              <c:idx val="8"/>
              <c:layout>
                <c:manualLayout>
                  <c:x val="9.2557038437967535E-3"/>
                  <c:y val="1.8621119431605639E-2"/>
                </c:manualLayout>
              </c:layout>
              <c:showCatName val="1"/>
            </c:dLbl>
            <c:dLbl>
              <c:idx val="9"/>
              <c:layout>
                <c:manualLayout>
                  <c:x val="8.2150777258681341E-3"/>
                  <c:y val="1.7241308089954943E-2"/>
                </c:manualLayout>
              </c:layout>
              <c:showCatName val="1"/>
            </c:dLbl>
            <c:dLbl>
              <c:idx val="10"/>
              <c:layout>
                <c:manualLayout>
                  <c:x val="6.7105200886828217E-3"/>
                  <c:y val="7.6415222015622127E-3"/>
                </c:manualLayout>
              </c:layout>
              <c:showCatName val="1"/>
            </c:dLbl>
            <c:dLbl>
              <c:idx val="11"/>
              <c:layout>
                <c:manualLayout>
                  <c:x val="8.6149806290767208E-3"/>
                  <c:y val="5.9177115776936724E-3"/>
                </c:manualLayout>
              </c:layout>
              <c:showCatName val="1"/>
            </c:dLbl>
            <c:dLbl>
              <c:idx val="12"/>
              <c:layout>
                <c:manualLayout>
                  <c:x val="9.6778422256550995E-3"/>
                  <c:y val="9.7187175677878827E-3"/>
                </c:manualLayout>
              </c:layout>
              <c:showCatName val="1"/>
            </c:dLbl>
            <c:dLbl>
              <c:idx val="13"/>
              <c:layout>
                <c:manualLayout>
                  <c:x val="1.1582302766049105E-2"/>
                  <c:y val="6.0865801838588841E-3"/>
                </c:manualLayout>
              </c:layout>
              <c:showCatName val="1"/>
            </c:dLbl>
            <c:dLbl>
              <c:idx val="14"/>
              <c:layout>
                <c:manualLayout>
                  <c:x val="1.1027038828322061E-2"/>
                  <c:y val="9.3597921568384247E-3"/>
                </c:manualLayout>
              </c:layout>
              <c:showCatName val="1"/>
            </c:dLbl>
            <c:dLbl>
              <c:idx val="15"/>
              <c:layout>
                <c:manualLayout>
                  <c:x val="1.1906600651932308E-2"/>
                  <c:y val="9.9271148201718045E-3"/>
                </c:manualLayout>
              </c:layout>
              <c:showCatName val="1"/>
            </c:dLbl>
            <c:spPr>
              <a:noFill/>
              <a:ln w="25400">
                <a:noFill/>
              </a:ln>
            </c:spPr>
            <c:txPr>
              <a:bodyPr/>
              <a:lstStyle/>
              <a:p>
                <a:pPr>
                  <a:defRPr lang="de-DE" sz="1000" b="1" i="0" u="none" strike="noStrike" baseline="0">
                    <a:solidFill>
                      <a:srgbClr val="000000"/>
                    </a:solidFill>
                    <a:latin typeface="Arial"/>
                    <a:ea typeface="Arial"/>
                    <a:cs typeface="Arial"/>
                  </a:defRPr>
                </a:pPr>
                <a:endParaRPr lang="en-US"/>
              </a:p>
            </c:txPr>
            <c:showCatName val="1"/>
          </c:dLbls>
          <c:cat>
            <c:strRef>
              <c:f>'Prognose CHE_AP100'!$A$3:$A$18</c:f>
              <c:strCache>
                <c:ptCount val="16"/>
                <c:pt idx="0">
                  <c:v>BW  </c:v>
                </c:pt>
                <c:pt idx="1">
                  <c:v>BY   </c:v>
                </c:pt>
                <c:pt idx="2">
                  <c:v>BE  </c:v>
                </c:pt>
                <c:pt idx="3">
                  <c:v>BB  </c:v>
                </c:pt>
                <c:pt idx="4">
                  <c:v>HB  </c:v>
                </c:pt>
                <c:pt idx="5">
                  <c:v>HH  </c:v>
                </c:pt>
                <c:pt idx="6">
                  <c:v>HE  </c:v>
                </c:pt>
                <c:pt idx="7">
                  <c:v>MV  </c:v>
                </c:pt>
                <c:pt idx="8">
                  <c:v>NI  </c:v>
                </c:pt>
                <c:pt idx="9">
                  <c:v>NW  </c:v>
                </c:pt>
                <c:pt idx="10">
                  <c:v>RP  </c:v>
                </c:pt>
                <c:pt idx="11">
                  <c:v>SL  </c:v>
                </c:pt>
                <c:pt idx="12">
                  <c:v>SN  </c:v>
                </c:pt>
                <c:pt idx="13">
                  <c:v>ST  </c:v>
                </c:pt>
                <c:pt idx="14">
                  <c:v>SH  </c:v>
                </c:pt>
                <c:pt idx="15">
                  <c:v>TH  </c:v>
                </c:pt>
              </c:strCache>
            </c:strRef>
          </c:cat>
          <c:val>
            <c:numRef>
              <c:f>'weitere Graphiken'!$C$27:$C$42</c:f>
              <c:numCache>
                <c:formatCode>#,##0_ ;[Red]\-#,##0\ </c:formatCode>
                <c:ptCount val="16"/>
                <c:pt idx="0">
                  <c:v>1.3885363219269511</c:v>
                </c:pt>
                <c:pt idx="1">
                  <c:v>3490.885615088675</c:v>
                </c:pt>
                <c:pt idx="2">
                  <c:v>13851</c:v>
                </c:pt>
                <c:pt idx="3">
                  <c:v>5851</c:v>
                </c:pt>
                <c:pt idx="4">
                  <c:v>1577</c:v>
                </c:pt>
                <c:pt idx="5">
                  <c:v>6017</c:v>
                </c:pt>
                <c:pt idx="6">
                  <c:v>796</c:v>
                </c:pt>
                <c:pt idx="7">
                  <c:v>2950</c:v>
                </c:pt>
                <c:pt idx="8">
                  <c:v>-2241.7288171917394</c:v>
                </c:pt>
                <c:pt idx="9">
                  <c:v>-7311.3547029347219</c:v>
                </c:pt>
                <c:pt idx="10">
                  <c:v>3352.8361853189745</c:v>
                </c:pt>
                <c:pt idx="11">
                  <c:v>898.84128836462287</c:v>
                </c:pt>
                <c:pt idx="12">
                  <c:v>2765</c:v>
                </c:pt>
                <c:pt idx="13">
                  <c:v>3216</c:v>
                </c:pt>
                <c:pt idx="14">
                  <c:v>-350</c:v>
                </c:pt>
                <c:pt idx="15">
                  <c:v>4093</c:v>
                </c:pt>
              </c:numCache>
            </c:numRef>
          </c:val>
        </c:ser>
        <c:shape val="box"/>
        <c:axId val="83583360"/>
        <c:axId val="83584896"/>
        <c:axId val="0"/>
      </c:bar3DChart>
      <c:catAx>
        <c:axId val="83583360"/>
        <c:scaling>
          <c:orientation val="minMax"/>
        </c:scaling>
        <c:axPos val="b"/>
        <c:numFmt formatCode="General" sourceLinked="1"/>
        <c:tickLblPos val="low"/>
        <c:spPr>
          <a:ln w="3175">
            <a:solidFill>
              <a:srgbClr val="000000"/>
            </a:solidFill>
            <a:prstDash val="solid"/>
          </a:ln>
        </c:spPr>
        <c:txPr>
          <a:bodyPr rot="0" vert="horz"/>
          <a:lstStyle/>
          <a:p>
            <a:pPr>
              <a:defRPr lang="de-DE" sz="1000" b="0" i="0" u="none" strike="noStrike" baseline="0">
                <a:solidFill>
                  <a:srgbClr val="000000"/>
                </a:solidFill>
                <a:latin typeface="Arial"/>
                <a:ea typeface="Arial"/>
                <a:cs typeface="Arial"/>
              </a:defRPr>
            </a:pPr>
            <a:endParaRPr lang="en-US"/>
          </a:p>
        </c:txPr>
        <c:crossAx val="83584896"/>
        <c:crosses val="autoZero"/>
        <c:auto val="1"/>
        <c:lblAlgn val="ctr"/>
        <c:lblOffset val="100"/>
        <c:tickLblSkip val="1"/>
        <c:tickMarkSkip val="1"/>
      </c:catAx>
      <c:valAx>
        <c:axId val="83584896"/>
        <c:scaling>
          <c:orientation val="minMax"/>
        </c:scaling>
        <c:axPos val="l"/>
        <c:majorGridlines>
          <c:spPr>
            <a:ln w="3175">
              <a:solidFill>
                <a:srgbClr val="000000"/>
              </a:solidFill>
              <a:prstDash val="solid"/>
            </a:ln>
          </c:spPr>
        </c:majorGridlines>
        <c:numFmt formatCode="#,##0_ ;[Red]\-#,##0\ " sourceLinked="1"/>
        <c:tickLblPos val="nextTo"/>
        <c:spPr>
          <a:ln w="3175">
            <a:solidFill>
              <a:srgbClr val="000000"/>
            </a:solidFill>
            <a:prstDash val="solid"/>
          </a:ln>
        </c:spPr>
        <c:txPr>
          <a:bodyPr rot="0" vert="horz"/>
          <a:lstStyle/>
          <a:p>
            <a:pPr>
              <a:defRPr lang="de-DE" sz="1000" b="0" i="0" u="none" strike="noStrike" baseline="0">
                <a:solidFill>
                  <a:srgbClr val="000000"/>
                </a:solidFill>
                <a:latin typeface="Arial"/>
                <a:ea typeface="Arial"/>
                <a:cs typeface="Arial"/>
              </a:defRPr>
            </a:pPr>
            <a:endParaRPr lang="en-US"/>
          </a:p>
        </c:txPr>
        <c:crossAx val="83583360"/>
        <c:crosses val="autoZero"/>
        <c:crossBetween val="between"/>
      </c:valAx>
      <c:dTable>
        <c:showHorzBorder val="1"/>
        <c:showVertBorder val="1"/>
        <c:showOutline val="1"/>
        <c:showKeys val="1"/>
        <c:spPr>
          <a:ln w="3175">
            <a:solidFill>
              <a:srgbClr val="000000"/>
            </a:solidFill>
            <a:prstDash val="solid"/>
          </a:ln>
        </c:spPr>
        <c:txPr>
          <a:bodyPr/>
          <a:lstStyle/>
          <a:p>
            <a:pPr rtl="0">
              <a:defRPr lang="de-DE" sz="700" b="0" i="0" u="none" strike="noStrike" baseline="0">
                <a:solidFill>
                  <a:srgbClr val="000000"/>
                </a:solidFill>
                <a:latin typeface="Arial"/>
                <a:ea typeface="Arial"/>
                <a:cs typeface="Arial"/>
              </a:defRPr>
            </a:pPr>
            <a:endParaRPr lang="en-US"/>
          </a:p>
        </c:txPr>
      </c:dTable>
      <c:spPr>
        <a:noFill/>
        <a:ln w="25400">
          <a:noFill/>
        </a:ln>
      </c:spPr>
    </c:plotArea>
    <c:plotVisOnly val="1"/>
    <c:dispBlanksAs val="gap"/>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52BBFF4D-AFF4-4DD1-9B52-865233D520FB}" type="datetimeFigureOut">
              <a:rPr lang="de-DE" smtClean="0"/>
              <a:pPr/>
              <a:t>05.02.2010</a:t>
            </a:fld>
            <a:endParaRPr lang="de-DE"/>
          </a:p>
        </p:txBody>
      </p:sp>
      <p:sp>
        <p:nvSpPr>
          <p:cNvPr id="4" name="Fußzeilenplatzhalt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87CA68A7-84DF-4033-B2FB-4853A00FF9B2}" type="slidenum">
              <a:rPr lang="de-DE" smtClean="0"/>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0CB7E005-95D3-4D28-8EAB-6CF70CC59405}" type="datetimeFigureOut">
              <a:rPr lang="de-DE" smtClean="0"/>
              <a:pPr/>
              <a:t>05.02.2010</a:t>
            </a:fld>
            <a:endParaRPr lang="de-DE"/>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8D4275CD-CEC0-402D-8B60-397E23504F11}"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Deutschland hat </a:t>
            </a:r>
            <a:r>
              <a:rPr lang="en-US" dirty="0" err="1" smtClean="0"/>
              <a:t>aufgehört</a:t>
            </a:r>
            <a:r>
              <a:rPr lang="en-US" baseline="0" dirty="0" smtClean="0"/>
              <a:t> </a:t>
            </a:r>
            <a:r>
              <a:rPr lang="en-US" baseline="0" dirty="0" err="1" smtClean="0"/>
              <a:t>mitzuwachsen</a:t>
            </a:r>
            <a:r>
              <a:rPr lang="en-US" baseline="0" dirty="0" smtClean="0"/>
              <a:t>!</a:t>
            </a:r>
            <a:endParaRPr lang="en-US" dirty="0"/>
          </a:p>
        </p:txBody>
      </p:sp>
      <p:sp>
        <p:nvSpPr>
          <p:cNvPr id="4" name="Foliennummernplatzhalter 3"/>
          <p:cNvSpPr>
            <a:spLocks noGrp="1"/>
          </p:cNvSpPr>
          <p:nvPr>
            <p:ph type="sldNum" sz="quarter" idx="10"/>
          </p:nvPr>
        </p:nvSpPr>
        <p:spPr/>
        <p:txBody>
          <a:bodyPr/>
          <a:lstStyle/>
          <a:p>
            <a:fld id="{8D4275CD-CEC0-402D-8B60-397E23504F11}" type="slidenum">
              <a:rPr lang="de-DE" smtClean="0"/>
              <a:pPr/>
              <a:t>3</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err="1" smtClean="0"/>
              <a:t>Heißt</a:t>
            </a:r>
            <a:r>
              <a:rPr lang="en-US" dirty="0" smtClean="0"/>
              <a:t>: SH </a:t>
            </a:r>
            <a:r>
              <a:rPr lang="en-US" dirty="0" err="1" smtClean="0"/>
              <a:t>scheint</a:t>
            </a:r>
            <a:r>
              <a:rPr lang="en-US" baseline="0" dirty="0" smtClean="0"/>
              <a:t> </a:t>
            </a:r>
            <a:r>
              <a:rPr lang="en-US" baseline="0" dirty="0" err="1" smtClean="0"/>
              <a:t>seriös</a:t>
            </a:r>
            <a:r>
              <a:rPr lang="en-US" baseline="0" dirty="0" smtClean="0"/>
              <a:t> (fast) den </a:t>
            </a:r>
            <a:r>
              <a:rPr lang="en-US" baseline="0" dirty="0" err="1" smtClean="0"/>
              <a:t>versprochenen</a:t>
            </a:r>
            <a:r>
              <a:rPr lang="en-US" baseline="0" dirty="0" smtClean="0"/>
              <a:t> </a:t>
            </a:r>
            <a:r>
              <a:rPr lang="en-US" baseline="0" dirty="0" err="1" smtClean="0"/>
              <a:t>Teil</a:t>
            </a:r>
            <a:r>
              <a:rPr lang="en-US" baseline="0" dirty="0" smtClean="0"/>
              <a:t> des </a:t>
            </a:r>
            <a:r>
              <a:rPr lang="en-US" baseline="0" dirty="0" err="1" smtClean="0"/>
              <a:t>Landesanteils</a:t>
            </a:r>
            <a:r>
              <a:rPr lang="en-US" baseline="0" dirty="0" smtClean="0"/>
              <a:t> </a:t>
            </a:r>
            <a:r>
              <a:rPr lang="en-US" baseline="0" dirty="0" err="1" smtClean="0"/>
              <a:t>zu</a:t>
            </a:r>
            <a:r>
              <a:rPr lang="en-US" baseline="0" dirty="0" smtClean="0"/>
              <a:t> </a:t>
            </a:r>
            <a:r>
              <a:rPr lang="en-US" baseline="0" dirty="0" err="1" smtClean="0"/>
              <a:t>finanzieren</a:t>
            </a:r>
            <a:r>
              <a:rPr lang="en-US" baseline="0" dirty="0" smtClean="0"/>
              <a:t> (</a:t>
            </a:r>
            <a:r>
              <a:rPr lang="en-US" baseline="0" dirty="0" err="1" smtClean="0"/>
              <a:t>aber</a:t>
            </a:r>
            <a:r>
              <a:rPr lang="en-US" baseline="0" dirty="0" smtClean="0"/>
              <a:t> </a:t>
            </a:r>
            <a:r>
              <a:rPr lang="en-US" baseline="0" dirty="0" err="1" smtClean="0"/>
              <a:t>auch</a:t>
            </a:r>
            <a:r>
              <a:rPr lang="en-US" baseline="0" dirty="0" smtClean="0"/>
              <a:t> </a:t>
            </a:r>
            <a:r>
              <a:rPr lang="en-US" baseline="0" dirty="0" err="1" smtClean="0"/>
              <a:t>nicht</a:t>
            </a:r>
            <a:r>
              <a:rPr lang="en-US" baseline="0" dirty="0" smtClean="0"/>
              <a:t> </a:t>
            </a:r>
            <a:r>
              <a:rPr lang="en-US" baseline="0" dirty="0" err="1" smtClean="0"/>
              <a:t>mehr</a:t>
            </a:r>
            <a:r>
              <a:rPr lang="en-US" baseline="0" dirty="0" smtClean="0"/>
              <a:t>)</a:t>
            </a:r>
            <a:endParaRPr lang="en-US" dirty="0"/>
          </a:p>
        </p:txBody>
      </p:sp>
      <p:sp>
        <p:nvSpPr>
          <p:cNvPr id="4" name="Foliennummernplatzhalter 3"/>
          <p:cNvSpPr>
            <a:spLocks noGrp="1"/>
          </p:cNvSpPr>
          <p:nvPr>
            <p:ph type="sldNum" sz="quarter" idx="10"/>
          </p:nvPr>
        </p:nvSpPr>
        <p:spPr/>
        <p:txBody>
          <a:bodyPr/>
          <a:lstStyle/>
          <a:p>
            <a:fld id="{8D4275CD-CEC0-402D-8B60-397E23504F11}" type="slidenum">
              <a:rPr lang="de-DE" smtClean="0"/>
              <a:pPr/>
              <a:t>20</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err="1" smtClean="0"/>
              <a:t>Nicht</a:t>
            </a:r>
            <a:r>
              <a:rPr lang="en-US" dirty="0" smtClean="0"/>
              <a:t> die </a:t>
            </a:r>
            <a:r>
              <a:rPr lang="en-US" dirty="0" err="1" smtClean="0"/>
              <a:t>Höhe</a:t>
            </a:r>
            <a:r>
              <a:rPr lang="en-US" dirty="0" smtClean="0"/>
              <a:t> </a:t>
            </a:r>
            <a:r>
              <a:rPr lang="en-US" dirty="0" err="1" smtClean="0"/>
              <a:t>der</a:t>
            </a:r>
            <a:r>
              <a:rPr lang="en-US" dirty="0" smtClean="0"/>
              <a:t> </a:t>
            </a:r>
            <a:r>
              <a:rPr lang="en-US" dirty="0" err="1" smtClean="0"/>
              <a:t>Säulen</a:t>
            </a:r>
            <a:r>
              <a:rPr lang="en-US" dirty="0" smtClean="0"/>
              <a:t> </a:t>
            </a:r>
            <a:r>
              <a:rPr lang="en-US" dirty="0" err="1" smtClean="0"/>
              <a:t>ist</a:t>
            </a:r>
            <a:r>
              <a:rPr lang="en-US" dirty="0" smtClean="0"/>
              <a:t> </a:t>
            </a:r>
            <a:r>
              <a:rPr lang="en-US" dirty="0" err="1" smtClean="0"/>
              <a:t>interessant</a:t>
            </a:r>
            <a:r>
              <a:rPr lang="en-US" dirty="0" smtClean="0"/>
              <a:t>, </a:t>
            </a:r>
            <a:r>
              <a:rPr lang="en-US" dirty="0" err="1" smtClean="0"/>
              <a:t>denn</a:t>
            </a:r>
            <a:r>
              <a:rPr lang="en-US" dirty="0" smtClean="0"/>
              <a:t> </a:t>
            </a:r>
            <a:r>
              <a:rPr lang="en-US" dirty="0" err="1" smtClean="0"/>
              <a:t>hier</a:t>
            </a:r>
            <a:r>
              <a:rPr lang="en-US" dirty="0" smtClean="0"/>
              <a:t> </a:t>
            </a:r>
            <a:r>
              <a:rPr lang="en-US" dirty="0" err="1" smtClean="0"/>
              <a:t>sind</a:t>
            </a:r>
            <a:r>
              <a:rPr lang="en-US" dirty="0" smtClean="0"/>
              <a:t> in</a:t>
            </a:r>
            <a:r>
              <a:rPr lang="en-US" baseline="0" dirty="0" smtClean="0"/>
              <a:t> </a:t>
            </a:r>
            <a:r>
              <a:rPr lang="en-US" baseline="0" dirty="0" err="1" smtClean="0"/>
              <a:t>Schweden</a:t>
            </a:r>
            <a:r>
              <a:rPr lang="en-US" baseline="0" dirty="0" smtClean="0"/>
              <a:t> die </a:t>
            </a:r>
            <a:r>
              <a:rPr lang="en-US" baseline="0" dirty="0" err="1" smtClean="0"/>
              <a:t>Krankenschwestern</a:t>
            </a:r>
            <a:r>
              <a:rPr lang="en-US" baseline="0" dirty="0" smtClean="0"/>
              <a:t> </a:t>
            </a:r>
            <a:r>
              <a:rPr lang="en-US" baseline="0" dirty="0" err="1" smtClean="0"/>
              <a:t>mitgerechnet</a:t>
            </a:r>
            <a:r>
              <a:rPr lang="en-US" baseline="0" dirty="0" smtClean="0"/>
              <a:t> (und in Deutschland </a:t>
            </a:r>
            <a:r>
              <a:rPr lang="en-US" baseline="0" dirty="0" err="1" smtClean="0"/>
              <a:t>alle</a:t>
            </a:r>
            <a:r>
              <a:rPr lang="en-US" baseline="0" dirty="0" smtClean="0"/>
              <a:t> </a:t>
            </a:r>
            <a:r>
              <a:rPr lang="en-US" baseline="0" dirty="0" err="1" smtClean="0"/>
              <a:t>nicht</a:t>
            </a:r>
            <a:r>
              <a:rPr lang="en-US" baseline="0" dirty="0" smtClean="0"/>
              <a:t>, die </a:t>
            </a:r>
            <a:r>
              <a:rPr lang="en-US" baseline="0" dirty="0" err="1" smtClean="0"/>
              <a:t>im</a:t>
            </a:r>
            <a:r>
              <a:rPr lang="en-US" baseline="0" dirty="0" smtClean="0"/>
              <a:t> </a:t>
            </a:r>
            <a:r>
              <a:rPr lang="en-US" baseline="0" dirty="0" err="1" smtClean="0"/>
              <a:t>dualen</a:t>
            </a:r>
            <a:r>
              <a:rPr lang="en-US" baseline="0" dirty="0" smtClean="0"/>
              <a:t> System gut und international </a:t>
            </a:r>
            <a:r>
              <a:rPr lang="en-US" baseline="0" dirty="0" err="1" smtClean="0"/>
              <a:t>verglichen</a:t>
            </a:r>
            <a:r>
              <a:rPr lang="en-US" baseline="0" dirty="0" smtClean="0"/>
              <a:t> </a:t>
            </a:r>
            <a:r>
              <a:rPr lang="en-US" baseline="0" dirty="0" err="1" smtClean="0"/>
              <a:t>vermutlich</a:t>
            </a:r>
            <a:r>
              <a:rPr lang="en-US" baseline="0" dirty="0" smtClean="0"/>
              <a:t> </a:t>
            </a:r>
            <a:r>
              <a:rPr lang="en-US" baseline="0" dirty="0" err="1" smtClean="0"/>
              <a:t>hochwertig</a:t>
            </a:r>
            <a:r>
              <a:rPr lang="en-US" baseline="0" dirty="0" smtClean="0"/>
              <a:t> </a:t>
            </a:r>
            <a:r>
              <a:rPr lang="en-US" baseline="0" dirty="0" err="1" smtClean="0"/>
              <a:t>qualifiziert</a:t>
            </a:r>
            <a:r>
              <a:rPr lang="en-US" baseline="0" dirty="0" smtClean="0"/>
              <a:t> </a:t>
            </a:r>
            <a:r>
              <a:rPr lang="en-US" baseline="0" dirty="0" err="1" smtClean="0"/>
              <a:t>werden</a:t>
            </a:r>
            <a:r>
              <a:rPr lang="en-US" baseline="0" dirty="0" smtClean="0"/>
              <a:t>, </a:t>
            </a:r>
            <a:r>
              <a:rPr lang="en-US" baseline="0" dirty="0" err="1" smtClean="0"/>
              <a:t>eben</a:t>
            </a:r>
            <a:r>
              <a:rPr lang="en-US" baseline="0" dirty="0" smtClean="0"/>
              <a:t> </a:t>
            </a:r>
            <a:r>
              <a:rPr lang="en-US" baseline="0" dirty="0" err="1" smtClean="0"/>
              <a:t>nicht</a:t>
            </a:r>
            <a:r>
              <a:rPr lang="en-US" baseline="0" dirty="0" smtClean="0"/>
              <a:t>). </a:t>
            </a:r>
            <a:r>
              <a:rPr lang="en-US" baseline="0" dirty="0" err="1" smtClean="0"/>
              <a:t>Wichtig</a:t>
            </a:r>
            <a:r>
              <a:rPr lang="en-US" baseline="0" dirty="0" smtClean="0"/>
              <a:t> </a:t>
            </a:r>
            <a:r>
              <a:rPr lang="en-US" baseline="0" dirty="0" err="1" smtClean="0"/>
              <a:t>ist</a:t>
            </a:r>
            <a:r>
              <a:rPr lang="en-US" baseline="0" dirty="0" smtClean="0"/>
              <a:t> </a:t>
            </a:r>
            <a:r>
              <a:rPr lang="en-US" baseline="0" dirty="0" err="1" smtClean="0"/>
              <a:t>hier</a:t>
            </a:r>
            <a:r>
              <a:rPr lang="en-US" baseline="0" dirty="0" smtClean="0"/>
              <a:t> die </a:t>
            </a:r>
            <a:r>
              <a:rPr lang="en-US" baseline="0" dirty="0" err="1" smtClean="0"/>
              <a:t>Richtig</a:t>
            </a:r>
            <a:r>
              <a:rPr lang="en-US" baseline="0" dirty="0" smtClean="0"/>
              <a:t> </a:t>
            </a:r>
            <a:r>
              <a:rPr lang="en-US" baseline="0" dirty="0" err="1" smtClean="0"/>
              <a:t>der</a:t>
            </a:r>
            <a:r>
              <a:rPr lang="en-US" baseline="0" dirty="0" smtClean="0"/>
              <a:t> </a:t>
            </a:r>
            <a:r>
              <a:rPr lang="en-US" baseline="0" dirty="0" err="1" smtClean="0"/>
              <a:t>Vektoren</a:t>
            </a:r>
            <a:r>
              <a:rPr lang="en-US" baseline="0" dirty="0" smtClean="0"/>
              <a:t>: Deutschland </a:t>
            </a:r>
            <a:r>
              <a:rPr lang="en-US" baseline="0" dirty="0" err="1" smtClean="0"/>
              <a:t>wächst</a:t>
            </a:r>
            <a:r>
              <a:rPr lang="en-US" baseline="0" dirty="0" smtClean="0"/>
              <a:t> </a:t>
            </a:r>
            <a:r>
              <a:rPr lang="en-US" baseline="0" dirty="0" err="1" smtClean="0"/>
              <a:t>nicht</a:t>
            </a:r>
            <a:r>
              <a:rPr lang="en-US" baseline="0" dirty="0" smtClean="0"/>
              <a:t> </a:t>
            </a:r>
            <a:r>
              <a:rPr lang="en-US" baseline="0" dirty="0" err="1" smtClean="0"/>
              <a:t>mit</a:t>
            </a:r>
            <a:r>
              <a:rPr lang="en-US" baseline="0" dirty="0" smtClean="0"/>
              <a:t>, </a:t>
            </a:r>
            <a:r>
              <a:rPr lang="en-US" baseline="0" dirty="0" err="1" smtClean="0"/>
              <a:t>wir</a:t>
            </a:r>
            <a:r>
              <a:rPr lang="en-US" baseline="0" dirty="0" smtClean="0"/>
              <a:t> </a:t>
            </a:r>
            <a:r>
              <a:rPr lang="en-US" baseline="0" dirty="0" err="1" smtClean="0"/>
              <a:t>erhöhen</a:t>
            </a:r>
            <a:r>
              <a:rPr lang="en-US" baseline="0" dirty="0" smtClean="0"/>
              <a:t> </a:t>
            </a:r>
            <a:r>
              <a:rPr lang="en-US" baseline="0" dirty="0" err="1" smtClean="0"/>
              <a:t>seit</a:t>
            </a:r>
            <a:r>
              <a:rPr lang="en-US" baseline="0" dirty="0" smtClean="0"/>
              <a:t> </a:t>
            </a:r>
            <a:r>
              <a:rPr lang="en-US" baseline="0" dirty="0" err="1" smtClean="0"/>
              <a:t>Jahrzehnten</a:t>
            </a:r>
            <a:r>
              <a:rPr lang="en-US" baseline="0" dirty="0" smtClean="0"/>
              <a:t> </a:t>
            </a:r>
            <a:r>
              <a:rPr lang="en-US" baseline="0" dirty="0" err="1" smtClean="0"/>
              <a:t>nicht</a:t>
            </a:r>
            <a:r>
              <a:rPr lang="en-US" baseline="0" dirty="0" smtClean="0"/>
              <a:t> den </a:t>
            </a:r>
            <a:r>
              <a:rPr lang="en-US" baseline="0" dirty="0" err="1" smtClean="0"/>
              <a:t>Anteil</a:t>
            </a:r>
            <a:r>
              <a:rPr lang="en-US" baseline="0" dirty="0" smtClean="0"/>
              <a:t> </a:t>
            </a:r>
            <a:r>
              <a:rPr lang="en-US" baseline="0" dirty="0" err="1" smtClean="0"/>
              <a:t>der</a:t>
            </a:r>
            <a:r>
              <a:rPr lang="en-US" baseline="0" dirty="0" smtClean="0"/>
              <a:t> </a:t>
            </a:r>
            <a:r>
              <a:rPr lang="en-US" baseline="0" dirty="0" err="1" smtClean="0"/>
              <a:t>Akademiker</a:t>
            </a:r>
            <a:r>
              <a:rPr lang="en-US" baseline="0" dirty="0" smtClean="0"/>
              <a:t> – und </a:t>
            </a:r>
            <a:r>
              <a:rPr lang="en-US" baseline="0" dirty="0" err="1" smtClean="0"/>
              <a:t>reden</a:t>
            </a:r>
            <a:r>
              <a:rPr lang="en-US" baseline="0" dirty="0" smtClean="0"/>
              <a:t> </a:t>
            </a:r>
            <a:r>
              <a:rPr lang="en-US" baseline="0" dirty="0" err="1" smtClean="0"/>
              <a:t>wir</a:t>
            </a:r>
            <a:r>
              <a:rPr lang="en-US" baseline="0" dirty="0" smtClean="0"/>
              <a:t> </a:t>
            </a:r>
            <a:r>
              <a:rPr lang="en-US" baseline="0" dirty="0" err="1" smtClean="0"/>
              <a:t>uns</a:t>
            </a:r>
            <a:r>
              <a:rPr lang="en-US" baseline="0" dirty="0" smtClean="0"/>
              <a:t> </a:t>
            </a:r>
            <a:r>
              <a:rPr lang="en-US" baseline="0" dirty="0" err="1" smtClean="0"/>
              <a:t>bloß</a:t>
            </a:r>
            <a:r>
              <a:rPr lang="en-US" baseline="0" dirty="0" smtClean="0"/>
              <a:t> </a:t>
            </a:r>
            <a:r>
              <a:rPr lang="en-US" baseline="0" dirty="0" err="1" smtClean="0"/>
              <a:t>nicht</a:t>
            </a:r>
            <a:r>
              <a:rPr lang="en-US" baseline="0" dirty="0" smtClean="0"/>
              <a:t> </a:t>
            </a:r>
            <a:r>
              <a:rPr lang="en-US" baseline="0" dirty="0" err="1" smtClean="0"/>
              <a:t>ein</a:t>
            </a:r>
            <a:r>
              <a:rPr lang="en-US" baseline="0" dirty="0" smtClean="0"/>
              <a:t>, </a:t>
            </a:r>
            <a:r>
              <a:rPr lang="en-US" baseline="0" dirty="0" err="1" smtClean="0"/>
              <a:t>dass</a:t>
            </a:r>
            <a:r>
              <a:rPr lang="en-US" baseline="0" dirty="0" smtClean="0"/>
              <a:t> die </a:t>
            </a:r>
            <a:r>
              <a:rPr lang="en-US" baseline="0" dirty="0" err="1" smtClean="0"/>
              <a:t>Kühlschränke</a:t>
            </a:r>
            <a:r>
              <a:rPr lang="en-US" baseline="0" dirty="0" smtClean="0"/>
              <a:t> </a:t>
            </a:r>
            <a:r>
              <a:rPr lang="en-US" baseline="0" dirty="0" err="1" smtClean="0"/>
              <a:t>aus</a:t>
            </a:r>
            <a:r>
              <a:rPr lang="en-US" baseline="0" dirty="0" smtClean="0"/>
              <a:t> Korea – </a:t>
            </a:r>
            <a:r>
              <a:rPr lang="en-US" baseline="0" dirty="0" err="1" smtClean="0"/>
              <a:t>oder</a:t>
            </a:r>
            <a:r>
              <a:rPr lang="en-US" baseline="0" dirty="0" smtClean="0"/>
              <a:t> </a:t>
            </a:r>
            <a:r>
              <a:rPr lang="en-US" baseline="0" dirty="0" err="1" smtClean="0"/>
              <a:t>heute</a:t>
            </a:r>
            <a:r>
              <a:rPr lang="en-US" baseline="0" dirty="0" smtClean="0"/>
              <a:t> </a:t>
            </a:r>
            <a:r>
              <a:rPr lang="en-US" baseline="0" dirty="0" err="1" smtClean="0"/>
              <a:t>auch</a:t>
            </a:r>
            <a:r>
              <a:rPr lang="en-US" baseline="0" dirty="0" smtClean="0"/>
              <a:t> </a:t>
            </a:r>
            <a:r>
              <a:rPr lang="en-US" baseline="0" dirty="0" err="1" smtClean="0"/>
              <a:t>aus</a:t>
            </a:r>
            <a:r>
              <a:rPr lang="en-US" baseline="0" dirty="0" smtClean="0"/>
              <a:t> China – </a:t>
            </a:r>
            <a:r>
              <a:rPr lang="en-US" baseline="0" dirty="0" err="1" smtClean="0"/>
              <a:t>nicht</a:t>
            </a:r>
            <a:r>
              <a:rPr lang="en-US" baseline="0" dirty="0" smtClean="0"/>
              <a:t> </a:t>
            </a:r>
            <a:r>
              <a:rPr lang="en-US" baseline="0" dirty="0" err="1" smtClean="0"/>
              <a:t>auch</a:t>
            </a:r>
            <a:r>
              <a:rPr lang="en-US" baseline="0" dirty="0" smtClean="0"/>
              <a:t> gut </a:t>
            </a:r>
            <a:r>
              <a:rPr lang="en-US" baseline="0" dirty="0" err="1" smtClean="0"/>
              <a:t>kühlen</a:t>
            </a:r>
            <a:r>
              <a:rPr lang="en-US" baseline="0" dirty="0" smtClean="0"/>
              <a:t> </a:t>
            </a:r>
            <a:r>
              <a:rPr lang="en-US" baseline="0" dirty="0" err="1" smtClean="0"/>
              <a:t>würden</a:t>
            </a:r>
            <a:r>
              <a:rPr lang="en-US" baseline="0" dirty="0" smtClean="0"/>
              <a:t>…</a:t>
            </a:r>
            <a:endParaRPr lang="en-US" dirty="0"/>
          </a:p>
        </p:txBody>
      </p:sp>
      <p:sp>
        <p:nvSpPr>
          <p:cNvPr id="4" name="Foliennummernplatzhalter 3"/>
          <p:cNvSpPr>
            <a:spLocks noGrp="1"/>
          </p:cNvSpPr>
          <p:nvPr>
            <p:ph type="sldNum" sz="quarter" idx="10"/>
          </p:nvPr>
        </p:nvSpPr>
        <p:spPr/>
        <p:txBody>
          <a:bodyPr/>
          <a:lstStyle/>
          <a:p>
            <a:fld id="{8D4275CD-CEC0-402D-8B60-397E23504F11}" type="slidenum">
              <a:rPr lang="de-DE" smtClean="0"/>
              <a:pPr/>
              <a:t>4</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err="1" smtClean="0"/>
              <a:t>Der</a:t>
            </a:r>
            <a:r>
              <a:rPr lang="en-US" baseline="0" dirty="0" smtClean="0"/>
              <a:t> </a:t>
            </a:r>
            <a:r>
              <a:rPr lang="en-US" baseline="0" dirty="0" err="1" smtClean="0"/>
              <a:t>Bedarf</a:t>
            </a:r>
            <a:r>
              <a:rPr lang="en-US" baseline="0" dirty="0" smtClean="0"/>
              <a:t> </a:t>
            </a:r>
            <a:r>
              <a:rPr lang="en-US" baseline="0" dirty="0" err="1" smtClean="0"/>
              <a:t>nach</a:t>
            </a:r>
            <a:r>
              <a:rPr lang="en-US" baseline="0" dirty="0" smtClean="0"/>
              <a:t> </a:t>
            </a:r>
            <a:r>
              <a:rPr lang="en-US" baseline="0" dirty="0" err="1" smtClean="0"/>
              <a:t>höherwertigen</a:t>
            </a:r>
            <a:r>
              <a:rPr lang="en-US" baseline="0" dirty="0" smtClean="0"/>
              <a:t> </a:t>
            </a:r>
            <a:r>
              <a:rPr lang="en-US" baseline="0" dirty="0" err="1" smtClean="0"/>
              <a:t>Kompetenzen</a:t>
            </a:r>
            <a:r>
              <a:rPr lang="en-US" baseline="0" dirty="0" smtClean="0"/>
              <a:t> </a:t>
            </a:r>
            <a:r>
              <a:rPr lang="en-US" baseline="0" dirty="0" err="1" smtClean="0"/>
              <a:t>steigt</a:t>
            </a:r>
            <a:r>
              <a:rPr lang="en-US" baseline="0" dirty="0" smtClean="0"/>
              <a:t>, </a:t>
            </a:r>
            <a:r>
              <a:rPr lang="en-US" baseline="0" dirty="0" err="1" smtClean="0"/>
              <a:t>der</a:t>
            </a:r>
            <a:r>
              <a:rPr lang="en-US" baseline="0" dirty="0" smtClean="0"/>
              <a:t> </a:t>
            </a:r>
            <a:r>
              <a:rPr lang="en-US" baseline="0" dirty="0" err="1" smtClean="0"/>
              <a:t>nach</a:t>
            </a:r>
            <a:r>
              <a:rPr lang="en-US" baseline="0" dirty="0" smtClean="0"/>
              <a:t> </a:t>
            </a:r>
            <a:r>
              <a:rPr lang="en-US" baseline="0" dirty="0" err="1" smtClean="0"/>
              <a:t>geringer</a:t>
            </a:r>
            <a:r>
              <a:rPr lang="en-US" baseline="0" dirty="0" smtClean="0"/>
              <a:t> </a:t>
            </a:r>
            <a:r>
              <a:rPr lang="en-US" baseline="0" dirty="0" err="1" smtClean="0"/>
              <a:t>Qualifikation</a:t>
            </a:r>
            <a:r>
              <a:rPr lang="en-US" baseline="0" dirty="0" smtClean="0"/>
              <a:t> </a:t>
            </a:r>
            <a:r>
              <a:rPr lang="en-US" baseline="0" dirty="0" err="1" smtClean="0"/>
              <a:t>nimmt</a:t>
            </a:r>
            <a:r>
              <a:rPr lang="en-US" baseline="0" dirty="0" smtClean="0"/>
              <a:t> </a:t>
            </a:r>
            <a:r>
              <a:rPr lang="en-US" baseline="0" dirty="0" err="1" smtClean="0"/>
              <a:t>ab</a:t>
            </a:r>
            <a:r>
              <a:rPr lang="en-US" baseline="0" dirty="0" smtClean="0"/>
              <a:t> (</a:t>
            </a:r>
            <a:r>
              <a:rPr lang="en-US" baseline="0" dirty="0" err="1" smtClean="0"/>
              <a:t>obwohl</a:t>
            </a:r>
            <a:r>
              <a:rPr lang="en-US" baseline="0" dirty="0" smtClean="0"/>
              <a:t> </a:t>
            </a:r>
            <a:r>
              <a:rPr lang="en-US" baseline="0" dirty="0" err="1" smtClean="0"/>
              <a:t>wir</a:t>
            </a:r>
            <a:r>
              <a:rPr lang="en-US" baseline="0" dirty="0" smtClean="0"/>
              <a:t> </a:t>
            </a:r>
            <a:r>
              <a:rPr lang="en-US" baseline="0" dirty="0" err="1" smtClean="0"/>
              <a:t>sogar</a:t>
            </a:r>
            <a:r>
              <a:rPr lang="en-US" baseline="0" dirty="0" smtClean="0"/>
              <a:t> </a:t>
            </a:r>
            <a:r>
              <a:rPr lang="en-US" baseline="0" dirty="0" err="1" smtClean="0"/>
              <a:t>bei</a:t>
            </a:r>
            <a:r>
              <a:rPr lang="en-US" baseline="0" dirty="0" smtClean="0"/>
              <a:t> den </a:t>
            </a:r>
            <a:r>
              <a:rPr lang="en-US" baseline="0" dirty="0" err="1" smtClean="0"/>
              <a:t>gering</a:t>
            </a:r>
            <a:r>
              <a:rPr lang="en-US" baseline="0" dirty="0" smtClean="0"/>
              <a:t> </a:t>
            </a:r>
            <a:r>
              <a:rPr lang="en-US" baseline="0" dirty="0" err="1" smtClean="0"/>
              <a:t>qualifizierten</a:t>
            </a:r>
            <a:r>
              <a:rPr lang="en-US" baseline="0" dirty="0" smtClean="0"/>
              <a:t> </a:t>
            </a:r>
            <a:r>
              <a:rPr lang="en-US" baseline="0" dirty="0" err="1" smtClean="0"/>
              <a:t>einen</a:t>
            </a:r>
            <a:r>
              <a:rPr lang="en-US" baseline="0" dirty="0" smtClean="0"/>
              <a:t> </a:t>
            </a:r>
            <a:r>
              <a:rPr lang="en-US" baseline="0" dirty="0" err="1" smtClean="0"/>
              <a:t>Mangel</a:t>
            </a:r>
            <a:r>
              <a:rPr lang="en-US" baseline="0" dirty="0" smtClean="0"/>
              <a:t> </a:t>
            </a:r>
            <a:r>
              <a:rPr lang="en-US" baseline="0" dirty="0" err="1" smtClean="0"/>
              <a:t>haben</a:t>
            </a:r>
            <a:r>
              <a:rPr lang="en-US" baseline="0" dirty="0" smtClean="0"/>
              <a:t> </a:t>
            </a:r>
            <a:r>
              <a:rPr lang="en-US" baseline="0" dirty="0" err="1" smtClean="0"/>
              <a:t>werden</a:t>
            </a:r>
            <a:r>
              <a:rPr lang="en-US" baseline="0" dirty="0" smtClean="0"/>
              <a:t>)</a:t>
            </a:r>
            <a:endParaRPr lang="en-US" dirty="0"/>
          </a:p>
        </p:txBody>
      </p:sp>
      <p:sp>
        <p:nvSpPr>
          <p:cNvPr id="4" name="Foliennummernplatzhalter 3"/>
          <p:cNvSpPr>
            <a:spLocks noGrp="1"/>
          </p:cNvSpPr>
          <p:nvPr>
            <p:ph type="sldNum" sz="quarter" idx="10"/>
          </p:nvPr>
        </p:nvSpPr>
        <p:spPr/>
        <p:txBody>
          <a:bodyPr/>
          <a:lstStyle/>
          <a:p>
            <a:fld id="{8D4275CD-CEC0-402D-8B60-397E23504F11}" type="slidenum">
              <a:rPr lang="de-DE" smtClean="0"/>
              <a:pPr/>
              <a:t>6</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Die </a:t>
            </a:r>
            <a:r>
              <a:rPr lang="en-US" dirty="0" err="1" smtClean="0"/>
              <a:t>gleiche</a:t>
            </a:r>
            <a:r>
              <a:rPr lang="en-US" dirty="0" smtClean="0"/>
              <a:t> Geschichte,</a:t>
            </a:r>
            <a:r>
              <a:rPr lang="en-US" baseline="0" dirty="0" smtClean="0"/>
              <a:t> die </a:t>
            </a:r>
            <a:r>
              <a:rPr lang="en-US" baseline="0" dirty="0" err="1" smtClean="0"/>
              <a:t>gering</a:t>
            </a:r>
            <a:r>
              <a:rPr lang="en-US" baseline="0" dirty="0" smtClean="0"/>
              <a:t> </a:t>
            </a:r>
            <a:r>
              <a:rPr lang="en-US" baseline="0" dirty="0" err="1" smtClean="0"/>
              <a:t>Qualifizierten</a:t>
            </a:r>
            <a:r>
              <a:rPr lang="en-US" baseline="0" dirty="0" smtClean="0"/>
              <a:t> </a:t>
            </a:r>
            <a:r>
              <a:rPr lang="en-US" baseline="0" dirty="0" err="1" smtClean="0"/>
              <a:t>haben</a:t>
            </a:r>
            <a:r>
              <a:rPr lang="en-US" baseline="0" dirty="0" smtClean="0"/>
              <a:t> </a:t>
            </a:r>
            <a:r>
              <a:rPr lang="en-US" baseline="0" dirty="0" err="1" smtClean="0"/>
              <a:t>heute</a:t>
            </a:r>
            <a:r>
              <a:rPr lang="en-US" baseline="0" dirty="0" smtClean="0"/>
              <a:t> </a:t>
            </a:r>
            <a:r>
              <a:rPr lang="en-US" baseline="0" dirty="0" err="1" smtClean="0"/>
              <a:t>ein</a:t>
            </a:r>
            <a:r>
              <a:rPr lang="en-US" baseline="0" dirty="0" smtClean="0"/>
              <a:t> </a:t>
            </a:r>
            <a:r>
              <a:rPr lang="en-US" baseline="0" dirty="0" err="1" smtClean="0"/>
              <a:t>viel</a:t>
            </a:r>
            <a:r>
              <a:rPr lang="en-US" baseline="0" dirty="0" smtClean="0"/>
              <a:t> </a:t>
            </a:r>
            <a:r>
              <a:rPr lang="en-US" baseline="0" dirty="0" err="1" smtClean="0"/>
              <a:t>höheres</a:t>
            </a:r>
            <a:r>
              <a:rPr lang="en-US" baseline="0" dirty="0" smtClean="0"/>
              <a:t> </a:t>
            </a:r>
            <a:r>
              <a:rPr lang="en-US" baseline="0" dirty="0" err="1" smtClean="0"/>
              <a:t>Risiko</a:t>
            </a:r>
            <a:r>
              <a:rPr lang="en-US" baseline="0" dirty="0" smtClean="0"/>
              <a:t>, </a:t>
            </a:r>
            <a:r>
              <a:rPr lang="en-US" baseline="0" dirty="0" err="1" smtClean="0"/>
              <a:t>arbeitslos</a:t>
            </a:r>
            <a:r>
              <a:rPr lang="en-US" baseline="0" dirty="0" smtClean="0"/>
              <a:t> </a:t>
            </a:r>
            <a:r>
              <a:rPr lang="en-US" baseline="0" dirty="0" err="1" smtClean="0"/>
              <a:t>zu</a:t>
            </a:r>
            <a:r>
              <a:rPr lang="en-US" baseline="0" dirty="0" smtClean="0"/>
              <a:t> </a:t>
            </a:r>
            <a:r>
              <a:rPr lang="en-US" baseline="0" dirty="0" err="1" smtClean="0"/>
              <a:t>werden</a:t>
            </a:r>
            <a:r>
              <a:rPr lang="en-US" baseline="0" dirty="0" smtClean="0"/>
              <a:t>, in </a:t>
            </a:r>
            <a:r>
              <a:rPr lang="en-US" baseline="0" dirty="0" err="1" smtClean="0"/>
              <a:t>Ostdeutschland</a:t>
            </a:r>
            <a:r>
              <a:rPr lang="en-US" baseline="0" dirty="0" smtClean="0"/>
              <a:t> </a:t>
            </a:r>
            <a:r>
              <a:rPr lang="en-US" baseline="0" dirty="0" err="1" smtClean="0"/>
              <a:t>schon</a:t>
            </a:r>
            <a:r>
              <a:rPr lang="en-US" baseline="0" dirty="0" smtClean="0"/>
              <a:t> </a:t>
            </a:r>
            <a:r>
              <a:rPr lang="en-US" baseline="0" dirty="0" err="1" smtClean="0"/>
              <a:t>bei</a:t>
            </a:r>
            <a:r>
              <a:rPr lang="en-US" baseline="0" dirty="0" smtClean="0"/>
              <a:t> 50 %. </a:t>
            </a:r>
            <a:r>
              <a:rPr lang="en-US" baseline="0" dirty="0" err="1" smtClean="0"/>
              <a:t>Wichtig</a:t>
            </a:r>
            <a:r>
              <a:rPr lang="en-US" baseline="0" dirty="0" smtClean="0"/>
              <a:t> für Deutschland </a:t>
            </a:r>
            <a:r>
              <a:rPr lang="en-US" baseline="0" dirty="0" err="1" smtClean="0"/>
              <a:t>auch</a:t>
            </a:r>
            <a:r>
              <a:rPr lang="en-US" baseline="0" dirty="0" smtClean="0"/>
              <a:t>: das </a:t>
            </a:r>
            <a:r>
              <a:rPr lang="en-US" baseline="0" dirty="0" err="1" smtClean="0"/>
              <a:t>Risiko</a:t>
            </a:r>
            <a:r>
              <a:rPr lang="en-US" baseline="0" dirty="0" smtClean="0"/>
              <a:t> </a:t>
            </a:r>
            <a:r>
              <a:rPr lang="en-US" baseline="0" dirty="0" err="1" smtClean="0"/>
              <a:t>der</a:t>
            </a:r>
            <a:r>
              <a:rPr lang="en-US" baseline="0" dirty="0" smtClean="0"/>
              <a:t> </a:t>
            </a:r>
            <a:r>
              <a:rPr lang="en-US" baseline="0" dirty="0" err="1" smtClean="0"/>
              <a:t>berfuliche</a:t>
            </a:r>
            <a:r>
              <a:rPr lang="en-US" baseline="0" dirty="0" smtClean="0"/>
              <a:t> </a:t>
            </a:r>
            <a:r>
              <a:rPr lang="en-US" baseline="0" dirty="0" err="1" smtClean="0"/>
              <a:t>Qualifizierten</a:t>
            </a:r>
            <a:r>
              <a:rPr lang="en-US" baseline="0" dirty="0" smtClean="0"/>
              <a:t> hat </a:t>
            </a:r>
            <a:r>
              <a:rPr lang="en-US" baseline="0" dirty="0" err="1" smtClean="0"/>
              <a:t>sich</a:t>
            </a:r>
            <a:r>
              <a:rPr lang="en-US" baseline="0" dirty="0" smtClean="0"/>
              <a:t> </a:t>
            </a:r>
            <a:r>
              <a:rPr lang="en-US" baseline="0" dirty="0" err="1" smtClean="0"/>
              <a:t>auch</a:t>
            </a:r>
            <a:r>
              <a:rPr lang="en-US" baseline="0" dirty="0" smtClean="0"/>
              <a:t> </a:t>
            </a:r>
            <a:r>
              <a:rPr lang="en-US" baseline="0" dirty="0" err="1" smtClean="0"/>
              <a:t>spürbar</a:t>
            </a:r>
            <a:r>
              <a:rPr lang="en-US" baseline="0" dirty="0" smtClean="0"/>
              <a:t> </a:t>
            </a:r>
            <a:r>
              <a:rPr lang="en-US" baseline="0" dirty="0" err="1" smtClean="0"/>
              <a:t>erhöht</a:t>
            </a:r>
            <a:r>
              <a:rPr lang="en-US" baseline="0" dirty="0" smtClean="0"/>
              <a:t> – </a:t>
            </a:r>
            <a:r>
              <a:rPr lang="en-US" baseline="0" dirty="0" err="1" smtClean="0"/>
              <a:t>nur</a:t>
            </a:r>
            <a:r>
              <a:rPr lang="en-US" baseline="0" dirty="0" smtClean="0"/>
              <a:t> </a:t>
            </a:r>
            <a:r>
              <a:rPr lang="en-US" baseline="0" dirty="0" err="1" smtClean="0"/>
              <a:t>bei</a:t>
            </a:r>
            <a:r>
              <a:rPr lang="en-US" baseline="0" dirty="0" smtClean="0"/>
              <a:t> den </a:t>
            </a:r>
            <a:r>
              <a:rPr lang="en-US" baseline="0" dirty="0" err="1" smtClean="0"/>
              <a:t>Akademikern</a:t>
            </a:r>
            <a:r>
              <a:rPr lang="en-US" baseline="0" dirty="0" smtClean="0"/>
              <a:t> </a:t>
            </a:r>
            <a:r>
              <a:rPr lang="en-US" baseline="0" dirty="0" err="1" smtClean="0"/>
              <a:t>ist</a:t>
            </a:r>
            <a:r>
              <a:rPr lang="en-US" baseline="0" dirty="0" smtClean="0"/>
              <a:t> </a:t>
            </a:r>
            <a:r>
              <a:rPr lang="en-US" baseline="0" dirty="0" err="1" smtClean="0"/>
              <a:t>es</a:t>
            </a:r>
            <a:r>
              <a:rPr lang="en-US" baseline="0" dirty="0" smtClean="0"/>
              <a:t> </a:t>
            </a:r>
            <a:r>
              <a:rPr lang="en-US" baseline="0" dirty="0" err="1" smtClean="0"/>
              <a:t>gering</a:t>
            </a:r>
            <a:r>
              <a:rPr lang="en-US" baseline="0" dirty="0" smtClean="0"/>
              <a:t> </a:t>
            </a:r>
            <a:r>
              <a:rPr lang="en-US" baseline="0" dirty="0" err="1" smtClean="0"/>
              <a:t>gelieben</a:t>
            </a:r>
            <a:endParaRPr lang="en-US" dirty="0"/>
          </a:p>
        </p:txBody>
      </p:sp>
      <p:sp>
        <p:nvSpPr>
          <p:cNvPr id="4" name="Foliennummernplatzhalter 3"/>
          <p:cNvSpPr>
            <a:spLocks noGrp="1"/>
          </p:cNvSpPr>
          <p:nvPr>
            <p:ph type="sldNum" sz="quarter" idx="10"/>
          </p:nvPr>
        </p:nvSpPr>
        <p:spPr/>
        <p:txBody>
          <a:bodyPr/>
          <a:lstStyle/>
          <a:p>
            <a:fld id="{8D4275CD-CEC0-402D-8B60-397E23504F11}" type="slidenum">
              <a:rPr lang="de-DE" smtClean="0"/>
              <a:pPr/>
              <a:t>7</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err="1" smtClean="0"/>
              <a:t>Der</a:t>
            </a:r>
            <a:r>
              <a:rPr lang="en-US" dirty="0" smtClean="0"/>
              <a:t> Rote </a:t>
            </a:r>
            <a:r>
              <a:rPr lang="en-US" dirty="0" err="1" smtClean="0"/>
              <a:t>Hügel</a:t>
            </a:r>
            <a:r>
              <a:rPr lang="en-US" dirty="0" smtClean="0"/>
              <a:t> </a:t>
            </a:r>
            <a:r>
              <a:rPr lang="en-US" dirty="0" err="1" smtClean="0"/>
              <a:t>markiert</a:t>
            </a:r>
            <a:r>
              <a:rPr lang="en-US" dirty="0" smtClean="0"/>
              <a:t> das</a:t>
            </a:r>
            <a:r>
              <a:rPr lang="en-US" baseline="0" dirty="0" smtClean="0"/>
              <a:t> </a:t>
            </a:r>
            <a:r>
              <a:rPr lang="en-US" baseline="0" dirty="0" err="1" smtClean="0"/>
              <a:t>demographische</a:t>
            </a:r>
            <a:r>
              <a:rPr lang="en-US" baseline="0" dirty="0" smtClean="0"/>
              <a:t> Echo </a:t>
            </a:r>
            <a:r>
              <a:rPr lang="en-US" baseline="0" dirty="0" err="1" smtClean="0"/>
              <a:t>der</a:t>
            </a:r>
            <a:r>
              <a:rPr lang="en-US" baseline="0" dirty="0" smtClean="0"/>
              <a:t> </a:t>
            </a:r>
            <a:r>
              <a:rPr lang="en-US" baseline="0" dirty="0" err="1" smtClean="0"/>
              <a:t>Babyboomer</a:t>
            </a:r>
            <a:r>
              <a:rPr lang="en-US" baseline="0" dirty="0" smtClean="0"/>
              <a:t> (1955-65 </a:t>
            </a:r>
            <a:r>
              <a:rPr lang="en-US" baseline="0" dirty="0" err="1" smtClean="0"/>
              <a:t>Geborene</a:t>
            </a:r>
            <a:r>
              <a:rPr lang="en-US" baseline="0" dirty="0" smtClean="0"/>
              <a:t>), </a:t>
            </a:r>
            <a:r>
              <a:rPr lang="en-US" baseline="0" dirty="0" err="1" smtClean="0"/>
              <a:t>wenn</a:t>
            </a:r>
            <a:r>
              <a:rPr lang="en-US" baseline="0" dirty="0" smtClean="0"/>
              <a:t> die </a:t>
            </a:r>
            <a:r>
              <a:rPr lang="en-US" baseline="0" dirty="0" err="1" smtClean="0"/>
              <a:t>Babyboomer</a:t>
            </a:r>
            <a:r>
              <a:rPr lang="en-US" baseline="0" dirty="0" smtClean="0"/>
              <a:t> in </a:t>
            </a:r>
            <a:r>
              <a:rPr lang="en-US" baseline="0" dirty="0" err="1" smtClean="0"/>
              <a:t>Rente</a:t>
            </a:r>
            <a:r>
              <a:rPr lang="en-US" baseline="0" dirty="0" smtClean="0"/>
              <a:t> </a:t>
            </a:r>
            <a:r>
              <a:rPr lang="en-US" baseline="0" dirty="0" err="1" smtClean="0"/>
              <a:t>gehen</a:t>
            </a:r>
            <a:r>
              <a:rPr lang="en-US" baseline="0" dirty="0" smtClean="0"/>
              <a:t>, </a:t>
            </a:r>
            <a:r>
              <a:rPr lang="en-US" baseline="0" dirty="0" err="1" smtClean="0"/>
              <a:t>kommt</a:t>
            </a:r>
            <a:r>
              <a:rPr lang="en-US" baseline="0" dirty="0" smtClean="0"/>
              <a:t> </a:t>
            </a:r>
            <a:r>
              <a:rPr lang="en-US" baseline="0" dirty="0" err="1" smtClean="0"/>
              <a:t>ein</a:t>
            </a:r>
            <a:r>
              <a:rPr lang="en-US" baseline="0" dirty="0" smtClean="0"/>
              <a:t> </a:t>
            </a:r>
            <a:r>
              <a:rPr lang="en-US" baseline="0" dirty="0" err="1" smtClean="0"/>
              <a:t>gigantischer</a:t>
            </a:r>
            <a:r>
              <a:rPr lang="en-US" baseline="0" dirty="0" smtClean="0"/>
              <a:t> </a:t>
            </a:r>
            <a:r>
              <a:rPr lang="en-US" baseline="0" dirty="0" err="1" smtClean="0"/>
              <a:t>Ersatzbedarf</a:t>
            </a:r>
            <a:r>
              <a:rPr lang="en-US" baseline="0" dirty="0" smtClean="0"/>
              <a:t> auf </a:t>
            </a:r>
            <a:r>
              <a:rPr lang="en-US" baseline="0" dirty="0" err="1" smtClean="0"/>
              <a:t>uns</a:t>
            </a:r>
            <a:r>
              <a:rPr lang="en-US" baseline="0" dirty="0" smtClean="0"/>
              <a:t> </a:t>
            </a:r>
            <a:r>
              <a:rPr lang="en-US" baseline="0" dirty="0" err="1" smtClean="0"/>
              <a:t>zu</a:t>
            </a:r>
            <a:r>
              <a:rPr lang="en-US" baseline="0" dirty="0" smtClean="0"/>
              <a:t>, </a:t>
            </a:r>
            <a:r>
              <a:rPr lang="en-US" baseline="0" dirty="0" err="1" smtClean="0"/>
              <a:t>der</a:t>
            </a:r>
            <a:r>
              <a:rPr lang="en-US" baseline="0" dirty="0" smtClean="0"/>
              <a:t> </a:t>
            </a:r>
            <a:r>
              <a:rPr lang="en-US" baseline="0" dirty="0" err="1" smtClean="0"/>
              <a:t>gerade</a:t>
            </a:r>
            <a:r>
              <a:rPr lang="en-US" baseline="0" dirty="0" smtClean="0"/>
              <a:t> </a:t>
            </a:r>
            <a:r>
              <a:rPr lang="en-US" baseline="0" dirty="0" err="1" smtClean="0"/>
              <a:t>auch</a:t>
            </a:r>
            <a:r>
              <a:rPr lang="en-US" baseline="0" dirty="0" smtClean="0"/>
              <a:t> </a:t>
            </a:r>
            <a:r>
              <a:rPr lang="en-US" baseline="0" dirty="0" err="1" smtClean="0"/>
              <a:t>bei</a:t>
            </a:r>
            <a:r>
              <a:rPr lang="en-US" baseline="0" dirty="0" smtClean="0"/>
              <a:t> den </a:t>
            </a:r>
            <a:r>
              <a:rPr lang="en-US" baseline="0" dirty="0" err="1" smtClean="0"/>
              <a:t>Akademikern</a:t>
            </a:r>
            <a:r>
              <a:rPr lang="en-US" baseline="0" dirty="0" smtClean="0"/>
              <a:t> </a:t>
            </a:r>
            <a:r>
              <a:rPr lang="en-US" baseline="0" dirty="0" err="1" smtClean="0"/>
              <a:t>nciht</a:t>
            </a:r>
            <a:r>
              <a:rPr lang="en-US" baseline="0" dirty="0" smtClean="0"/>
              <a:t> </a:t>
            </a:r>
            <a:r>
              <a:rPr lang="en-US" baseline="0" dirty="0" err="1" smtClean="0"/>
              <a:t>zu</a:t>
            </a:r>
            <a:r>
              <a:rPr lang="en-US" baseline="0" dirty="0" smtClean="0"/>
              <a:t> </a:t>
            </a:r>
            <a:r>
              <a:rPr lang="en-US" baseline="0" dirty="0" err="1" smtClean="0"/>
              <a:t>befriedigen</a:t>
            </a:r>
            <a:r>
              <a:rPr lang="en-US" baseline="0" dirty="0" smtClean="0"/>
              <a:t> </a:t>
            </a:r>
            <a:r>
              <a:rPr lang="en-US" baseline="0" dirty="0" err="1" smtClean="0"/>
              <a:t>ist</a:t>
            </a:r>
            <a:r>
              <a:rPr lang="en-US" baseline="0" dirty="0" smtClean="0"/>
              <a:t>. </a:t>
            </a:r>
            <a:r>
              <a:rPr lang="en-US" baseline="0" dirty="0" err="1" smtClean="0"/>
              <a:t>Allein</a:t>
            </a:r>
            <a:r>
              <a:rPr lang="en-US" baseline="0" dirty="0" smtClean="0"/>
              <a:t> </a:t>
            </a:r>
            <a:r>
              <a:rPr lang="en-US" baseline="0" dirty="0" err="1" smtClean="0"/>
              <a:t>bis</a:t>
            </a:r>
            <a:r>
              <a:rPr lang="en-US" baseline="0" dirty="0" smtClean="0"/>
              <a:t> 2020 </a:t>
            </a:r>
            <a:r>
              <a:rPr lang="en-US" baseline="0" dirty="0" err="1" smtClean="0"/>
              <a:t>führt</a:t>
            </a:r>
            <a:r>
              <a:rPr lang="en-US" baseline="0" dirty="0" smtClean="0"/>
              <a:t> </a:t>
            </a:r>
            <a:r>
              <a:rPr lang="en-US" baseline="0" dirty="0" err="1" smtClean="0"/>
              <a:t>der</a:t>
            </a:r>
            <a:r>
              <a:rPr lang="en-US" baseline="0" dirty="0" smtClean="0"/>
              <a:t> </a:t>
            </a:r>
            <a:r>
              <a:rPr lang="en-US" baseline="0" dirty="0" err="1" smtClean="0"/>
              <a:t>Fachkräftemangel</a:t>
            </a:r>
            <a:r>
              <a:rPr lang="en-US" baseline="0" dirty="0" smtClean="0"/>
              <a:t> </a:t>
            </a:r>
            <a:r>
              <a:rPr lang="en-US" baseline="0" dirty="0" err="1" smtClean="0"/>
              <a:t>zu</a:t>
            </a:r>
            <a:r>
              <a:rPr lang="en-US" baseline="0" dirty="0" smtClean="0"/>
              <a:t> </a:t>
            </a:r>
            <a:r>
              <a:rPr lang="en-US" baseline="0" dirty="0" err="1" smtClean="0"/>
              <a:t>einem</a:t>
            </a:r>
            <a:r>
              <a:rPr lang="en-US" baseline="0" dirty="0" smtClean="0"/>
              <a:t> </a:t>
            </a:r>
            <a:r>
              <a:rPr lang="en-US" baseline="0" dirty="0" err="1" smtClean="0"/>
              <a:t>Wertschöpfungsausfall</a:t>
            </a:r>
            <a:r>
              <a:rPr lang="en-US" baseline="0" dirty="0" smtClean="0"/>
              <a:t> von 1,2 Bio € (McKinsey)</a:t>
            </a:r>
            <a:endParaRPr lang="en-US" dirty="0"/>
          </a:p>
        </p:txBody>
      </p:sp>
      <p:sp>
        <p:nvSpPr>
          <p:cNvPr id="4" name="Foliennummernplatzhalter 3"/>
          <p:cNvSpPr>
            <a:spLocks noGrp="1"/>
          </p:cNvSpPr>
          <p:nvPr>
            <p:ph type="sldNum" sz="quarter" idx="10"/>
          </p:nvPr>
        </p:nvSpPr>
        <p:spPr/>
        <p:txBody>
          <a:bodyPr/>
          <a:lstStyle/>
          <a:p>
            <a:fld id="{8D4275CD-CEC0-402D-8B60-397E23504F11}" type="slidenum">
              <a:rPr lang="de-DE" smtClean="0"/>
              <a:pPr/>
              <a:t>11</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D8A79ACA-5EA9-4128-9132-35C28792958E}" type="slidenum">
              <a:rPr lang="de-DE" smtClean="0"/>
              <a:pPr/>
              <a:t>13</a:t>
            </a:fld>
            <a:endParaRPr lang="de-DE"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de-DE" dirty="0" smtClean="0"/>
              <a:t>Das</a:t>
            </a:r>
            <a:r>
              <a:rPr lang="de-DE" baseline="0" dirty="0" smtClean="0"/>
              <a:t> dunkelblaue Gebirge zeigt die KMK-Prognose von 2005, das war der sachliche Hintergrund für den Hochschulpakt I, die veränderte Prognose der KMK von 2007 geht vor allem darauf zurück, dass man einen stärkeren Übertritt auf das Gymnasium in Klasse 5 und 11 bemerkt und berücksichtigt. Diese Schüler sind alle schon geboren, das ist nicht sehr gewagt </a:t>
            </a:r>
            <a:r>
              <a:rPr lang="de-DE" baseline="0" dirty="0" err="1" smtClean="0"/>
              <a:t>prognositziert</a:t>
            </a:r>
            <a:endParaRPr lang="de-DE"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err="1" smtClean="0"/>
              <a:t>Wir</a:t>
            </a:r>
            <a:r>
              <a:rPr lang="en-US" dirty="0" smtClean="0"/>
              <a:t> </a:t>
            </a:r>
            <a:r>
              <a:rPr lang="en-US" dirty="0" err="1" smtClean="0"/>
              <a:t>haben</a:t>
            </a:r>
            <a:r>
              <a:rPr lang="en-US" baseline="0" dirty="0" smtClean="0"/>
              <a:t> </a:t>
            </a:r>
            <a:r>
              <a:rPr lang="en-US" baseline="0" dirty="0" err="1" smtClean="0"/>
              <a:t>vor</a:t>
            </a:r>
            <a:r>
              <a:rPr lang="en-US" baseline="0" dirty="0" smtClean="0"/>
              <a:t> </a:t>
            </a:r>
            <a:r>
              <a:rPr lang="en-US" baseline="0" dirty="0" err="1" smtClean="0"/>
              <a:t>allem</a:t>
            </a:r>
            <a:r>
              <a:rPr lang="en-US" baseline="0" dirty="0" smtClean="0"/>
              <a:t> den </a:t>
            </a:r>
            <a:r>
              <a:rPr lang="en-US" baseline="0" dirty="0" err="1" smtClean="0"/>
              <a:t>verzögerten</a:t>
            </a:r>
            <a:r>
              <a:rPr lang="en-US" baseline="0" dirty="0" smtClean="0"/>
              <a:t> </a:t>
            </a:r>
            <a:r>
              <a:rPr lang="en-US" baseline="0" dirty="0" err="1" smtClean="0"/>
              <a:t>Übertritt</a:t>
            </a:r>
            <a:r>
              <a:rPr lang="en-US" baseline="0" dirty="0" smtClean="0"/>
              <a:t> ins </a:t>
            </a:r>
            <a:r>
              <a:rPr lang="en-US" baseline="0" dirty="0" err="1" smtClean="0"/>
              <a:t>Hochschulsystem</a:t>
            </a:r>
            <a:r>
              <a:rPr lang="en-US" baseline="0" dirty="0" smtClean="0"/>
              <a:t> </a:t>
            </a:r>
            <a:r>
              <a:rPr lang="en-US" baseline="0" dirty="0" err="1" smtClean="0"/>
              <a:t>berücksichtigt</a:t>
            </a:r>
            <a:r>
              <a:rPr lang="en-US" baseline="0" dirty="0" smtClean="0"/>
              <a:t>, </a:t>
            </a:r>
            <a:r>
              <a:rPr lang="en-US" baseline="0" dirty="0" err="1" smtClean="0"/>
              <a:t>deshalb</a:t>
            </a:r>
            <a:r>
              <a:rPr lang="en-US" baseline="0" dirty="0" smtClean="0"/>
              <a:t> </a:t>
            </a:r>
            <a:r>
              <a:rPr lang="en-US" baseline="0" dirty="0" err="1" smtClean="0"/>
              <a:t>dauert</a:t>
            </a:r>
            <a:r>
              <a:rPr lang="en-US" baseline="0" dirty="0" smtClean="0"/>
              <a:t> das </a:t>
            </a:r>
            <a:r>
              <a:rPr lang="en-US" baseline="0" dirty="0" err="1" smtClean="0"/>
              <a:t>Ganze</a:t>
            </a:r>
            <a:r>
              <a:rPr lang="en-US" baseline="0" dirty="0" smtClean="0"/>
              <a:t> </a:t>
            </a:r>
            <a:r>
              <a:rPr lang="en-US" baseline="0" dirty="0" err="1" smtClean="0"/>
              <a:t>viel</a:t>
            </a:r>
            <a:r>
              <a:rPr lang="en-US" baseline="0" dirty="0" smtClean="0"/>
              <a:t> </a:t>
            </a:r>
            <a:r>
              <a:rPr lang="en-US" baseline="0" dirty="0" err="1" smtClean="0"/>
              <a:t>länger</a:t>
            </a:r>
            <a:r>
              <a:rPr lang="en-US" baseline="0" dirty="0" smtClean="0"/>
              <a:t> </a:t>
            </a:r>
            <a:r>
              <a:rPr lang="en-US" baseline="0" dirty="0" err="1" smtClean="0"/>
              <a:t>als</a:t>
            </a:r>
            <a:r>
              <a:rPr lang="en-US" baseline="0" dirty="0" smtClean="0"/>
              <a:t> </a:t>
            </a:r>
            <a:r>
              <a:rPr lang="en-US" baseline="0" dirty="0" err="1" smtClean="0"/>
              <a:t>der</a:t>
            </a:r>
            <a:r>
              <a:rPr lang="en-US" baseline="0" dirty="0" smtClean="0"/>
              <a:t> Name “</a:t>
            </a:r>
            <a:r>
              <a:rPr lang="en-US" baseline="0" dirty="0" err="1" smtClean="0"/>
              <a:t>doppelte</a:t>
            </a:r>
            <a:r>
              <a:rPr lang="en-US" baseline="0" dirty="0" smtClean="0"/>
              <a:t> </a:t>
            </a:r>
            <a:r>
              <a:rPr lang="en-US" baseline="0" dirty="0" err="1" smtClean="0"/>
              <a:t>Abiturjahrgang</a:t>
            </a:r>
            <a:r>
              <a:rPr lang="en-US" baseline="0" dirty="0" smtClean="0"/>
              <a:t>” </a:t>
            </a:r>
            <a:r>
              <a:rPr lang="en-US" baseline="0" dirty="0" err="1" smtClean="0"/>
              <a:t>andeutet</a:t>
            </a:r>
            <a:endParaRPr lang="en-US" dirty="0"/>
          </a:p>
        </p:txBody>
      </p:sp>
      <p:sp>
        <p:nvSpPr>
          <p:cNvPr id="4" name="Foliennummernplatzhalter 3"/>
          <p:cNvSpPr>
            <a:spLocks noGrp="1"/>
          </p:cNvSpPr>
          <p:nvPr>
            <p:ph type="sldNum" sz="quarter" idx="10"/>
          </p:nvPr>
        </p:nvSpPr>
        <p:spPr/>
        <p:txBody>
          <a:bodyPr/>
          <a:lstStyle/>
          <a:p>
            <a:fld id="{8D4275CD-CEC0-402D-8B60-397E23504F11}" type="slidenum">
              <a:rPr lang="de-DE" smtClean="0"/>
              <a:pPr/>
              <a:t>14</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Bayern </a:t>
            </a:r>
            <a:r>
              <a:rPr lang="en-US" dirty="0" err="1" smtClean="0"/>
              <a:t>stockt</a:t>
            </a:r>
            <a:r>
              <a:rPr lang="en-US" baseline="0" dirty="0" smtClean="0"/>
              <a:t> </a:t>
            </a:r>
            <a:r>
              <a:rPr lang="en-US" baseline="0" dirty="0" err="1" smtClean="0"/>
              <a:t>sein</a:t>
            </a:r>
            <a:r>
              <a:rPr lang="en-US" baseline="0" dirty="0" smtClean="0"/>
              <a:t> </a:t>
            </a:r>
            <a:r>
              <a:rPr lang="en-US" baseline="0" dirty="0" err="1" smtClean="0"/>
              <a:t>Hochschulsystem</a:t>
            </a:r>
            <a:r>
              <a:rPr lang="en-US" baseline="0" dirty="0" smtClean="0"/>
              <a:t> </a:t>
            </a:r>
            <a:r>
              <a:rPr lang="en-US" baseline="0" dirty="0" err="1" smtClean="0"/>
              <a:t>immerhin</a:t>
            </a:r>
            <a:r>
              <a:rPr lang="en-US" baseline="0" dirty="0" smtClean="0"/>
              <a:t> um 38.000 </a:t>
            </a:r>
            <a:r>
              <a:rPr lang="en-US" baseline="0" dirty="0" err="1" smtClean="0"/>
              <a:t>flächenbzogene</a:t>
            </a:r>
            <a:r>
              <a:rPr lang="en-US" baseline="0" dirty="0" smtClean="0"/>
              <a:t> </a:t>
            </a:r>
            <a:r>
              <a:rPr lang="en-US" baseline="0" dirty="0" err="1" smtClean="0"/>
              <a:t>Plätze</a:t>
            </a:r>
            <a:r>
              <a:rPr lang="en-US" baseline="0" dirty="0" smtClean="0"/>
              <a:t> auf, B-W in </a:t>
            </a:r>
            <a:r>
              <a:rPr lang="en-US" baseline="0" dirty="0" err="1" smtClean="0"/>
              <a:t>ähnlicher</a:t>
            </a:r>
            <a:r>
              <a:rPr lang="en-US" baseline="0" dirty="0" smtClean="0"/>
              <a:t> </a:t>
            </a:r>
            <a:r>
              <a:rPr lang="en-US" baseline="0" dirty="0" err="1" smtClean="0"/>
              <a:t>Höhe</a:t>
            </a:r>
            <a:r>
              <a:rPr lang="en-US" baseline="0" dirty="0" smtClean="0"/>
              <a:t>, NRW um 11.000 (</a:t>
            </a:r>
            <a:r>
              <a:rPr lang="en-US" baseline="0" dirty="0" err="1" smtClean="0"/>
              <a:t>nur</a:t>
            </a:r>
            <a:r>
              <a:rPr lang="en-US" baseline="0" dirty="0" smtClean="0"/>
              <a:t> FH)</a:t>
            </a:r>
            <a:endParaRPr lang="en-US" dirty="0"/>
          </a:p>
        </p:txBody>
      </p:sp>
      <p:sp>
        <p:nvSpPr>
          <p:cNvPr id="4" name="Foliennummernplatzhalter 3"/>
          <p:cNvSpPr>
            <a:spLocks noGrp="1"/>
          </p:cNvSpPr>
          <p:nvPr>
            <p:ph type="sldNum" sz="quarter" idx="10"/>
          </p:nvPr>
        </p:nvSpPr>
        <p:spPr/>
        <p:txBody>
          <a:bodyPr/>
          <a:lstStyle/>
          <a:p>
            <a:fld id="{8D4275CD-CEC0-402D-8B60-397E23504F11}" type="slidenum">
              <a:rPr lang="de-DE" smtClean="0"/>
              <a:pPr/>
              <a:t>15</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err="1" smtClean="0"/>
              <a:t>Wegen</a:t>
            </a:r>
            <a:r>
              <a:rPr lang="en-US" baseline="0" dirty="0" smtClean="0"/>
              <a:t> des </a:t>
            </a:r>
            <a:r>
              <a:rPr lang="en-US" baseline="0" dirty="0" err="1" smtClean="0"/>
              <a:t>verzögerten</a:t>
            </a:r>
            <a:r>
              <a:rPr lang="en-US" baseline="0" dirty="0" smtClean="0"/>
              <a:t> </a:t>
            </a:r>
            <a:r>
              <a:rPr lang="en-US" baseline="0" dirty="0" err="1" smtClean="0"/>
              <a:t>Übergangs</a:t>
            </a:r>
            <a:r>
              <a:rPr lang="en-US" baseline="0" dirty="0" smtClean="0"/>
              <a:t> in die </a:t>
            </a:r>
            <a:r>
              <a:rPr lang="en-US" baseline="0" dirty="0" err="1" smtClean="0"/>
              <a:t>Hochschulen</a:t>
            </a:r>
            <a:r>
              <a:rPr lang="en-US" baseline="0" dirty="0" smtClean="0"/>
              <a:t> </a:t>
            </a:r>
            <a:r>
              <a:rPr lang="en-US" baseline="0" dirty="0" err="1" smtClean="0"/>
              <a:t>wird</a:t>
            </a:r>
            <a:r>
              <a:rPr lang="en-US" baseline="0" dirty="0" smtClean="0"/>
              <a:t> das Hoch in S-H also </a:t>
            </a:r>
            <a:r>
              <a:rPr lang="en-US" baseline="0" dirty="0" err="1" smtClean="0"/>
              <a:t>viel</a:t>
            </a:r>
            <a:r>
              <a:rPr lang="en-US" baseline="0" dirty="0" smtClean="0"/>
              <a:t> </a:t>
            </a:r>
            <a:r>
              <a:rPr lang="en-US" baseline="0" dirty="0" err="1" smtClean="0"/>
              <a:t>länger</a:t>
            </a:r>
            <a:r>
              <a:rPr lang="en-US" baseline="0" dirty="0" smtClean="0"/>
              <a:t> </a:t>
            </a:r>
            <a:r>
              <a:rPr lang="en-US" baseline="0" dirty="0" err="1" smtClean="0"/>
              <a:t>dauern</a:t>
            </a:r>
            <a:r>
              <a:rPr lang="en-US" baseline="0" dirty="0" smtClean="0"/>
              <a:t> </a:t>
            </a:r>
            <a:r>
              <a:rPr lang="en-US" baseline="0" dirty="0" err="1" smtClean="0"/>
              <a:t>als</a:t>
            </a:r>
            <a:r>
              <a:rPr lang="en-US" baseline="0" dirty="0" smtClean="0"/>
              <a:t> in den </a:t>
            </a:r>
            <a:r>
              <a:rPr lang="en-US" baseline="0" dirty="0" err="1" smtClean="0"/>
              <a:t>anderen</a:t>
            </a:r>
            <a:r>
              <a:rPr lang="en-US" baseline="0" dirty="0" smtClean="0"/>
              <a:t> </a:t>
            </a:r>
            <a:r>
              <a:rPr lang="en-US" baseline="0" dirty="0" err="1" smtClean="0"/>
              <a:t>Ländern</a:t>
            </a:r>
            <a:r>
              <a:rPr lang="en-US" baseline="0" dirty="0" smtClean="0"/>
              <a:t> (</a:t>
            </a:r>
            <a:r>
              <a:rPr lang="en-US" baseline="0" dirty="0" err="1" smtClean="0"/>
              <a:t>leider</a:t>
            </a:r>
            <a:r>
              <a:rPr lang="en-US" baseline="0" dirty="0" smtClean="0"/>
              <a:t> </a:t>
            </a:r>
            <a:r>
              <a:rPr lang="en-US" baseline="0" dirty="0" err="1" smtClean="0"/>
              <a:t>können</a:t>
            </a:r>
            <a:r>
              <a:rPr lang="en-US" baseline="0" dirty="0" smtClean="0"/>
              <a:t> </a:t>
            </a:r>
            <a:r>
              <a:rPr lang="en-US" baseline="0" dirty="0" err="1" smtClean="0"/>
              <a:t>wir</a:t>
            </a:r>
            <a:r>
              <a:rPr lang="en-US" baseline="0" dirty="0" smtClean="0"/>
              <a:t> </a:t>
            </a:r>
            <a:r>
              <a:rPr lang="en-US" baseline="0" dirty="0" err="1" smtClean="0"/>
              <a:t>über</a:t>
            </a:r>
            <a:r>
              <a:rPr lang="en-US" baseline="0" dirty="0" smtClean="0"/>
              <a:t> die </a:t>
            </a:r>
            <a:r>
              <a:rPr lang="en-US" baseline="0" dirty="0" err="1" smtClean="0"/>
              <a:t>Entwicklung</a:t>
            </a:r>
            <a:r>
              <a:rPr lang="en-US" baseline="0" dirty="0" smtClean="0"/>
              <a:t> in den 2020er </a:t>
            </a:r>
            <a:r>
              <a:rPr lang="en-US" baseline="0" dirty="0" err="1" smtClean="0"/>
              <a:t>Jahren</a:t>
            </a:r>
            <a:r>
              <a:rPr lang="en-US" baseline="0" dirty="0" smtClean="0"/>
              <a:t> </a:t>
            </a:r>
            <a:r>
              <a:rPr lang="en-US" baseline="0" dirty="0" err="1" smtClean="0"/>
              <a:t>noch</a:t>
            </a:r>
            <a:r>
              <a:rPr lang="en-US" baseline="0" dirty="0" smtClean="0"/>
              <a:t> </a:t>
            </a:r>
            <a:r>
              <a:rPr lang="en-US" baseline="0" dirty="0" err="1" smtClean="0"/>
              <a:t>nichts</a:t>
            </a:r>
            <a:r>
              <a:rPr lang="en-US" baseline="0" dirty="0" smtClean="0"/>
              <a:t> </a:t>
            </a:r>
            <a:r>
              <a:rPr lang="en-US" baseline="0" dirty="0" err="1" smtClean="0"/>
              <a:t>sagen</a:t>
            </a:r>
            <a:r>
              <a:rPr lang="en-US" baseline="0" dirty="0" smtClean="0"/>
              <a:t>, die </a:t>
            </a:r>
            <a:r>
              <a:rPr lang="en-US" baseline="0" dirty="0" err="1" smtClean="0"/>
              <a:t>Zahlen</a:t>
            </a:r>
            <a:r>
              <a:rPr lang="en-US" baseline="0" dirty="0" smtClean="0"/>
              <a:t> </a:t>
            </a:r>
            <a:r>
              <a:rPr lang="en-US" baseline="0" dirty="0" err="1" smtClean="0"/>
              <a:t>liegen</a:t>
            </a:r>
            <a:r>
              <a:rPr lang="en-US" baseline="0" dirty="0" smtClean="0"/>
              <a:t> </a:t>
            </a:r>
            <a:r>
              <a:rPr lang="en-US" baseline="0" dirty="0" err="1" smtClean="0"/>
              <a:t>öffentlich</a:t>
            </a:r>
            <a:r>
              <a:rPr lang="en-US" baseline="0" dirty="0" smtClean="0"/>
              <a:t> </a:t>
            </a:r>
            <a:r>
              <a:rPr lang="en-US" baseline="0" dirty="0" err="1" smtClean="0"/>
              <a:t>zugänglich</a:t>
            </a:r>
            <a:r>
              <a:rPr lang="en-US" baseline="0" dirty="0" smtClean="0"/>
              <a:t> </a:t>
            </a:r>
            <a:r>
              <a:rPr lang="en-US" baseline="0" dirty="0" err="1" smtClean="0"/>
              <a:t>noch</a:t>
            </a:r>
            <a:r>
              <a:rPr lang="en-US" baseline="0" dirty="0" smtClean="0"/>
              <a:t> </a:t>
            </a:r>
            <a:r>
              <a:rPr lang="en-US" baseline="0" dirty="0" err="1" smtClean="0"/>
              <a:t>nicht</a:t>
            </a:r>
            <a:r>
              <a:rPr lang="en-US" baseline="0" dirty="0" smtClean="0"/>
              <a:t> </a:t>
            </a:r>
            <a:r>
              <a:rPr lang="en-US" baseline="0" dirty="0" err="1" smtClean="0"/>
              <a:t>vor</a:t>
            </a:r>
            <a:r>
              <a:rPr lang="en-US" baseline="0" dirty="0" smtClean="0"/>
              <a:t>)</a:t>
            </a:r>
            <a:endParaRPr lang="en-US" dirty="0"/>
          </a:p>
        </p:txBody>
      </p:sp>
      <p:sp>
        <p:nvSpPr>
          <p:cNvPr id="4" name="Foliennummernplatzhalter 3"/>
          <p:cNvSpPr>
            <a:spLocks noGrp="1"/>
          </p:cNvSpPr>
          <p:nvPr>
            <p:ph type="sldNum" sz="quarter" idx="10"/>
          </p:nvPr>
        </p:nvSpPr>
        <p:spPr/>
        <p:txBody>
          <a:bodyPr/>
          <a:lstStyle/>
          <a:p>
            <a:fld id="{8D4275CD-CEC0-402D-8B60-397E23504F11}" type="slidenum">
              <a:rPr lang="de-DE" smtClean="0"/>
              <a:pPr/>
              <a:t>16</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Picture 187" descr="CHE_PPT_roterBogen"/>
          <p:cNvPicPr>
            <a:picLocks noChangeAspect="1" noChangeArrowheads="1"/>
          </p:cNvPicPr>
          <p:nvPr userDrawn="1"/>
        </p:nvPicPr>
        <p:blipFill>
          <a:blip r:embed="rId2" cstate="print"/>
          <a:srcRect/>
          <a:stretch>
            <a:fillRect/>
          </a:stretch>
        </p:blipFill>
        <p:spPr bwMode="auto">
          <a:xfrm>
            <a:off x="0" y="1023938"/>
            <a:ext cx="4060825" cy="5834062"/>
          </a:xfrm>
          <a:prstGeom prst="rect">
            <a:avLst/>
          </a:prstGeom>
          <a:noFill/>
        </p:spPr>
      </p:pic>
      <p:sp>
        <p:nvSpPr>
          <p:cNvPr id="9" name="Text Box 186"/>
          <p:cNvSpPr txBox="1">
            <a:spLocks noChangeArrowheads="1"/>
          </p:cNvSpPr>
          <p:nvPr userDrawn="1"/>
        </p:nvSpPr>
        <p:spPr bwMode="auto">
          <a:xfrm>
            <a:off x="142844" y="5929330"/>
            <a:ext cx="2808288" cy="366712"/>
          </a:xfrm>
          <a:prstGeom prst="rect">
            <a:avLst/>
          </a:prstGeom>
          <a:noFill/>
          <a:ln w="9525">
            <a:noFill/>
            <a:miter lim="800000"/>
            <a:headEnd/>
            <a:tailEnd/>
          </a:ln>
          <a:effectLst/>
        </p:spPr>
        <p:txBody>
          <a:bodyPr>
            <a:spAutoFit/>
          </a:bodyPr>
          <a:lstStyle/>
          <a:p>
            <a:pPr>
              <a:spcBef>
                <a:spcPct val="50000"/>
              </a:spcBef>
            </a:pPr>
            <a:r>
              <a:rPr lang="de-DE" b="1" dirty="0">
                <a:solidFill>
                  <a:schemeClr val="bg1"/>
                </a:solidFill>
                <a:latin typeface="Arial" pitchFamily="34" charset="0"/>
                <a:cs typeface="Arial" pitchFamily="34" charset="0"/>
              </a:rPr>
              <a:t>www.che-consult.de</a:t>
            </a:r>
          </a:p>
        </p:txBody>
      </p:sp>
      <p:pic>
        <p:nvPicPr>
          <p:cNvPr id="8" name="Picture 185" descr="che_consult_weissTrans"/>
          <p:cNvPicPr>
            <a:picLocks noChangeAspect="1" noChangeArrowheads="1"/>
          </p:cNvPicPr>
          <p:nvPr userDrawn="1"/>
        </p:nvPicPr>
        <p:blipFill>
          <a:blip r:embed="rId3" cstate="print"/>
          <a:srcRect/>
          <a:stretch>
            <a:fillRect/>
          </a:stretch>
        </p:blipFill>
        <p:spPr bwMode="auto">
          <a:xfrm>
            <a:off x="6732000" y="115888"/>
            <a:ext cx="2216150" cy="1296987"/>
          </a:xfrm>
          <a:prstGeom prst="rect">
            <a:avLst/>
          </a:prstGeom>
          <a:solidFill>
            <a:schemeClr val="bg1"/>
          </a:solidFill>
        </p:spPr>
      </p:pic>
      <p:sp>
        <p:nvSpPr>
          <p:cNvPr id="13" name="Rectangle 6"/>
          <p:cNvSpPr>
            <a:spLocks noGrp="1" noChangeArrowheads="1"/>
          </p:cNvSpPr>
          <p:nvPr>
            <p:ph type="sldNum" sz="quarter" idx="4"/>
          </p:nvPr>
        </p:nvSpPr>
        <p:spPr>
          <a:xfrm>
            <a:off x="6793200" y="6444000"/>
            <a:ext cx="2133600" cy="476250"/>
          </a:xfrm>
          <a:prstGeom prst="rect">
            <a:avLst/>
          </a:prstGeom>
        </p:spPr>
        <p:txBody>
          <a:bodyPr/>
          <a:lstStyle>
            <a:lvl1pPr>
              <a:defRPr sz="1400">
                <a:solidFill>
                  <a:schemeClr val="tx1"/>
                </a:solidFill>
                <a:latin typeface="Arial" pitchFamily="34" charset="0"/>
                <a:cs typeface="Arial" pitchFamily="34" charset="0"/>
              </a:defRPr>
            </a:lvl1pPr>
          </a:lstStyle>
          <a:p>
            <a:pPr algn="r"/>
            <a:fld id="{3F54A269-EBED-4478-8CC5-6A3026FE10B9}" type="slidenum">
              <a:rPr lang="de-DE" smtClean="0"/>
              <a:pPr algn="r"/>
              <a:t>‹Nr.›</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freies Feld für Bausteine">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0" y="6453188"/>
            <a:ext cx="9144000" cy="404812"/>
          </a:xfrm>
          <a:prstGeom prst="rect">
            <a:avLst/>
          </a:prstGeom>
          <a:gradFill flip="none" rotWithShape="1">
            <a:gsLst>
              <a:gs pos="0">
                <a:srgbClr val="FFFFFF"/>
              </a:gs>
              <a:gs pos="100000">
                <a:srgbClr val="EAEAEA"/>
              </a:gs>
            </a:gsLst>
            <a:lin ang="10800000" scaled="1"/>
            <a:tileRect/>
          </a:gradFill>
          <a:ln w="9525">
            <a:noFill/>
            <a:miter lim="800000"/>
            <a:headEnd/>
            <a:tailEnd/>
          </a:ln>
          <a:effectLst/>
        </p:spPr>
        <p:txBody>
          <a:bodyPr wrap="none" anchor="ctr"/>
          <a:lstStyle/>
          <a:p>
            <a:endParaRPr lang="de-DE"/>
          </a:p>
        </p:txBody>
      </p:sp>
      <p:sp>
        <p:nvSpPr>
          <p:cNvPr id="9" name="Textplatzhalter 8"/>
          <p:cNvSpPr>
            <a:spLocks noGrp="1"/>
          </p:cNvSpPr>
          <p:nvPr>
            <p:ph type="body" sz="quarter" idx="12" hasCustomPrompt="1"/>
          </p:nvPr>
        </p:nvSpPr>
        <p:spPr>
          <a:xfrm>
            <a:off x="142874" y="142875"/>
            <a:ext cx="6858017" cy="642938"/>
          </a:xfrm>
          <a:prstGeom prst="rect">
            <a:avLst/>
          </a:prstGeom>
        </p:spPr>
        <p:txBody>
          <a:bodyPr/>
          <a:lstStyle>
            <a:lvl1pPr>
              <a:buNone/>
              <a:defRPr sz="2800" b="1">
                <a:latin typeface="Arial" pitchFamily="34" charset="0"/>
                <a:cs typeface="Arial" pitchFamily="34" charset="0"/>
              </a:defRPr>
            </a:lvl1pPr>
            <a:lvl5pPr>
              <a:buNone/>
              <a:defRPr/>
            </a:lvl5pPr>
          </a:lstStyle>
          <a:p>
            <a:pPr lvl="0"/>
            <a:r>
              <a:rPr lang="de-DE" dirty="0" smtClean="0"/>
              <a:t>Überschrift durch klicken einfügen</a:t>
            </a:r>
            <a:endParaRPr lang="de-DE" dirty="0"/>
          </a:p>
        </p:txBody>
      </p:sp>
      <p:sp>
        <p:nvSpPr>
          <p:cNvPr id="21" name="Fußzeilenplatzhalter 3"/>
          <p:cNvSpPr>
            <a:spLocks noGrp="1"/>
          </p:cNvSpPr>
          <p:nvPr>
            <p:ph type="ftr" sz="quarter" idx="10"/>
          </p:nvPr>
        </p:nvSpPr>
        <p:spPr>
          <a:xfrm>
            <a:off x="142844" y="6444000"/>
            <a:ext cx="6264275" cy="476250"/>
          </a:xfrm>
          <a:prstGeom prst="rect">
            <a:avLst/>
          </a:prstGeom>
        </p:spPr>
        <p:txBody>
          <a:bodyPr/>
          <a:lstStyle>
            <a:lvl1pPr>
              <a:defRPr sz="1400">
                <a:latin typeface="Arial" pitchFamily="34" charset="0"/>
                <a:cs typeface="Arial" pitchFamily="34" charset="0"/>
              </a:defRPr>
            </a:lvl1pPr>
          </a:lstStyle>
          <a:p>
            <a:r>
              <a:rPr lang="de-DE" smtClean="0"/>
              <a:t>Demographische Entwicklung | Detlef Müller-Böling | 05.02.2010</a:t>
            </a:r>
            <a:endParaRPr lang="de-DE" dirty="0"/>
          </a:p>
        </p:txBody>
      </p:sp>
      <p:sp>
        <p:nvSpPr>
          <p:cNvPr id="22" name="Foliennummernplatzhalter 4"/>
          <p:cNvSpPr>
            <a:spLocks noGrp="1"/>
          </p:cNvSpPr>
          <p:nvPr>
            <p:ph type="sldNum" sz="quarter" idx="11"/>
          </p:nvPr>
        </p:nvSpPr>
        <p:spPr>
          <a:xfrm>
            <a:off x="6794469" y="6444000"/>
            <a:ext cx="2133600" cy="476250"/>
          </a:xfrm>
          <a:prstGeom prst="rect">
            <a:avLst/>
          </a:prstGeom>
        </p:spPr>
        <p:txBody>
          <a:bodyPr/>
          <a:lstStyle>
            <a:lvl1pPr algn="ctr">
              <a:defRPr sz="1400">
                <a:latin typeface="Arial" pitchFamily="34" charset="0"/>
                <a:cs typeface="Arial" pitchFamily="34" charset="0"/>
              </a:defRPr>
            </a:lvl1pPr>
          </a:lstStyle>
          <a:p>
            <a:pPr algn="r"/>
            <a:fld id="{0157F4A5-5E62-48E4-A12E-F26903DAE5DA}" type="slidenum">
              <a:rPr lang="de-DE" smtClean="0"/>
              <a:pPr algn="r"/>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Textfeld">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0" y="6453188"/>
            <a:ext cx="9144000" cy="404812"/>
          </a:xfrm>
          <a:prstGeom prst="rect">
            <a:avLst/>
          </a:prstGeom>
          <a:gradFill flip="none" rotWithShape="1">
            <a:gsLst>
              <a:gs pos="0">
                <a:srgbClr val="FFFFFF"/>
              </a:gs>
              <a:gs pos="100000">
                <a:srgbClr val="EAEAEA"/>
              </a:gs>
            </a:gsLst>
            <a:lin ang="10800000" scaled="1"/>
            <a:tileRect/>
          </a:gradFill>
          <a:ln w="9525">
            <a:noFill/>
            <a:miter lim="800000"/>
            <a:headEnd/>
            <a:tailEnd/>
          </a:ln>
          <a:effectLst/>
        </p:spPr>
        <p:txBody>
          <a:bodyPr wrap="none" anchor="ctr"/>
          <a:lstStyle/>
          <a:p>
            <a:endParaRPr lang="de-DE"/>
          </a:p>
        </p:txBody>
      </p:sp>
      <p:sp>
        <p:nvSpPr>
          <p:cNvPr id="9" name="Textplatzhalter 8"/>
          <p:cNvSpPr>
            <a:spLocks noGrp="1"/>
          </p:cNvSpPr>
          <p:nvPr>
            <p:ph type="body" sz="quarter" idx="12" hasCustomPrompt="1"/>
          </p:nvPr>
        </p:nvSpPr>
        <p:spPr>
          <a:xfrm>
            <a:off x="142874" y="142875"/>
            <a:ext cx="6858017" cy="642938"/>
          </a:xfrm>
          <a:prstGeom prst="rect">
            <a:avLst/>
          </a:prstGeom>
        </p:spPr>
        <p:txBody>
          <a:bodyPr/>
          <a:lstStyle>
            <a:lvl1pPr>
              <a:buNone/>
              <a:defRPr sz="2800" b="1">
                <a:latin typeface="Arial" pitchFamily="34" charset="0"/>
                <a:cs typeface="Arial" pitchFamily="34" charset="0"/>
              </a:defRPr>
            </a:lvl1pPr>
            <a:lvl5pPr>
              <a:buNone/>
              <a:defRPr/>
            </a:lvl5pPr>
          </a:lstStyle>
          <a:p>
            <a:pPr lvl="0"/>
            <a:r>
              <a:rPr lang="de-DE" dirty="0" smtClean="0"/>
              <a:t>Überschrift durch klicken einfügen</a:t>
            </a:r>
            <a:endParaRPr lang="de-DE" dirty="0"/>
          </a:p>
        </p:txBody>
      </p:sp>
      <p:sp>
        <p:nvSpPr>
          <p:cNvPr id="21" name="Fußzeilenplatzhalter 3"/>
          <p:cNvSpPr>
            <a:spLocks noGrp="1"/>
          </p:cNvSpPr>
          <p:nvPr>
            <p:ph type="ftr" sz="quarter" idx="10"/>
          </p:nvPr>
        </p:nvSpPr>
        <p:spPr>
          <a:xfrm>
            <a:off x="142844" y="6444000"/>
            <a:ext cx="6264275" cy="476250"/>
          </a:xfrm>
          <a:prstGeom prst="rect">
            <a:avLst/>
          </a:prstGeom>
        </p:spPr>
        <p:txBody>
          <a:bodyPr/>
          <a:lstStyle>
            <a:lvl1pPr>
              <a:defRPr sz="1400">
                <a:latin typeface="Arial" pitchFamily="34" charset="0"/>
                <a:cs typeface="Arial" pitchFamily="34" charset="0"/>
              </a:defRPr>
            </a:lvl1pPr>
          </a:lstStyle>
          <a:p>
            <a:r>
              <a:rPr lang="de-DE" smtClean="0"/>
              <a:t>Demographische Entwicklung | Detlef Müller-Böling | 05.02.2010</a:t>
            </a:r>
            <a:endParaRPr lang="de-DE" dirty="0"/>
          </a:p>
        </p:txBody>
      </p:sp>
      <p:sp>
        <p:nvSpPr>
          <p:cNvPr id="22" name="Foliennummernplatzhalter 4"/>
          <p:cNvSpPr>
            <a:spLocks noGrp="1"/>
          </p:cNvSpPr>
          <p:nvPr>
            <p:ph type="sldNum" sz="quarter" idx="11"/>
          </p:nvPr>
        </p:nvSpPr>
        <p:spPr>
          <a:xfrm>
            <a:off x="6794469" y="6444000"/>
            <a:ext cx="2133600" cy="476250"/>
          </a:xfrm>
          <a:prstGeom prst="rect">
            <a:avLst/>
          </a:prstGeom>
        </p:spPr>
        <p:txBody>
          <a:bodyPr/>
          <a:lstStyle>
            <a:lvl1pPr algn="ctr">
              <a:defRPr sz="1400">
                <a:latin typeface="Arial" pitchFamily="34" charset="0"/>
                <a:cs typeface="Arial" pitchFamily="34" charset="0"/>
              </a:defRPr>
            </a:lvl1pPr>
          </a:lstStyle>
          <a:p>
            <a:pPr algn="r"/>
            <a:fld id="{0157F4A5-5E62-48E4-A12E-F26903DAE5DA}" type="slidenum">
              <a:rPr lang="de-DE" smtClean="0"/>
              <a:pPr algn="r"/>
              <a:t>‹Nr.›</a:t>
            </a:fld>
            <a:endParaRPr lang="de-DE" dirty="0"/>
          </a:p>
        </p:txBody>
      </p:sp>
      <p:sp>
        <p:nvSpPr>
          <p:cNvPr id="7" name="Inhaltsplatzhalter 6"/>
          <p:cNvSpPr>
            <a:spLocks noGrp="1"/>
          </p:cNvSpPr>
          <p:nvPr>
            <p:ph sz="quarter" idx="13"/>
          </p:nvPr>
        </p:nvSpPr>
        <p:spPr>
          <a:xfrm>
            <a:off x="642938" y="1428750"/>
            <a:ext cx="7858125" cy="2776145"/>
          </a:xfrm>
          <a:prstGeom prst="rect">
            <a:avLst/>
          </a:prstGeom>
        </p:spPr>
        <p:txBody>
          <a:bodyPr>
            <a:spAutoFit/>
          </a:bodyPr>
          <a:lstStyle>
            <a:lvl1pPr>
              <a:buClr>
                <a:srgbClr val="FF0000"/>
              </a:buClr>
              <a:buFont typeface="Wingdings" pitchFamily="2" charset="2"/>
              <a:buChar char="§"/>
              <a:defRPr>
                <a:latin typeface="Arial" pitchFamily="34" charset="0"/>
                <a:cs typeface="Arial" pitchFamily="34" charset="0"/>
              </a:defRPr>
            </a:lvl1pPr>
            <a:lvl2pPr>
              <a:buClr>
                <a:srgbClr val="FF0000"/>
              </a:buClr>
              <a:defRPr>
                <a:latin typeface="Arial" pitchFamily="34" charset="0"/>
                <a:cs typeface="Arial" pitchFamily="34" charset="0"/>
              </a:defRPr>
            </a:lvl2pPr>
            <a:lvl3pPr>
              <a:buClr>
                <a:srgbClr val="FF0000"/>
              </a:buClr>
              <a:defRPr>
                <a:latin typeface="Arial" pitchFamily="34" charset="0"/>
                <a:cs typeface="Arial" pitchFamily="34" charset="0"/>
              </a:defRPr>
            </a:lvl3pPr>
            <a:lvl4pPr>
              <a:buClr>
                <a:srgbClr val="FF0000"/>
              </a:buClr>
              <a:defRPr>
                <a:latin typeface="Arial" pitchFamily="34" charset="0"/>
                <a:cs typeface="Arial" pitchFamily="34" charset="0"/>
              </a:defRPr>
            </a:lvl4pPr>
            <a:lvl5pPr>
              <a:buClr>
                <a:srgbClr val="FF0000"/>
              </a:buClr>
              <a:defRPr>
                <a:latin typeface="Arial" pitchFamily="34" charset="0"/>
                <a:cs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6" name="Rectangle 12"/>
          <p:cNvSpPr>
            <a:spLocks noChangeArrowheads="1"/>
          </p:cNvSpPr>
          <p:nvPr userDrawn="1"/>
        </p:nvSpPr>
        <p:spPr bwMode="auto">
          <a:xfrm>
            <a:off x="0" y="6453188"/>
            <a:ext cx="9144000" cy="404812"/>
          </a:xfrm>
          <a:prstGeom prst="rect">
            <a:avLst/>
          </a:prstGeom>
          <a:gradFill flip="none" rotWithShape="1">
            <a:gsLst>
              <a:gs pos="0">
                <a:srgbClr val="FFFFFF"/>
              </a:gs>
              <a:gs pos="100000">
                <a:srgbClr val="EAEAEA"/>
              </a:gs>
            </a:gsLst>
            <a:lin ang="10800000" scaled="1"/>
            <a:tileRect/>
          </a:gradFill>
          <a:ln w="9525">
            <a:noFill/>
            <a:miter lim="800000"/>
            <a:headEnd/>
            <a:tailEnd/>
          </a:ln>
          <a:effectLst/>
        </p:spPr>
        <p:txBody>
          <a:bodyPr wrap="none" anchor="ctr"/>
          <a:lstStyle/>
          <a:p>
            <a:endParaRPr lang="de-DE"/>
          </a:p>
        </p:txBody>
      </p:sp>
      <p:sp>
        <p:nvSpPr>
          <p:cNvPr id="7" name="Textplatzhalter 8"/>
          <p:cNvSpPr>
            <a:spLocks noGrp="1"/>
          </p:cNvSpPr>
          <p:nvPr>
            <p:ph type="body" sz="quarter" idx="12" hasCustomPrompt="1"/>
          </p:nvPr>
        </p:nvSpPr>
        <p:spPr>
          <a:xfrm>
            <a:off x="142874" y="142875"/>
            <a:ext cx="6858017" cy="642938"/>
          </a:xfrm>
          <a:prstGeom prst="rect">
            <a:avLst/>
          </a:prstGeom>
        </p:spPr>
        <p:txBody>
          <a:bodyPr/>
          <a:lstStyle>
            <a:lvl1pPr>
              <a:buNone/>
              <a:defRPr sz="2800" b="1">
                <a:latin typeface="Arial" pitchFamily="34" charset="0"/>
                <a:cs typeface="Arial" pitchFamily="34" charset="0"/>
              </a:defRPr>
            </a:lvl1pPr>
            <a:lvl5pPr>
              <a:buNone/>
              <a:defRPr/>
            </a:lvl5pPr>
          </a:lstStyle>
          <a:p>
            <a:pPr lvl="0"/>
            <a:r>
              <a:rPr lang="de-DE" dirty="0" smtClean="0"/>
              <a:t>Überschrift durch klicken einfügen</a:t>
            </a:r>
            <a:endParaRPr lang="de-DE" dirty="0"/>
          </a:p>
        </p:txBody>
      </p:sp>
      <p:sp>
        <p:nvSpPr>
          <p:cNvPr id="8" name="Fußzeilenplatzhalter 3"/>
          <p:cNvSpPr>
            <a:spLocks noGrp="1"/>
          </p:cNvSpPr>
          <p:nvPr>
            <p:ph type="ftr" sz="quarter" idx="10"/>
          </p:nvPr>
        </p:nvSpPr>
        <p:spPr>
          <a:xfrm>
            <a:off x="142844" y="6444000"/>
            <a:ext cx="6264275" cy="476250"/>
          </a:xfrm>
          <a:prstGeom prst="rect">
            <a:avLst/>
          </a:prstGeom>
        </p:spPr>
        <p:txBody>
          <a:bodyPr/>
          <a:lstStyle>
            <a:lvl1pPr>
              <a:defRPr sz="1400">
                <a:latin typeface="Arial" pitchFamily="34" charset="0"/>
                <a:cs typeface="Arial" pitchFamily="34" charset="0"/>
              </a:defRPr>
            </a:lvl1pPr>
          </a:lstStyle>
          <a:p>
            <a:r>
              <a:rPr lang="de-DE" smtClean="0"/>
              <a:t>Demographische Entwicklung | Detlef Müller-Böling | 05.02.2010</a:t>
            </a:r>
            <a:endParaRPr lang="de-DE" dirty="0"/>
          </a:p>
        </p:txBody>
      </p:sp>
      <p:sp>
        <p:nvSpPr>
          <p:cNvPr id="9" name="Foliennummernplatzhalter 4"/>
          <p:cNvSpPr>
            <a:spLocks noGrp="1"/>
          </p:cNvSpPr>
          <p:nvPr>
            <p:ph type="sldNum" sz="quarter" idx="11"/>
          </p:nvPr>
        </p:nvSpPr>
        <p:spPr>
          <a:xfrm>
            <a:off x="6794469" y="6444000"/>
            <a:ext cx="2133600" cy="476250"/>
          </a:xfrm>
          <a:prstGeom prst="rect">
            <a:avLst/>
          </a:prstGeom>
        </p:spPr>
        <p:txBody>
          <a:bodyPr/>
          <a:lstStyle>
            <a:lvl1pPr algn="ctr">
              <a:defRPr sz="1400">
                <a:latin typeface="Arial" pitchFamily="34" charset="0"/>
                <a:cs typeface="Arial" pitchFamily="34" charset="0"/>
              </a:defRPr>
            </a:lvl1pPr>
          </a:lstStyle>
          <a:p>
            <a:pPr algn="r"/>
            <a:fld id="{0157F4A5-5E62-48E4-A12E-F26903DAE5DA}" type="slidenum">
              <a:rPr lang="de-DE" smtClean="0"/>
              <a:pPr algn="r"/>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8" name="Rectangle 12"/>
          <p:cNvSpPr>
            <a:spLocks noChangeArrowheads="1"/>
          </p:cNvSpPr>
          <p:nvPr userDrawn="1"/>
        </p:nvSpPr>
        <p:spPr bwMode="auto">
          <a:xfrm>
            <a:off x="0" y="6453188"/>
            <a:ext cx="9144000" cy="404812"/>
          </a:xfrm>
          <a:prstGeom prst="rect">
            <a:avLst/>
          </a:prstGeom>
          <a:gradFill flip="none" rotWithShape="1">
            <a:gsLst>
              <a:gs pos="0">
                <a:srgbClr val="FFFFFF"/>
              </a:gs>
              <a:gs pos="100000">
                <a:srgbClr val="EAEAEA"/>
              </a:gs>
            </a:gsLst>
            <a:lin ang="10800000" scaled="1"/>
            <a:tileRect/>
          </a:gradFill>
          <a:ln w="9525">
            <a:noFill/>
            <a:miter lim="800000"/>
            <a:headEnd/>
            <a:tailEnd/>
          </a:ln>
          <a:effectLst/>
        </p:spPr>
        <p:txBody>
          <a:bodyPr wrap="none" anchor="ctr"/>
          <a:lstStyle/>
          <a:p>
            <a:endParaRPr lang="de-DE"/>
          </a:p>
        </p:txBody>
      </p:sp>
      <p:sp>
        <p:nvSpPr>
          <p:cNvPr id="9" name="Textplatzhalter 8"/>
          <p:cNvSpPr>
            <a:spLocks noGrp="1"/>
          </p:cNvSpPr>
          <p:nvPr>
            <p:ph type="body" sz="quarter" idx="12" hasCustomPrompt="1"/>
          </p:nvPr>
        </p:nvSpPr>
        <p:spPr>
          <a:xfrm>
            <a:off x="142874" y="142875"/>
            <a:ext cx="6858017" cy="642938"/>
          </a:xfrm>
          <a:prstGeom prst="rect">
            <a:avLst/>
          </a:prstGeom>
        </p:spPr>
        <p:txBody>
          <a:bodyPr/>
          <a:lstStyle>
            <a:lvl1pPr>
              <a:buNone/>
              <a:defRPr sz="2800" b="1">
                <a:latin typeface="Arial" pitchFamily="34" charset="0"/>
                <a:cs typeface="Arial" pitchFamily="34" charset="0"/>
              </a:defRPr>
            </a:lvl1pPr>
            <a:lvl5pPr>
              <a:buNone/>
              <a:defRPr/>
            </a:lvl5pPr>
          </a:lstStyle>
          <a:p>
            <a:pPr lvl="0"/>
            <a:r>
              <a:rPr lang="de-DE" dirty="0" smtClean="0"/>
              <a:t>Überschrift durch klicken einfügen</a:t>
            </a:r>
            <a:endParaRPr lang="de-DE" dirty="0"/>
          </a:p>
        </p:txBody>
      </p:sp>
      <p:sp>
        <p:nvSpPr>
          <p:cNvPr id="10" name="Fußzeilenplatzhalter 3"/>
          <p:cNvSpPr>
            <a:spLocks noGrp="1"/>
          </p:cNvSpPr>
          <p:nvPr>
            <p:ph type="ftr" sz="quarter" idx="10"/>
          </p:nvPr>
        </p:nvSpPr>
        <p:spPr>
          <a:xfrm>
            <a:off x="142844" y="6444000"/>
            <a:ext cx="6264275" cy="476250"/>
          </a:xfrm>
          <a:prstGeom prst="rect">
            <a:avLst/>
          </a:prstGeom>
        </p:spPr>
        <p:txBody>
          <a:bodyPr/>
          <a:lstStyle>
            <a:lvl1pPr>
              <a:defRPr sz="1400">
                <a:latin typeface="Arial" pitchFamily="34" charset="0"/>
                <a:cs typeface="Arial" pitchFamily="34" charset="0"/>
              </a:defRPr>
            </a:lvl1pPr>
          </a:lstStyle>
          <a:p>
            <a:r>
              <a:rPr lang="de-DE" smtClean="0"/>
              <a:t>Demographische Entwicklung | Detlef Müller-Böling | 05.02.2010</a:t>
            </a:r>
            <a:endParaRPr lang="de-DE" dirty="0"/>
          </a:p>
        </p:txBody>
      </p:sp>
      <p:sp>
        <p:nvSpPr>
          <p:cNvPr id="11" name="Foliennummernplatzhalter 4"/>
          <p:cNvSpPr>
            <a:spLocks noGrp="1"/>
          </p:cNvSpPr>
          <p:nvPr>
            <p:ph type="sldNum" sz="quarter" idx="11"/>
          </p:nvPr>
        </p:nvSpPr>
        <p:spPr>
          <a:xfrm>
            <a:off x="6794469" y="6444000"/>
            <a:ext cx="2133600" cy="476250"/>
          </a:xfrm>
          <a:prstGeom prst="rect">
            <a:avLst/>
          </a:prstGeom>
        </p:spPr>
        <p:txBody>
          <a:bodyPr/>
          <a:lstStyle>
            <a:lvl1pPr algn="ctr">
              <a:defRPr sz="1400">
                <a:latin typeface="Arial" pitchFamily="34" charset="0"/>
                <a:cs typeface="Arial" pitchFamily="34" charset="0"/>
              </a:defRPr>
            </a:lvl1pPr>
          </a:lstStyle>
          <a:p>
            <a:pPr algn="r"/>
            <a:fld id="{0157F4A5-5E62-48E4-A12E-F26903DAE5DA}" type="slidenum">
              <a:rPr lang="de-DE" smtClean="0"/>
              <a:pPr algn="r"/>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8"/>
          <p:cNvSpPr>
            <a:spLocks noChangeArrowheads="1"/>
          </p:cNvSpPr>
          <p:nvPr userDrawn="1"/>
        </p:nvSpPr>
        <p:spPr bwMode="auto">
          <a:xfrm>
            <a:off x="0" y="0"/>
            <a:ext cx="9144000" cy="765175"/>
          </a:xfrm>
          <a:prstGeom prst="rect">
            <a:avLst/>
          </a:prstGeom>
          <a:gradFill flip="none" rotWithShape="1">
            <a:gsLst>
              <a:gs pos="100000">
                <a:schemeClr val="bg1">
                  <a:lumMod val="75000"/>
                </a:schemeClr>
              </a:gs>
              <a:gs pos="40000">
                <a:schemeClr val="bg1"/>
              </a:gs>
              <a:gs pos="100000">
                <a:srgbClr val="DDDDDD"/>
              </a:gs>
            </a:gsLst>
            <a:lin ang="10800000" scaled="1"/>
            <a:tileRect/>
          </a:gradFill>
          <a:ln w="9525">
            <a:noFill/>
            <a:miter lim="800000"/>
            <a:headEnd/>
            <a:tailEnd/>
          </a:ln>
          <a:effectLst/>
        </p:spPr>
        <p:txBody>
          <a:bodyPr wrap="none" anchor="ctr"/>
          <a:lstStyle/>
          <a:p>
            <a:endParaRPr lang="de-DE"/>
          </a:p>
        </p:txBody>
      </p:sp>
      <p:pic>
        <p:nvPicPr>
          <p:cNvPr id="7" name="Picture 13" descr="che_Dachmarke"/>
          <p:cNvPicPr>
            <a:picLocks noChangeAspect="1" noChangeArrowheads="1"/>
          </p:cNvPicPr>
          <p:nvPr userDrawn="1"/>
        </p:nvPicPr>
        <p:blipFill>
          <a:blip r:embed="rId7" cstate="print"/>
          <a:srcRect/>
          <a:stretch>
            <a:fillRect/>
          </a:stretch>
        </p:blipFill>
        <p:spPr bwMode="auto">
          <a:xfrm>
            <a:off x="7667625" y="115888"/>
            <a:ext cx="1270000" cy="576262"/>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Lst>
  <p:hf hdr="0" dt="0"/>
  <p:txStyles>
    <p:titleStyle>
      <a:lvl1pPr algn="l" defTabSz="914400" rtl="0" eaLnBrk="1" latinLnBrk="0" hangingPunct="1">
        <a:spcBef>
          <a:spcPct val="0"/>
        </a:spcBef>
        <a:buNone/>
        <a:defRPr sz="20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7.xml"/><Relationship Id="rId7" Type="http://schemas.openxmlformats.org/officeDocument/2006/relationships/chart" Target="../charts/chart3.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Office_Excel_97-2003-Arbeitsblatt1.xls"/><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nvSpPr>
        <p:spPr>
          <a:xfrm>
            <a:off x="1214414" y="4100515"/>
            <a:ext cx="7244580" cy="14001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None/>
            </a:pPr>
            <a:r>
              <a:rPr lang="de-DE" sz="2000" dirty="0" smtClean="0">
                <a:latin typeface="Arial" pitchFamily="34" charset="0"/>
                <a:cs typeface="Arial" pitchFamily="34" charset="0"/>
              </a:rPr>
              <a:t>Prof. Dr. Detlef Müller-Böling</a:t>
            </a:r>
          </a:p>
          <a:p>
            <a:pPr algn="r">
              <a:buNone/>
            </a:pPr>
            <a:r>
              <a:rPr lang="de-DE" sz="1600" b="1" dirty="0" smtClean="0">
                <a:latin typeface="Arial" pitchFamily="34" charset="0"/>
                <a:cs typeface="Arial" pitchFamily="34" charset="0"/>
              </a:rPr>
              <a:t>Lübeck, 5. Februar 2010</a:t>
            </a:r>
            <a:endParaRPr lang="de-DE" sz="1600" b="1" dirty="0">
              <a:latin typeface="Arial" pitchFamily="34" charset="0"/>
              <a:cs typeface="Arial" pitchFamily="34" charset="0"/>
            </a:endParaRPr>
          </a:p>
        </p:txBody>
      </p:sp>
      <p:sp>
        <p:nvSpPr>
          <p:cNvPr id="3" name="Rectangle 2"/>
          <p:cNvSpPr>
            <a:spLocks noGrp="1" noChangeArrowheads="1"/>
          </p:cNvSpPr>
          <p:nvPr/>
        </p:nvSpPr>
        <p:spPr>
          <a:xfrm>
            <a:off x="428596" y="1987550"/>
            <a:ext cx="8028811" cy="1470025"/>
          </a:xfrm>
          <a:prstGeom prst="rect">
            <a:avLst/>
          </a:prstGeom>
        </p:spPr>
        <p:txBody>
          <a:bodyPr anchor="ctr"/>
          <a:lstStyle>
            <a:lvl1pPr algn="l" defTabSz="914400" rtl="0" eaLnBrk="1" latinLnBrk="0" hangingPunct="1">
              <a:spcBef>
                <a:spcPct val="0"/>
              </a:spcBef>
              <a:buNone/>
              <a:defRPr sz="2000" b="1" kern="1200">
                <a:solidFill>
                  <a:schemeClr val="tx1"/>
                </a:solidFill>
                <a:latin typeface="Arial" pitchFamily="34" charset="0"/>
                <a:ea typeface="+mj-ea"/>
                <a:cs typeface="Arial" pitchFamily="34" charset="0"/>
              </a:defRPr>
            </a:lvl1pPr>
          </a:lstStyle>
          <a:p>
            <a:pPr algn="r"/>
            <a:r>
              <a:rPr lang="de-DE" sz="2800" dirty="0" smtClean="0"/>
              <a:t>Demographische Entwicklung und ihre Auswirkungen auf die Hochschulen </a:t>
            </a:r>
            <a:endParaRPr lang="de-DE"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r>
              <a:rPr lang="de-DE" sz="2400" dirty="0" smtClean="0"/>
              <a:t>Inhaltsübersicht</a:t>
            </a:r>
            <a:endParaRPr lang="de-DE" sz="2400" dirty="0"/>
          </a:p>
        </p:txBody>
      </p:sp>
      <p:sp>
        <p:nvSpPr>
          <p:cNvPr id="3" name="Fußzeilenplatzhalter 2"/>
          <p:cNvSpPr>
            <a:spLocks noGrp="1"/>
          </p:cNvSpPr>
          <p:nvPr>
            <p:ph type="ftr" sz="quarter" idx="10"/>
          </p:nvPr>
        </p:nvSpPr>
        <p:spPr/>
        <p:txBody>
          <a:bodyPr/>
          <a:lstStyle/>
          <a:p>
            <a:r>
              <a:rPr lang="de-DE" smtClean="0"/>
              <a:t>Demographische Entwicklung | Detlef Müller-Böling | 05.02.2010</a:t>
            </a:r>
            <a:endParaRPr lang="de-DE" dirty="0"/>
          </a:p>
        </p:txBody>
      </p:sp>
      <p:sp>
        <p:nvSpPr>
          <p:cNvPr id="4" name="Foliennummernplatzhalter 3"/>
          <p:cNvSpPr>
            <a:spLocks noGrp="1"/>
          </p:cNvSpPr>
          <p:nvPr>
            <p:ph type="sldNum" sz="quarter" idx="11"/>
          </p:nvPr>
        </p:nvSpPr>
        <p:spPr/>
        <p:txBody>
          <a:bodyPr/>
          <a:lstStyle/>
          <a:p>
            <a:pPr algn="r"/>
            <a:fld id="{0157F4A5-5E62-48E4-A12E-F26903DAE5DA}" type="slidenum">
              <a:rPr lang="de-DE" smtClean="0"/>
              <a:pPr algn="r"/>
              <a:t>10</a:t>
            </a:fld>
            <a:endParaRPr lang="de-DE" dirty="0"/>
          </a:p>
        </p:txBody>
      </p:sp>
      <p:sp>
        <p:nvSpPr>
          <p:cNvPr id="9" name="Rectangle 2"/>
          <p:cNvSpPr txBox="1">
            <a:spLocks noChangeArrowheads="1"/>
          </p:cNvSpPr>
          <p:nvPr/>
        </p:nvSpPr>
        <p:spPr bwMode="auto">
          <a:xfrm>
            <a:off x="1071538" y="1857364"/>
            <a:ext cx="6710362" cy="534987"/>
          </a:xfrm>
          <a:prstGeom prst="rect">
            <a:avLst/>
          </a:prstGeom>
          <a:solidFill>
            <a:schemeClr val="bg1">
              <a:lumMod val="85000"/>
            </a:schemeClr>
          </a:solidFill>
          <a:ln w="9525">
            <a:noFill/>
            <a:miter lim="800000"/>
            <a:headEnd/>
            <a:tailEnd/>
          </a:ln>
          <a:effectLst>
            <a:outerShdw blurRad="50800" dist="127000" dir="8100000" algn="tr" rotWithShape="0">
              <a:prstClr val="black">
                <a:alpha val="40000"/>
              </a:prstClr>
            </a:outerShdw>
          </a:effectLst>
        </p:spPr>
        <p:txBody>
          <a:bodyPr lIns="91396" tIns="45700" rIns="91396" bIns="45700" anchor="ctr"/>
          <a:lstStyle/>
          <a:p>
            <a:pPr algn="ctr" eaLnBrk="0" hangingPunct="0">
              <a:lnSpc>
                <a:spcPct val="110000"/>
              </a:lnSpc>
              <a:defRPr/>
            </a:pPr>
            <a:r>
              <a:rPr lang="en-GB" sz="2400" b="1" kern="0" dirty="0" smtClean="0">
                <a:latin typeface="Arial" pitchFamily="34" charset="0"/>
                <a:cs typeface="Arial" pitchFamily="34" charset="0"/>
              </a:rPr>
              <a:t>1. </a:t>
            </a:r>
            <a:r>
              <a:rPr lang="en-GB" sz="2400" b="1" kern="0" dirty="0" err="1" smtClean="0">
                <a:latin typeface="Arial" pitchFamily="34" charset="0"/>
                <a:cs typeface="Arial" pitchFamily="34" charset="0"/>
              </a:rPr>
              <a:t>Wir</a:t>
            </a:r>
            <a:r>
              <a:rPr lang="en-GB" sz="2400" b="1" kern="0" dirty="0" smtClean="0">
                <a:latin typeface="Arial" pitchFamily="34" charset="0"/>
                <a:cs typeface="Arial" pitchFamily="34" charset="0"/>
              </a:rPr>
              <a:t> und die </a:t>
            </a:r>
            <a:r>
              <a:rPr lang="en-GB" sz="2400" b="1" kern="0" dirty="0" err="1" smtClean="0">
                <a:latin typeface="Arial" pitchFamily="34" charset="0"/>
                <a:cs typeface="Arial" pitchFamily="34" charset="0"/>
              </a:rPr>
              <a:t>anderen</a:t>
            </a:r>
            <a:endParaRPr lang="en-GB" sz="2400" b="1" kern="0" dirty="0">
              <a:latin typeface="Arial" pitchFamily="34" charset="0"/>
              <a:cs typeface="Arial" pitchFamily="34" charset="0"/>
            </a:endParaRPr>
          </a:p>
        </p:txBody>
      </p:sp>
      <p:sp>
        <p:nvSpPr>
          <p:cNvPr id="10" name="Rectangle 2"/>
          <p:cNvSpPr txBox="1">
            <a:spLocks noChangeArrowheads="1"/>
          </p:cNvSpPr>
          <p:nvPr/>
        </p:nvSpPr>
        <p:spPr bwMode="auto">
          <a:xfrm>
            <a:off x="1071538" y="2571744"/>
            <a:ext cx="6710362" cy="534987"/>
          </a:xfrm>
          <a:prstGeom prst="rect">
            <a:avLst/>
          </a:prstGeom>
          <a:solidFill>
            <a:schemeClr val="bg1">
              <a:lumMod val="85000"/>
            </a:schemeClr>
          </a:solidFill>
          <a:ln w="9525">
            <a:noFill/>
            <a:miter lim="800000"/>
            <a:headEnd/>
            <a:tailEnd/>
          </a:ln>
          <a:effectLst>
            <a:outerShdw blurRad="50800" dist="127000" dir="8100000" algn="tr" rotWithShape="0">
              <a:prstClr val="black">
                <a:alpha val="40000"/>
              </a:prstClr>
            </a:outerShdw>
          </a:effectLst>
        </p:spPr>
        <p:txBody>
          <a:bodyPr lIns="91396" tIns="45700" rIns="91396" bIns="45700" anchor="ctr"/>
          <a:lstStyle/>
          <a:p>
            <a:pPr algn="ctr" eaLnBrk="0" hangingPunct="0">
              <a:lnSpc>
                <a:spcPct val="110000"/>
              </a:lnSpc>
              <a:defRPr/>
            </a:pPr>
            <a:r>
              <a:rPr lang="en-GB" sz="2400" b="1" kern="0" dirty="0" smtClean="0">
                <a:latin typeface="Arial" pitchFamily="34" charset="0"/>
                <a:ea typeface="+mj-ea"/>
                <a:cs typeface="Arial" pitchFamily="34" charset="0"/>
              </a:rPr>
              <a:t>2. </a:t>
            </a:r>
            <a:r>
              <a:rPr lang="en-GB" sz="2400" b="1" kern="0" dirty="0" err="1" smtClean="0">
                <a:latin typeface="Arial" pitchFamily="34" charset="0"/>
                <a:ea typeface="+mj-ea"/>
                <a:cs typeface="Arial" pitchFamily="34" charset="0"/>
              </a:rPr>
              <a:t>Studierendenentwicklung</a:t>
            </a:r>
            <a:endParaRPr lang="en-GB" sz="2400" b="1" kern="0" dirty="0">
              <a:latin typeface="Arial" pitchFamily="34" charset="0"/>
              <a:ea typeface="+mj-ea"/>
              <a:cs typeface="Arial" pitchFamily="34" charset="0"/>
            </a:endParaRPr>
          </a:p>
        </p:txBody>
      </p:sp>
      <p:sp>
        <p:nvSpPr>
          <p:cNvPr id="11" name="Rectangle 2"/>
          <p:cNvSpPr txBox="1">
            <a:spLocks noChangeArrowheads="1"/>
          </p:cNvSpPr>
          <p:nvPr/>
        </p:nvSpPr>
        <p:spPr bwMode="auto">
          <a:xfrm>
            <a:off x="1071538" y="4000504"/>
            <a:ext cx="6710362" cy="534987"/>
          </a:xfrm>
          <a:prstGeom prst="rect">
            <a:avLst/>
          </a:prstGeom>
          <a:solidFill>
            <a:schemeClr val="bg1">
              <a:lumMod val="85000"/>
            </a:schemeClr>
          </a:solidFill>
          <a:ln w="9525">
            <a:noFill/>
            <a:miter lim="800000"/>
            <a:headEnd/>
            <a:tailEnd/>
          </a:ln>
          <a:effectLst>
            <a:outerShdw blurRad="50800" dist="127000" dir="8100000" algn="tr" rotWithShape="0">
              <a:prstClr val="black">
                <a:alpha val="40000"/>
              </a:prstClr>
            </a:outerShdw>
          </a:effectLst>
        </p:spPr>
        <p:txBody>
          <a:bodyPr lIns="91396" tIns="45700" rIns="91396" bIns="45700" anchor="ctr"/>
          <a:lstStyle/>
          <a:p>
            <a:pPr algn="ctr" eaLnBrk="0" hangingPunct="0">
              <a:lnSpc>
                <a:spcPct val="110000"/>
              </a:lnSpc>
              <a:defRPr/>
            </a:pPr>
            <a:r>
              <a:rPr lang="en-GB" sz="2400" b="1" kern="0" dirty="0" smtClean="0">
                <a:latin typeface="Arial" pitchFamily="34" charset="0"/>
                <a:ea typeface="+mj-ea"/>
                <a:cs typeface="Arial" pitchFamily="34" charset="0"/>
              </a:rPr>
              <a:t>4. </a:t>
            </a:r>
            <a:r>
              <a:rPr lang="en-GB" sz="2400" b="1" kern="0" dirty="0" err="1" smtClean="0">
                <a:latin typeface="Arial" pitchFamily="34" charset="0"/>
                <a:ea typeface="+mj-ea"/>
                <a:cs typeface="Arial" pitchFamily="34" charset="0"/>
              </a:rPr>
              <a:t>Schlussfolgerungen</a:t>
            </a:r>
            <a:endParaRPr lang="en-GB" sz="2400" b="1" kern="0" dirty="0">
              <a:latin typeface="Arial" pitchFamily="34" charset="0"/>
              <a:ea typeface="+mj-ea"/>
              <a:cs typeface="Arial" pitchFamily="34" charset="0"/>
            </a:endParaRPr>
          </a:p>
        </p:txBody>
      </p:sp>
      <p:sp>
        <p:nvSpPr>
          <p:cNvPr id="12" name="Rectangle 2"/>
          <p:cNvSpPr txBox="1">
            <a:spLocks noChangeArrowheads="1"/>
          </p:cNvSpPr>
          <p:nvPr/>
        </p:nvSpPr>
        <p:spPr bwMode="auto">
          <a:xfrm>
            <a:off x="1071538" y="2571744"/>
            <a:ext cx="6710362" cy="534987"/>
          </a:xfrm>
          <a:prstGeom prst="rect">
            <a:avLst/>
          </a:prstGeom>
          <a:solidFill>
            <a:schemeClr val="tx2">
              <a:lumMod val="40000"/>
              <a:lumOff val="60000"/>
            </a:schemeClr>
          </a:solidFill>
          <a:ln w="9525">
            <a:noFill/>
            <a:miter lim="800000"/>
            <a:headEnd/>
            <a:tailEnd/>
          </a:ln>
          <a:effectLst>
            <a:outerShdw blurRad="50800" dist="127000" dir="8100000" algn="tr" rotWithShape="0">
              <a:prstClr val="black">
                <a:alpha val="40000"/>
              </a:prstClr>
            </a:outerShdw>
          </a:effectLst>
        </p:spPr>
        <p:txBody>
          <a:bodyPr lIns="91396" tIns="45700" rIns="91396" bIns="45700" anchor="ctr"/>
          <a:lstStyle/>
          <a:p>
            <a:pPr algn="ctr" eaLnBrk="0" hangingPunct="0">
              <a:lnSpc>
                <a:spcPct val="110000"/>
              </a:lnSpc>
              <a:defRPr/>
            </a:pPr>
            <a:r>
              <a:rPr lang="en-GB" sz="2400" b="1" kern="0" dirty="0" smtClean="0">
                <a:latin typeface="Arial" pitchFamily="34" charset="0"/>
                <a:cs typeface="Arial" pitchFamily="34" charset="0"/>
              </a:rPr>
              <a:t>2. </a:t>
            </a:r>
            <a:r>
              <a:rPr lang="en-GB" sz="2400" b="1" kern="0" dirty="0" err="1" smtClean="0">
                <a:latin typeface="Arial" pitchFamily="34" charset="0"/>
                <a:cs typeface="Arial" pitchFamily="34" charset="0"/>
              </a:rPr>
              <a:t>Studierendenentwicklung</a:t>
            </a:r>
            <a:endParaRPr lang="en-GB" sz="2400" b="1" kern="0" dirty="0">
              <a:latin typeface="Arial" pitchFamily="34" charset="0"/>
              <a:ea typeface="+mj-ea"/>
              <a:cs typeface="Arial" pitchFamily="34" charset="0"/>
            </a:endParaRPr>
          </a:p>
        </p:txBody>
      </p:sp>
      <p:sp>
        <p:nvSpPr>
          <p:cNvPr id="13" name="Rectangle 2"/>
          <p:cNvSpPr txBox="1">
            <a:spLocks noChangeArrowheads="1"/>
          </p:cNvSpPr>
          <p:nvPr/>
        </p:nvSpPr>
        <p:spPr bwMode="auto">
          <a:xfrm>
            <a:off x="1071538" y="3286124"/>
            <a:ext cx="6710362" cy="534987"/>
          </a:xfrm>
          <a:prstGeom prst="rect">
            <a:avLst/>
          </a:prstGeom>
          <a:solidFill>
            <a:schemeClr val="bg1">
              <a:lumMod val="85000"/>
            </a:schemeClr>
          </a:solidFill>
          <a:ln w="9525">
            <a:noFill/>
            <a:miter lim="800000"/>
            <a:headEnd/>
            <a:tailEnd/>
          </a:ln>
          <a:effectLst>
            <a:outerShdw blurRad="50800" dist="127000" dir="8100000" algn="tr" rotWithShape="0">
              <a:prstClr val="black">
                <a:alpha val="40000"/>
              </a:prstClr>
            </a:outerShdw>
          </a:effectLst>
        </p:spPr>
        <p:txBody>
          <a:bodyPr lIns="91396" tIns="45700" rIns="91396" bIns="45700" anchor="ctr"/>
          <a:lstStyle/>
          <a:p>
            <a:pPr algn="ctr" eaLnBrk="0" hangingPunct="0">
              <a:lnSpc>
                <a:spcPct val="110000"/>
              </a:lnSpc>
              <a:defRPr/>
            </a:pPr>
            <a:r>
              <a:rPr lang="en-GB" sz="2400" b="1" kern="0" dirty="0" smtClean="0">
                <a:latin typeface="Arial" pitchFamily="34" charset="0"/>
                <a:ea typeface="+mj-ea"/>
                <a:cs typeface="Arial" pitchFamily="34" charset="0"/>
              </a:rPr>
              <a:t>3. </a:t>
            </a:r>
            <a:r>
              <a:rPr lang="en-GB" sz="2400" b="1" kern="0" dirty="0" err="1" smtClean="0">
                <a:latin typeface="Arial" pitchFamily="34" charset="0"/>
                <a:ea typeface="+mj-ea"/>
                <a:cs typeface="Arial" pitchFamily="34" charset="0"/>
              </a:rPr>
              <a:t>Aktives</a:t>
            </a:r>
            <a:r>
              <a:rPr lang="en-GB" sz="2400" b="1" kern="0" dirty="0" smtClean="0">
                <a:latin typeface="Arial" pitchFamily="34" charset="0"/>
                <a:ea typeface="+mj-ea"/>
                <a:cs typeface="Arial" pitchFamily="34" charset="0"/>
              </a:rPr>
              <a:t> Diversity Management</a:t>
            </a:r>
            <a:endParaRPr lang="en-GB" sz="2400" b="1" kern="0" dirty="0">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r>
              <a:rPr lang="de-DE" sz="2400" dirty="0" smtClean="0"/>
              <a:t>2.1 Demographische Entwicklung</a:t>
            </a:r>
            <a:endParaRPr lang="de-DE" sz="2400" dirty="0"/>
          </a:p>
        </p:txBody>
      </p:sp>
      <p:sp>
        <p:nvSpPr>
          <p:cNvPr id="3" name="Fußzeilenplatzhalter 2"/>
          <p:cNvSpPr>
            <a:spLocks noGrp="1"/>
          </p:cNvSpPr>
          <p:nvPr>
            <p:ph type="ftr" sz="quarter" idx="10"/>
          </p:nvPr>
        </p:nvSpPr>
        <p:spPr/>
        <p:txBody>
          <a:bodyPr/>
          <a:lstStyle/>
          <a:p>
            <a:r>
              <a:rPr lang="de-DE" smtClean="0"/>
              <a:t>Demographische Entwicklung | Detlef Müller-Böling | 05.02.2010</a:t>
            </a:r>
            <a:endParaRPr lang="de-DE" dirty="0"/>
          </a:p>
        </p:txBody>
      </p:sp>
      <p:sp>
        <p:nvSpPr>
          <p:cNvPr id="5" name="Text Box 3"/>
          <p:cNvSpPr txBox="1">
            <a:spLocks noChangeArrowheads="1"/>
          </p:cNvSpPr>
          <p:nvPr/>
        </p:nvSpPr>
        <p:spPr bwMode="auto">
          <a:xfrm>
            <a:off x="395288" y="5516563"/>
            <a:ext cx="8337550" cy="641350"/>
          </a:xfrm>
          <a:prstGeom prst="rect">
            <a:avLst/>
          </a:prstGeom>
          <a:noFill/>
          <a:ln w="9525">
            <a:noFill/>
            <a:miter lim="800000"/>
            <a:headEnd/>
            <a:tailEnd/>
          </a:ln>
        </p:spPr>
        <p:txBody>
          <a:bodyPr wrap="none" lIns="91428" tIns="45714" rIns="91428" bIns="45714">
            <a:spAutoFit/>
          </a:bodyPr>
          <a:lstStyle/>
          <a:p>
            <a:r>
              <a:rPr lang="de-DE" b="1" dirty="0">
                <a:latin typeface="Arial" pitchFamily="34" charset="0"/>
                <a:cs typeface="Arial" pitchFamily="34" charset="0"/>
              </a:rPr>
              <a:t>Jahrgangsstärke Junge (20 - 25) und Alte (60 - 65)</a:t>
            </a:r>
          </a:p>
          <a:p>
            <a:r>
              <a:rPr lang="de-DE" dirty="0">
                <a:latin typeface="Arial" pitchFamily="34" charset="0"/>
                <a:cs typeface="Arial" pitchFamily="34" charset="0"/>
              </a:rPr>
              <a:t>Quelle </a:t>
            </a:r>
            <a:r>
              <a:rPr lang="de-DE" dirty="0" err="1">
                <a:latin typeface="Arial" pitchFamily="34" charset="0"/>
                <a:cs typeface="Arial" pitchFamily="34" charset="0"/>
              </a:rPr>
              <a:t>StBA</a:t>
            </a:r>
            <a:r>
              <a:rPr lang="de-DE" dirty="0">
                <a:latin typeface="Arial" pitchFamily="34" charset="0"/>
                <a:cs typeface="Arial" pitchFamily="34" charset="0"/>
              </a:rPr>
              <a:t> 2004 – 10. koordinierte Bevölkerungsvorausberechnung, Variante 5</a:t>
            </a:r>
          </a:p>
        </p:txBody>
      </p:sp>
      <p:pic>
        <p:nvPicPr>
          <p:cNvPr id="7" name="Picture 5" descr="WR-21Bitmap in Grafik1(1)"/>
          <p:cNvPicPr>
            <a:picLocks noChangeAspect="1" noChangeArrowheads="1"/>
          </p:cNvPicPr>
          <p:nvPr/>
        </p:nvPicPr>
        <p:blipFill>
          <a:blip r:embed="rId3" cstate="print"/>
          <a:srcRect/>
          <a:stretch>
            <a:fillRect/>
          </a:stretch>
        </p:blipFill>
        <p:spPr bwMode="auto">
          <a:xfrm>
            <a:off x="387350" y="1609725"/>
            <a:ext cx="8459787" cy="3403600"/>
          </a:xfrm>
          <a:prstGeom prst="rect">
            <a:avLst/>
          </a:prstGeom>
          <a:noFill/>
          <a:ln w="9525">
            <a:noFill/>
            <a:miter lim="800000"/>
            <a:headEnd/>
            <a:tailEnd/>
          </a:ln>
        </p:spPr>
      </p:pic>
      <p:grpSp>
        <p:nvGrpSpPr>
          <p:cNvPr id="6" name="Group 6"/>
          <p:cNvGrpSpPr>
            <a:grpSpLocks/>
          </p:cNvGrpSpPr>
          <p:nvPr/>
        </p:nvGrpSpPr>
        <p:grpSpPr bwMode="auto">
          <a:xfrm>
            <a:off x="1357313" y="3714754"/>
            <a:ext cx="1620838" cy="954088"/>
            <a:chOff x="815" y="2319"/>
            <a:chExt cx="1021" cy="601"/>
          </a:xfrm>
        </p:grpSpPr>
        <p:sp>
          <p:nvSpPr>
            <p:cNvPr id="54" name="Text Box 7"/>
            <p:cNvSpPr txBox="1">
              <a:spLocks noChangeArrowheads="1"/>
            </p:cNvSpPr>
            <p:nvPr/>
          </p:nvSpPr>
          <p:spPr bwMode="auto">
            <a:xfrm>
              <a:off x="815" y="2319"/>
              <a:ext cx="997" cy="291"/>
            </a:xfrm>
            <a:prstGeom prst="rect">
              <a:avLst/>
            </a:prstGeom>
            <a:noFill/>
            <a:ln w="9525">
              <a:noFill/>
              <a:miter lim="800000"/>
              <a:headEnd/>
              <a:tailEnd/>
            </a:ln>
          </p:spPr>
          <p:txBody>
            <a:bodyPr wrap="none" lIns="91428" tIns="45714" rIns="91428" bIns="45714">
              <a:spAutoFit/>
            </a:bodyPr>
            <a:lstStyle/>
            <a:p>
              <a:r>
                <a:rPr lang="de-DE" sz="1200" b="1" dirty="0">
                  <a:latin typeface="Arial" pitchFamily="34" charset="0"/>
                  <a:cs typeface="Arial" pitchFamily="34" charset="0"/>
                  <a:sym typeface="Symbol" pitchFamily="18" charset="2"/>
                </a:rPr>
                <a:t> Jahrgangsstärke</a:t>
              </a:r>
              <a:br>
                <a:rPr lang="de-DE" sz="1200" b="1" dirty="0">
                  <a:latin typeface="Arial" pitchFamily="34" charset="0"/>
                  <a:cs typeface="Arial" pitchFamily="34" charset="0"/>
                  <a:sym typeface="Symbol" pitchFamily="18" charset="2"/>
                </a:rPr>
              </a:br>
              <a:r>
                <a:rPr lang="de-DE" sz="1200" b="1" dirty="0">
                  <a:latin typeface="Arial" pitchFamily="34" charset="0"/>
                  <a:cs typeface="Arial" pitchFamily="34" charset="0"/>
                  <a:sym typeface="Symbol" pitchFamily="18" charset="2"/>
                </a:rPr>
                <a:t>20- &lt;  25-Jährige</a:t>
              </a:r>
            </a:p>
          </p:txBody>
        </p:sp>
        <p:sp>
          <p:nvSpPr>
            <p:cNvPr id="55" name="Text Box 8"/>
            <p:cNvSpPr txBox="1">
              <a:spLocks noChangeArrowheads="1"/>
            </p:cNvSpPr>
            <p:nvPr/>
          </p:nvSpPr>
          <p:spPr bwMode="auto">
            <a:xfrm>
              <a:off x="839" y="2629"/>
              <a:ext cx="997" cy="291"/>
            </a:xfrm>
            <a:prstGeom prst="rect">
              <a:avLst/>
            </a:prstGeom>
            <a:noFill/>
            <a:ln w="9525">
              <a:noFill/>
              <a:miter lim="800000"/>
              <a:headEnd/>
              <a:tailEnd/>
            </a:ln>
          </p:spPr>
          <p:txBody>
            <a:bodyPr wrap="none" lIns="91428" tIns="45714" rIns="91428" bIns="45714">
              <a:spAutoFit/>
            </a:bodyPr>
            <a:lstStyle/>
            <a:p>
              <a:r>
                <a:rPr lang="de-DE" sz="1200" b="1" dirty="0">
                  <a:latin typeface="Arial" pitchFamily="34" charset="0"/>
                  <a:cs typeface="Arial" pitchFamily="34" charset="0"/>
                  <a:sym typeface="Symbol" pitchFamily="18" charset="2"/>
                </a:rPr>
                <a:t> Jahrgangsstärke</a:t>
              </a:r>
              <a:br>
                <a:rPr lang="de-DE" sz="1200" b="1" dirty="0">
                  <a:latin typeface="Arial" pitchFamily="34" charset="0"/>
                  <a:cs typeface="Arial" pitchFamily="34" charset="0"/>
                  <a:sym typeface="Symbol" pitchFamily="18" charset="2"/>
                </a:rPr>
              </a:br>
              <a:r>
                <a:rPr lang="de-DE" sz="1200" b="1" dirty="0">
                  <a:latin typeface="Arial" pitchFamily="34" charset="0"/>
                  <a:cs typeface="Arial" pitchFamily="34" charset="0"/>
                  <a:sym typeface="Symbol" pitchFamily="18" charset="2"/>
                </a:rPr>
                <a:t>60- &lt;  65-Jährige</a:t>
              </a:r>
            </a:p>
          </p:txBody>
        </p:sp>
      </p:grpSp>
      <p:grpSp>
        <p:nvGrpSpPr>
          <p:cNvPr id="8" name="Group 9"/>
          <p:cNvGrpSpPr>
            <a:grpSpLocks/>
          </p:cNvGrpSpPr>
          <p:nvPr/>
        </p:nvGrpSpPr>
        <p:grpSpPr bwMode="auto">
          <a:xfrm>
            <a:off x="747714" y="4581525"/>
            <a:ext cx="639763" cy="625475"/>
            <a:chOff x="431" y="3022"/>
            <a:chExt cx="403" cy="394"/>
          </a:xfrm>
        </p:grpSpPr>
        <p:sp>
          <p:nvSpPr>
            <p:cNvPr id="52" name="Text Box 10"/>
            <p:cNvSpPr txBox="1">
              <a:spLocks noChangeArrowheads="1"/>
            </p:cNvSpPr>
            <p:nvPr/>
          </p:nvSpPr>
          <p:spPr bwMode="auto">
            <a:xfrm>
              <a:off x="431" y="3203"/>
              <a:ext cx="403" cy="213"/>
            </a:xfrm>
            <a:prstGeom prst="rect">
              <a:avLst/>
            </a:prstGeom>
            <a:noFill/>
            <a:ln w="9525">
              <a:noFill/>
              <a:miter lim="800000"/>
              <a:headEnd/>
              <a:tailEnd/>
            </a:ln>
          </p:spPr>
          <p:txBody>
            <a:bodyPr wrap="none" lIns="91428" tIns="45714" rIns="91428" bIns="45714">
              <a:spAutoFit/>
            </a:bodyPr>
            <a:lstStyle/>
            <a:p>
              <a:r>
                <a:rPr lang="de-DE" sz="1600" dirty="0">
                  <a:latin typeface="Arial" pitchFamily="34" charset="0"/>
                  <a:cs typeface="Arial" pitchFamily="34" charset="0"/>
                </a:rPr>
                <a:t>2005</a:t>
              </a:r>
            </a:p>
          </p:txBody>
        </p:sp>
        <p:sp>
          <p:nvSpPr>
            <p:cNvPr id="53" name="Line 11"/>
            <p:cNvSpPr>
              <a:spLocks noChangeShapeType="1"/>
            </p:cNvSpPr>
            <p:nvPr/>
          </p:nvSpPr>
          <p:spPr bwMode="auto">
            <a:xfrm>
              <a:off x="612" y="3022"/>
              <a:ext cx="0" cy="136"/>
            </a:xfrm>
            <a:prstGeom prst="line">
              <a:avLst/>
            </a:prstGeom>
            <a:noFill/>
            <a:ln w="38100">
              <a:solidFill>
                <a:schemeClr val="tx1"/>
              </a:solidFill>
              <a:round/>
              <a:headEnd/>
              <a:tailEnd/>
            </a:ln>
          </p:spPr>
          <p:txBody>
            <a:bodyPr/>
            <a:lstStyle/>
            <a:p>
              <a:endParaRPr lang="de-DE" sz="1600">
                <a:latin typeface="Arial" pitchFamily="34" charset="0"/>
                <a:cs typeface="Arial" pitchFamily="34" charset="0"/>
              </a:endParaRPr>
            </a:p>
          </p:txBody>
        </p:sp>
      </p:grpSp>
      <p:grpSp>
        <p:nvGrpSpPr>
          <p:cNvPr id="9" name="Group 12"/>
          <p:cNvGrpSpPr>
            <a:grpSpLocks/>
          </p:cNvGrpSpPr>
          <p:nvPr/>
        </p:nvGrpSpPr>
        <p:grpSpPr bwMode="auto">
          <a:xfrm>
            <a:off x="1611314" y="4581525"/>
            <a:ext cx="639763" cy="625475"/>
            <a:chOff x="431" y="3022"/>
            <a:chExt cx="403" cy="394"/>
          </a:xfrm>
        </p:grpSpPr>
        <p:sp>
          <p:nvSpPr>
            <p:cNvPr id="50" name="Text Box 13"/>
            <p:cNvSpPr txBox="1">
              <a:spLocks noChangeArrowheads="1"/>
            </p:cNvSpPr>
            <p:nvPr/>
          </p:nvSpPr>
          <p:spPr bwMode="auto">
            <a:xfrm>
              <a:off x="431" y="3203"/>
              <a:ext cx="403" cy="213"/>
            </a:xfrm>
            <a:prstGeom prst="rect">
              <a:avLst/>
            </a:prstGeom>
            <a:noFill/>
            <a:ln w="9525">
              <a:noFill/>
              <a:miter lim="800000"/>
              <a:headEnd/>
              <a:tailEnd/>
            </a:ln>
          </p:spPr>
          <p:txBody>
            <a:bodyPr wrap="none" lIns="91428" tIns="45714" rIns="91428" bIns="45714">
              <a:spAutoFit/>
            </a:bodyPr>
            <a:lstStyle/>
            <a:p>
              <a:r>
                <a:rPr lang="de-DE" sz="1600" dirty="0">
                  <a:latin typeface="Arial" pitchFamily="34" charset="0"/>
                  <a:cs typeface="Arial" pitchFamily="34" charset="0"/>
                </a:rPr>
                <a:t>2010</a:t>
              </a:r>
            </a:p>
          </p:txBody>
        </p:sp>
        <p:sp>
          <p:nvSpPr>
            <p:cNvPr id="51" name="Line 14"/>
            <p:cNvSpPr>
              <a:spLocks noChangeShapeType="1"/>
            </p:cNvSpPr>
            <p:nvPr/>
          </p:nvSpPr>
          <p:spPr bwMode="auto">
            <a:xfrm>
              <a:off x="612" y="3022"/>
              <a:ext cx="0" cy="136"/>
            </a:xfrm>
            <a:prstGeom prst="line">
              <a:avLst/>
            </a:prstGeom>
            <a:noFill/>
            <a:ln w="38100">
              <a:solidFill>
                <a:schemeClr val="tx1"/>
              </a:solidFill>
              <a:round/>
              <a:headEnd/>
              <a:tailEnd/>
            </a:ln>
          </p:spPr>
          <p:txBody>
            <a:bodyPr/>
            <a:lstStyle/>
            <a:p>
              <a:endParaRPr lang="de-DE" sz="1600">
                <a:latin typeface="Arial" pitchFamily="34" charset="0"/>
                <a:cs typeface="Arial" pitchFamily="34" charset="0"/>
              </a:endParaRPr>
            </a:p>
          </p:txBody>
        </p:sp>
      </p:grpSp>
      <p:grpSp>
        <p:nvGrpSpPr>
          <p:cNvPr id="10" name="Group 15"/>
          <p:cNvGrpSpPr>
            <a:grpSpLocks/>
          </p:cNvGrpSpPr>
          <p:nvPr/>
        </p:nvGrpSpPr>
        <p:grpSpPr bwMode="auto">
          <a:xfrm>
            <a:off x="2474914" y="4581525"/>
            <a:ext cx="639763" cy="625475"/>
            <a:chOff x="431" y="3022"/>
            <a:chExt cx="403" cy="394"/>
          </a:xfrm>
        </p:grpSpPr>
        <p:sp>
          <p:nvSpPr>
            <p:cNvPr id="48" name="Text Box 16"/>
            <p:cNvSpPr txBox="1">
              <a:spLocks noChangeArrowheads="1"/>
            </p:cNvSpPr>
            <p:nvPr/>
          </p:nvSpPr>
          <p:spPr bwMode="auto">
            <a:xfrm>
              <a:off x="431" y="3203"/>
              <a:ext cx="403" cy="213"/>
            </a:xfrm>
            <a:prstGeom prst="rect">
              <a:avLst/>
            </a:prstGeom>
            <a:noFill/>
            <a:ln w="9525">
              <a:noFill/>
              <a:miter lim="800000"/>
              <a:headEnd/>
              <a:tailEnd/>
            </a:ln>
          </p:spPr>
          <p:txBody>
            <a:bodyPr wrap="none" lIns="91428" tIns="45714" rIns="91428" bIns="45714">
              <a:spAutoFit/>
            </a:bodyPr>
            <a:lstStyle/>
            <a:p>
              <a:r>
                <a:rPr lang="de-DE" sz="1600">
                  <a:latin typeface="Arial" pitchFamily="34" charset="0"/>
                  <a:cs typeface="Arial" pitchFamily="34" charset="0"/>
                </a:rPr>
                <a:t>2015</a:t>
              </a:r>
            </a:p>
          </p:txBody>
        </p:sp>
        <p:sp>
          <p:nvSpPr>
            <p:cNvPr id="49" name="Line 17"/>
            <p:cNvSpPr>
              <a:spLocks noChangeShapeType="1"/>
            </p:cNvSpPr>
            <p:nvPr/>
          </p:nvSpPr>
          <p:spPr bwMode="auto">
            <a:xfrm>
              <a:off x="612" y="3022"/>
              <a:ext cx="0" cy="136"/>
            </a:xfrm>
            <a:prstGeom prst="line">
              <a:avLst/>
            </a:prstGeom>
            <a:noFill/>
            <a:ln w="38100">
              <a:solidFill>
                <a:schemeClr val="tx1"/>
              </a:solidFill>
              <a:round/>
              <a:headEnd/>
              <a:tailEnd/>
            </a:ln>
          </p:spPr>
          <p:txBody>
            <a:bodyPr/>
            <a:lstStyle/>
            <a:p>
              <a:endParaRPr lang="de-DE" sz="1600">
                <a:latin typeface="Arial" pitchFamily="34" charset="0"/>
                <a:cs typeface="Arial" pitchFamily="34" charset="0"/>
              </a:endParaRPr>
            </a:p>
          </p:txBody>
        </p:sp>
      </p:grpSp>
      <p:grpSp>
        <p:nvGrpSpPr>
          <p:cNvPr id="11" name="Group 18"/>
          <p:cNvGrpSpPr>
            <a:grpSpLocks/>
          </p:cNvGrpSpPr>
          <p:nvPr/>
        </p:nvGrpSpPr>
        <p:grpSpPr bwMode="auto">
          <a:xfrm>
            <a:off x="3340101" y="4581525"/>
            <a:ext cx="639763" cy="625475"/>
            <a:chOff x="431" y="3022"/>
            <a:chExt cx="403" cy="394"/>
          </a:xfrm>
        </p:grpSpPr>
        <p:sp>
          <p:nvSpPr>
            <p:cNvPr id="46" name="Text Box 19"/>
            <p:cNvSpPr txBox="1">
              <a:spLocks noChangeArrowheads="1"/>
            </p:cNvSpPr>
            <p:nvPr/>
          </p:nvSpPr>
          <p:spPr bwMode="auto">
            <a:xfrm>
              <a:off x="431" y="3203"/>
              <a:ext cx="403" cy="213"/>
            </a:xfrm>
            <a:prstGeom prst="rect">
              <a:avLst/>
            </a:prstGeom>
            <a:noFill/>
            <a:ln w="9525">
              <a:noFill/>
              <a:miter lim="800000"/>
              <a:headEnd/>
              <a:tailEnd/>
            </a:ln>
          </p:spPr>
          <p:txBody>
            <a:bodyPr wrap="none" lIns="91428" tIns="45714" rIns="91428" bIns="45714">
              <a:spAutoFit/>
            </a:bodyPr>
            <a:lstStyle/>
            <a:p>
              <a:r>
                <a:rPr lang="de-DE" sz="1600">
                  <a:latin typeface="Arial" pitchFamily="34" charset="0"/>
                  <a:cs typeface="Arial" pitchFamily="34" charset="0"/>
                </a:rPr>
                <a:t>2020</a:t>
              </a:r>
            </a:p>
          </p:txBody>
        </p:sp>
        <p:sp>
          <p:nvSpPr>
            <p:cNvPr id="47" name="Line 20"/>
            <p:cNvSpPr>
              <a:spLocks noChangeShapeType="1"/>
            </p:cNvSpPr>
            <p:nvPr/>
          </p:nvSpPr>
          <p:spPr bwMode="auto">
            <a:xfrm>
              <a:off x="612" y="3022"/>
              <a:ext cx="0" cy="136"/>
            </a:xfrm>
            <a:prstGeom prst="line">
              <a:avLst/>
            </a:prstGeom>
            <a:noFill/>
            <a:ln w="38100">
              <a:solidFill>
                <a:schemeClr val="tx1"/>
              </a:solidFill>
              <a:round/>
              <a:headEnd/>
              <a:tailEnd/>
            </a:ln>
          </p:spPr>
          <p:txBody>
            <a:bodyPr/>
            <a:lstStyle/>
            <a:p>
              <a:endParaRPr lang="de-DE" sz="1600">
                <a:latin typeface="Arial" pitchFamily="34" charset="0"/>
                <a:cs typeface="Arial" pitchFamily="34" charset="0"/>
              </a:endParaRPr>
            </a:p>
          </p:txBody>
        </p:sp>
      </p:grpSp>
      <p:grpSp>
        <p:nvGrpSpPr>
          <p:cNvPr id="12" name="Group 21"/>
          <p:cNvGrpSpPr>
            <a:grpSpLocks/>
          </p:cNvGrpSpPr>
          <p:nvPr/>
        </p:nvGrpSpPr>
        <p:grpSpPr bwMode="auto">
          <a:xfrm>
            <a:off x="4159251" y="4581525"/>
            <a:ext cx="639763" cy="625475"/>
            <a:chOff x="431" y="3022"/>
            <a:chExt cx="403" cy="394"/>
          </a:xfrm>
        </p:grpSpPr>
        <p:sp>
          <p:nvSpPr>
            <p:cNvPr id="44" name="Text Box 22"/>
            <p:cNvSpPr txBox="1">
              <a:spLocks noChangeArrowheads="1"/>
            </p:cNvSpPr>
            <p:nvPr/>
          </p:nvSpPr>
          <p:spPr bwMode="auto">
            <a:xfrm>
              <a:off x="431" y="3203"/>
              <a:ext cx="403" cy="213"/>
            </a:xfrm>
            <a:prstGeom prst="rect">
              <a:avLst/>
            </a:prstGeom>
            <a:noFill/>
            <a:ln w="9525">
              <a:noFill/>
              <a:miter lim="800000"/>
              <a:headEnd/>
              <a:tailEnd/>
            </a:ln>
          </p:spPr>
          <p:txBody>
            <a:bodyPr wrap="none" lIns="91428" tIns="45714" rIns="91428" bIns="45714">
              <a:spAutoFit/>
            </a:bodyPr>
            <a:lstStyle/>
            <a:p>
              <a:r>
                <a:rPr lang="de-DE" sz="1600">
                  <a:latin typeface="Arial" pitchFamily="34" charset="0"/>
                  <a:cs typeface="Arial" pitchFamily="34" charset="0"/>
                </a:rPr>
                <a:t>2025</a:t>
              </a:r>
            </a:p>
          </p:txBody>
        </p:sp>
        <p:sp>
          <p:nvSpPr>
            <p:cNvPr id="45" name="Line 23"/>
            <p:cNvSpPr>
              <a:spLocks noChangeShapeType="1"/>
            </p:cNvSpPr>
            <p:nvPr/>
          </p:nvSpPr>
          <p:spPr bwMode="auto">
            <a:xfrm>
              <a:off x="612" y="3022"/>
              <a:ext cx="0" cy="136"/>
            </a:xfrm>
            <a:prstGeom prst="line">
              <a:avLst/>
            </a:prstGeom>
            <a:noFill/>
            <a:ln w="38100">
              <a:solidFill>
                <a:schemeClr val="tx1"/>
              </a:solidFill>
              <a:round/>
              <a:headEnd/>
              <a:tailEnd/>
            </a:ln>
          </p:spPr>
          <p:txBody>
            <a:bodyPr/>
            <a:lstStyle/>
            <a:p>
              <a:endParaRPr lang="de-DE" sz="1600">
                <a:latin typeface="Arial" pitchFamily="34" charset="0"/>
                <a:cs typeface="Arial" pitchFamily="34" charset="0"/>
              </a:endParaRPr>
            </a:p>
          </p:txBody>
        </p:sp>
      </p:grpSp>
      <p:grpSp>
        <p:nvGrpSpPr>
          <p:cNvPr id="13" name="Group 24"/>
          <p:cNvGrpSpPr>
            <a:grpSpLocks/>
          </p:cNvGrpSpPr>
          <p:nvPr/>
        </p:nvGrpSpPr>
        <p:grpSpPr bwMode="auto">
          <a:xfrm>
            <a:off x="5067301" y="4581525"/>
            <a:ext cx="639763" cy="625475"/>
            <a:chOff x="431" y="3022"/>
            <a:chExt cx="403" cy="394"/>
          </a:xfrm>
        </p:grpSpPr>
        <p:sp>
          <p:nvSpPr>
            <p:cNvPr id="42" name="Text Box 25"/>
            <p:cNvSpPr txBox="1">
              <a:spLocks noChangeArrowheads="1"/>
            </p:cNvSpPr>
            <p:nvPr/>
          </p:nvSpPr>
          <p:spPr bwMode="auto">
            <a:xfrm>
              <a:off x="431" y="3203"/>
              <a:ext cx="403" cy="213"/>
            </a:xfrm>
            <a:prstGeom prst="rect">
              <a:avLst/>
            </a:prstGeom>
            <a:noFill/>
            <a:ln w="9525">
              <a:noFill/>
              <a:miter lim="800000"/>
              <a:headEnd/>
              <a:tailEnd/>
            </a:ln>
          </p:spPr>
          <p:txBody>
            <a:bodyPr wrap="none" lIns="91428" tIns="45714" rIns="91428" bIns="45714">
              <a:spAutoFit/>
            </a:bodyPr>
            <a:lstStyle/>
            <a:p>
              <a:r>
                <a:rPr lang="de-DE" sz="1600">
                  <a:latin typeface="Arial" pitchFamily="34" charset="0"/>
                  <a:cs typeface="Arial" pitchFamily="34" charset="0"/>
                </a:rPr>
                <a:t>2030</a:t>
              </a:r>
            </a:p>
          </p:txBody>
        </p:sp>
        <p:sp>
          <p:nvSpPr>
            <p:cNvPr id="43" name="Line 26"/>
            <p:cNvSpPr>
              <a:spLocks noChangeShapeType="1"/>
            </p:cNvSpPr>
            <p:nvPr/>
          </p:nvSpPr>
          <p:spPr bwMode="auto">
            <a:xfrm>
              <a:off x="612" y="3022"/>
              <a:ext cx="0" cy="136"/>
            </a:xfrm>
            <a:prstGeom prst="line">
              <a:avLst/>
            </a:prstGeom>
            <a:noFill/>
            <a:ln w="38100">
              <a:solidFill>
                <a:schemeClr val="tx1"/>
              </a:solidFill>
              <a:round/>
              <a:headEnd/>
              <a:tailEnd/>
            </a:ln>
          </p:spPr>
          <p:txBody>
            <a:bodyPr/>
            <a:lstStyle/>
            <a:p>
              <a:endParaRPr lang="de-DE" sz="1600">
                <a:latin typeface="Arial" pitchFamily="34" charset="0"/>
                <a:cs typeface="Arial" pitchFamily="34" charset="0"/>
              </a:endParaRPr>
            </a:p>
          </p:txBody>
        </p:sp>
      </p:grpSp>
      <p:grpSp>
        <p:nvGrpSpPr>
          <p:cNvPr id="14" name="Group 27"/>
          <p:cNvGrpSpPr>
            <a:grpSpLocks/>
          </p:cNvGrpSpPr>
          <p:nvPr/>
        </p:nvGrpSpPr>
        <p:grpSpPr bwMode="auto">
          <a:xfrm>
            <a:off x="8451851" y="4581525"/>
            <a:ext cx="639763" cy="625475"/>
            <a:chOff x="431" y="3022"/>
            <a:chExt cx="403" cy="394"/>
          </a:xfrm>
        </p:grpSpPr>
        <p:sp>
          <p:nvSpPr>
            <p:cNvPr id="40" name="Text Box 28"/>
            <p:cNvSpPr txBox="1">
              <a:spLocks noChangeArrowheads="1"/>
            </p:cNvSpPr>
            <p:nvPr/>
          </p:nvSpPr>
          <p:spPr bwMode="auto">
            <a:xfrm>
              <a:off x="431" y="3203"/>
              <a:ext cx="403" cy="213"/>
            </a:xfrm>
            <a:prstGeom prst="rect">
              <a:avLst/>
            </a:prstGeom>
            <a:noFill/>
            <a:ln w="9525">
              <a:noFill/>
              <a:miter lim="800000"/>
              <a:headEnd/>
              <a:tailEnd/>
            </a:ln>
          </p:spPr>
          <p:txBody>
            <a:bodyPr wrap="none" lIns="91428" tIns="45714" rIns="91428" bIns="45714">
              <a:spAutoFit/>
            </a:bodyPr>
            <a:lstStyle/>
            <a:p>
              <a:r>
                <a:rPr lang="de-DE" sz="1600">
                  <a:latin typeface="Arial" pitchFamily="34" charset="0"/>
                  <a:cs typeface="Arial" pitchFamily="34" charset="0"/>
                </a:rPr>
                <a:t>2050</a:t>
              </a:r>
            </a:p>
          </p:txBody>
        </p:sp>
        <p:sp>
          <p:nvSpPr>
            <p:cNvPr id="41" name="Line 29"/>
            <p:cNvSpPr>
              <a:spLocks noChangeShapeType="1"/>
            </p:cNvSpPr>
            <p:nvPr/>
          </p:nvSpPr>
          <p:spPr bwMode="auto">
            <a:xfrm>
              <a:off x="612" y="3022"/>
              <a:ext cx="0" cy="136"/>
            </a:xfrm>
            <a:prstGeom prst="line">
              <a:avLst/>
            </a:prstGeom>
            <a:noFill/>
            <a:ln w="38100">
              <a:solidFill>
                <a:schemeClr val="tx1"/>
              </a:solidFill>
              <a:round/>
              <a:headEnd/>
              <a:tailEnd/>
            </a:ln>
          </p:spPr>
          <p:txBody>
            <a:bodyPr/>
            <a:lstStyle/>
            <a:p>
              <a:endParaRPr lang="de-DE" sz="1600">
                <a:latin typeface="Arial" pitchFamily="34" charset="0"/>
                <a:cs typeface="Arial" pitchFamily="34" charset="0"/>
              </a:endParaRPr>
            </a:p>
          </p:txBody>
        </p:sp>
      </p:grpSp>
      <p:grpSp>
        <p:nvGrpSpPr>
          <p:cNvPr id="15" name="Group 30"/>
          <p:cNvGrpSpPr>
            <a:grpSpLocks/>
          </p:cNvGrpSpPr>
          <p:nvPr/>
        </p:nvGrpSpPr>
        <p:grpSpPr bwMode="auto">
          <a:xfrm>
            <a:off x="6723064" y="4581525"/>
            <a:ext cx="639763" cy="625475"/>
            <a:chOff x="431" y="3022"/>
            <a:chExt cx="403" cy="394"/>
          </a:xfrm>
        </p:grpSpPr>
        <p:sp>
          <p:nvSpPr>
            <p:cNvPr id="38" name="Text Box 31"/>
            <p:cNvSpPr txBox="1">
              <a:spLocks noChangeArrowheads="1"/>
            </p:cNvSpPr>
            <p:nvPr/>
          </p:nvSpPr>
          <p:spPr bwMode="auto">
            <a:xfrm>
              <a:off x="431" y="3203"/>
              <a:ext cx="403" cy="213"/>
            </a:xfrm>
            <a:prstGeom prst="rect">
              <a:avLst/>
            </a:prstGeom>
            <a:noFill/>
            <a:ln w="9525">
              <a:noFill/>
              <a:miter lim="800000"/>
              <a:headEnd/>
              <a:tailEnd/>
            </a:ln>
          </p:spPr>
          <p:txBody>
            <a:bodyPr wrap="none" lIns="91428" tIns="45714" rIns="91428" bIns="45714">
              <a:spAutoFit/>
            </a:bodyPr>
            <a:lstStyle/>
            <a:p>
              <a:r>
                <a:rPr lang="de-DE" sz="1600">
                  <a:latin typeface="Arial" pitchFamily="34" charset="0"/>
                  <a:cs typeface="Arial" pitchFamily="34" charset="0"/>
                </a:rPr>
                <a:t>2040</a:t>
              </a:r>
            </a:p>
          </p:txBody>
        </p:sp>
        <p:sp>
          <p:nvSpPr>
            <p:cNvPr id="39" name="Line 32"/>
            <p:cNvSpPr>
              <a:spLocks noChangeShapeType="1"/>
            </p:cNvSpPr>
            <p:nvPr/>
          </p:nvSpPr>
          <p:spPr bwMode="auto">
            <a:xfrm>
              <a:off x="612" y="3022"/>
              <a:ext cx="0" cy="136"/>
            </a:xfrm>
            <a:prstGeom prst="line">
              <a:avLst/>
            </a:prstGeom>
            <a:noFill/>
            <a:ln w="38100">
              <a:solidFill>
                <a:schemeClr val="tx1"/>
              </a:solidFill>
              <a:round/>
              <a:headEnd/>
              <a:tailEnd/>
            </a:ln>
          </p:spPr>
          <p:txBody>
            <a:bodyPr/>
            <a:lstStyle/>
            <a:p>
              <a:endParaRPr lang="de-DE" sz="1600">
                <a:latin typeface="Arial" pitchFamily="34" charset="0"/>
                <a:cs typeface="Arial" pitchFamily="34" charset="0"/>
              </a:endParaRPr>
            </a:p>
          </p:txBody>
        </p:sp>
      </p:grpSp>
      <p:grpSp>
        <p:nvGrpSpPr>
          <p:cNvPr id="16" name="Group 33"/>
          <p:cNvGrpSpPr>
            <a:grpSpLocks/>
          </p:cNvGrpSpPr>
          <p:nvPr/>
        </p:nvGrpSpPr>
        <p:grpSpPr bwMode="auto">
          <a:xfrm>
            <a:off x="7588251" y="4581525"/>
            <a:ext cx="639763" cy="625475"/>
            <a:chOff x="431" y="3022"/>
            <a:chExt cx="403" cy="394"/>
          </a:xfrm>
        </p:grpSpPr>
        <p:sp>
          <p:nvSpPr>
            <p:cNvPr id="36" name="Text Box 34"/>
            <p:cNvSpPr txBox="1">
              <a:spLocks noChangeArrowheads="1"/>
            </p:cNvSpPr>
            <p:nvPr/>
          </p:nvSpPr>
          <p:spPr bwMode="auto">
            <a:xfrm>
              <a:off x="431" y="3203"/>
              <a:ext cx="403" cy="213"/>
            </a:xfrm>
            <a:prstGeom prst="rect">
              <a:avLst/>
            </a:prstGeom>
            <a:noFill/>
            <a:ln w="9525">
              <a:noFill/>
              <a:miter lim="800000"/>
              <a:headEnd/>
              <a:tailEnd/>
            </a:ln>
          </p:spPr>
          <p:txBody>
            <a:bodyPr wrap="none" lIns="91428" tIns="45714" rIns="91428" bIns="45714">
              <a:spAutoFit/>
            </a:bodyPr>
            <a:lstStyle/>
            <a:p>
              <a:r>
                <a:rPr lang="de-DE" sz="1600">
                  <a:latin typeface="Arial" pitchFamily="34" charset="0"/>
                  <a:cs typeface="Arial" pitchFamily="34" charset="0"/>
                </a:rPr>
                <a:t>2045</a:t>
              </a:r>
            </a:p>
          </p:txBody>
        </p:sp>
        <p:sp>
          <p:nvSpPr>
            <p:cNvPr id="37" name="Line 35"/>
            <p:cNvSpPr>
              <a:spLocks noChangeShapeType="1"/>
            </p:cNvSpPr>
            <p:nvPr/>
          </p:nvSpPr>
          <p:spPr bwMode="auto">
            <a:xfrm>
              <a:off x="612" y="3022"/>
              <a:ext cx="0" cy="136"/>
            </a:xfrm>
            <a:prstGeom prst="line">
              <a:avLst/>
            </a:prstGeom>
            <a:noFill/>
            <a:ln w="38100">
              <a:solidFill>
                <a:schemeClr val="tx1"/>
              </a:solidFill>
              <a:round/>
              <a:headEnd/>
              <a:tailEnd/>
            </a:ln>
          </p:spPr>
          <p:txBody>
            <a:bodyPr/>
            <a:lstStyle/>
            <a:p>
              <a:endParaRPr lang="de-DE" sz="1600">
                <a:latin typeface="Arial" pitchFamily="34" charset="0"/>
                <a:cs typeface="Arial" pitchFamily="34" charset="0"/>
              </a:endParaRPr>
            </a:p>
          </p:txBody>
        </p:sp>
      </p:grpSp>
      <p:grpSp>
        <p:nvGrpSpPr>
          <p:cNvPr id="17" name="Group 36"/>
          <p:cNvGrpSpPr>
            <a:grpSpLocks/>
          </p:cNvGrpSpPr>
          <p:nvPr/>
        </p:nvGrpSpPr>
        <p:grpSpPr bwMode="auto">
          <a:xfrm>
            <a:off x="5859464" y="4581525"/>
            <a:ext cx="639763" cy="625475"/>
            <a:chOff x="431" y="3022"/>
            <a:chExt cx="403" cy="394"/>
          </a:xfrm>
        </p:grpSpPr>
        <p:sp>
          <p:nvSpPr>
            <p:cNvPr id="34" name="Text Box 37"/>
            <p:cNvSpPr txBox="1">
              <a:spLocks noChangeArrowheads="1"/>
            </p:cNvSpPr>
            <p:nvPr/>
          </p:nvSpPr>
          <p:spPr bwMode="auto">
            <a:xfrm>
              <a:off x="431" y="3203"/>
              <a:ext cx="403" cy="213"/>
            </a:xfrm>
            <a:prstGeom prst="rect">
              <a:avLst/>
            </a:prstGeom>
            <a:noFill/>
            <a:ln w="9525">
              <a:noFill/>
              <a:miter lim="800000"/>
              <a:headEnd/>
              <a:tailEnd/>
            </a:ln>
          </p:spPr>
          <p:txBody>
            <a:bodyPr wrap="none" lIns="91428" tIns="45714" rIns="91428" bIns="45714">
              <a:spAutoFit/>
            </a:bodyPr>
            <a:lstStyle/>
            <a:p>
              <a:r>
                <a:rPr lang="de-DE" sz="1600">
                  <a:latin typeface="Arial" pitchFamily="34" charset="0"/>
                  <a:cs typeface="Arial" pitchFamily="34" charset="0"/>
                </a:rPr>
                <a:t>2035</a:t>
              </a:r>
            </a:p>
          </p:txBody>
        </p:sp>
        <p:sp>
          <p:nvSpPr>
            <p:cNvPr id="35" name="Line 38"/>
            <p:cNvSpPr>
              <a:spLocks noChangeShapeType="1"/>
            </p:cNvSpPr>
            <p:nvPr/>
          </p:nvSpPr>
          <p:spPr bwMode="auto">
            <a:xfrm>
              <a:off x="612" y="3022"/>
              <a:ext cx="0" cy="136"/>
            </a:xfrm>
            <a:prstGeom prst="line">
              <a:avLst/>
            </a:prstGeom>
            <a:noFill/>
            <a:ln w="38100">
              <a:solidFill>
                <a:schemeClr val="tx1"/>
              </a:solidFill>
              <a:round/>
              <a:headEnd/>
              <a:tailEnd/>
            </a:ln>
          </p:spPr>
          <p:txBody>
            <a:bodyPr/>
            <a:lstStyle/>
            <a:p>
              <a:endParaRPr lang="de-DE" sz="1600">
                <a:latin typeface="Arial" pitchFamily="34" charset="0"/>
                <a:cs typeface="Arial" pitchFamily="34" charset="0"/>
              </a:endParaRPr>
            </a:p>
          </p:txBody>
        </p:sp>
      </p:grpSp>
      <p:sp>
        <p:nvSpPr>
          <p:cNvPr id="19" name="Text Box 39"/>
          <p:cNvSpPr txBox="1">
            <a:spLocks noChangeArrowheads="1"/>
          </p:cNvSpPr>
          <p:nvPr/>
        </p:nvSpPr>
        <p:spPr bwMode="auto">
          <a:xfrm>
            <a:off x="231775" y="928688"/>
            <a:ext cx="857250" cy="366712"/>
          </a:xfrm>
          <a:prstGeom prst="rect">
            <a:avLst/>
          </a:prstGeom>
          <a:noFill/>
          <a:ln w="9525">
            <a:noFill/>
            <a:miter lim="800000"/>
            <a:headEnd/>
            <a:tailEnd/>
          </a:ln>
        </p:spPr>
        <p:txBody>
          <a:bodyPr wrap="none" lIns="91428" tIns="45714" rIns="91428" bIns="45714">
            <a:spAutoFit/>
          </a:bodyPr>
          <a:lstStyle/>
          <a:p>
            <a:r>
              <a:rPr lang="de-DE">
                <a:solidFill>
                  <a:srgbClr val="414141"/>
                </a:solidFill>
              </a:rPr>
              <a:t>in Mio.</a:t>
            </a:r>
          </a:p>
        </p:txBody>
      </p:sp>
      <p:sp>
        <p:nvSpPr>
          <p:cNvPr id="20" name="Text Box 40"/>
          <p:cNvSpPr txBox="1">
            <a:spLocks noChangeArrowheads="1"/>
          </p:cNvSpPr>
          <p:nvPr/>
        </p:nvSpPr>
        <p:spPr bwMode="auto">
          <a:xfrm>
            <a:off x="179388" y="2565400"/>
            <a:ext cx="501650" cy="366712"/>
          </a:xfrm>
          <a:prstGeom prst="rect">
            <a:avLst/>
          </a:prstGeom>
          <a:solidFill>
            <a:schemeClr val="bg1"/>
          </a:solidFill>
          <a:ln w="9525">
            <a:noFill/>
            <a:miter lim="800000"/>
            <a:headEnd/>
            <a:tailEnd/>
          </a:ln>
        </p:spPr>
        <p:txBody>
          <a:bodyPr wrap="none" lIns="91428" tIns="45714" rIns="91428" bIns="45714">
            <a:spAutoFit/>
          </a:bodyPr>
          <a:lstStyle/>
          <a:p>
            <a:r>
              <a:rPr lang="de-DE"/>
              <a:t>1,0</a:t>
            </a:r>
          </a:p>
        </p:txBody>
      </p:sp>
      <p:sp>
        <p:nvSpPr>
          <p:cNvPr id="21" name="Text Box 41"/>
          <p:cNvSpPr txBox="1">
            <a:spLocks noChangeArrowheads="1"/>
          </p:cNvSpPr>
          <p:nvPr/>
        </p:nvSpPr>
        <p:spPr bwMode="auto">
          <a:xfrm>
            <a:off x="179388" y="1916113"/>
            <a:ext cx="628650" cy="366712"/>
          </a:xfrm>
          <a:prstGeom prst="rect">
            <a:avLst/>
          </a:prstGeom>
          <a:solidFill>
            <a:schemeClr val="bg1"/>
          </a:solidFill>
          <a:ln w="9525">
            <a:noFill/>
            <a:miter lim="800000"/>
            <a:headEnd/>
            <a:tailEnd/>
          </a:ln>
        </p:spPr>
        <p:txBody>
          <a:bodyPr wrap="none" lIns="91428" tIns="45714" rIns="91428" bIns="45714">
            <a:spAutoFit/>
          </a:bodyPr>
          <a:lstStyle/>
          <a:p>
            <a:r>
              <a:rPr lang="de-DE"/>
              <a:t>1,25</a:t>
            </a:r>
          </a:p>
        </p:txBody>
      </p:sp>
      <p:sp>
        <p:nvSpPr>
          <p:cNvPr id="22" name="Text Box 42"/>
          <p:cNvSpPr txBox="1">
            <a:spLocks noChangeArrowheads="1"/>
          </p:cNvSpPr>
          <p:nvPr/>
        </p:nvSpPr>
        <p:spPr bwMode="auto">
          <a:xfrm>
            <a:off x="179388" y="1412875"/>
            <a:ext cx="501650" cy="366712"/>
          </a:xfrm>
          <a:prstGeom prst="rect">
            <a:avLst/>
          </a:prstGeom>
          <a:solidFill>
            <a:schemeClr val="bg1"/>
          </a:solidFill>
          <a:ln w="9525">
            <a:noFill/>
            <a:miter lim="800000"/>
            <a:headEnd/>
            <a:tailEnd/>
          </a:ln>
        </p:spPr>
        <p:txBody>
          <a:bodyPr wrap="none" lIns="91428" tIns="45714" rIns="91428" bIns="45714">
            <a:spAutoFit/>
          </a:bodyPr>
          <a:lstStyle/>
          <a:p>
            <a:r>
              <a:rPr lang="de-DE"/>
              <a:t>1,5</a:t>
            </a:r>
          </a:p>
        </p:txBody>
      </p:sp>
      <p:grpSp>
        <p:nvGrpSpPr>
          <p:cNvPr id="18" name="Group 43"/>
          <p:cNvGrpSpPr>
            <a:grpSpLocks/>
          </p:cNvGrpSpPr>
          <p:nvPr/>
        </p:nvGrpSpPr>
        <p:grpSpPr bwMode="auto">
          <a:xfrm>
            <a:off x="3698875" y="2349500"/>
            <a:ext cx="936625" cy="1008062"/>
            <a:chOff x="2330" y="1344"/>
            <a:chExt cx="590" cy="635"/>
          </a:xfrm>
        </p:grpSpPr>
        <p:sp>
          <p:nvSpPr>
            <p:cNvPr id="32" name="Line 44"/>
            <p:cNvSpPr>
              <a:spLocks noChangeShapeType="1"/>
            </p:cNvSpPr>
            <p:nvPr/>
          </p:nvSpPr>
          <p:spPr bwMode="auto">
            <a:xfrm>
              <a:off x="2336" y="1842"/>
              <a:ext cx="584" cy="137"/>
            </a:xfrm>
            <a:prstGeom prst="line">
              <a:avLst/>
            </a:prstGeom>
            <a:noFill/>
            <a:ln w="28575">
              <a:solidFill>
                <a:srgbClr val="0066FF"/>
              </a:solidFill>
              <a:round/>
              <a:headEnd/>
              <a:tailEnd type="triangle" w="med" len="med"/>
            </a:ln>
          </p:spPr>
          <p:txBody>
            <a:bodyPr/>
            <a:lstStyle/>
            <a:p>
              <a:endParaRPr lang="de-DE"/>
            </a:p>
          </p:txBody>
        </p:sp>
        <p:sp>
          <p:nvSpPr>
            <p:cNvPr id="33" name="Line 45"/>
            <p:cNvSpPr>
              <a:spLocks noChangeShapeType="1"/>
            </p:cNvSpPr>
            <p:nvPr/>
          </p:nvSpPr>
          <p:spPr bwMode="auto">
            <a:xfrm flipV="1">
              <a:off x="2330" y="1344"/>
              <a:ext cx="545" cy="272"/>
            </a:xfrm>
            <a:prstGeom prst="line">
              <a:avLst/>
            </a:prstGeom>
            <a:noFill/>
            <a:ln w="28575">
              <a:solidFill>
                <a:srgbClr val="0066FF"/>
              </a:solidFill>
              <a:round/>
              <a:headEnd/>
              <a:tailEnd type="triangle" w="med" len="med"/>
            </a:ln>
          </p:spPr>
          <p:txBody>
            <a:bodyPr/>
            <a:lstStyle/>
            <a:p>
              <a:endParaRPr lang="de-DE"/>
            </a:p>
          </p:txBody>
        </p:sp>
      </p:grpSp>
      <p:grpSp>
        <p:nvGrpSpPr>
          <p:cNvPr id="23" name="Group 46"/>
          <p:cNvGrpSpPr>
            <a:grpSpLocks/>
          </p:cNvGrpSpPr>
          <p:nvPr/>
        </p:nvGrpSpPr>
        <p:grpSpPr bwMode="auto">
          <a:xfrm>
            <a:off x="1250950" y="1916113"/>
            <a:ext cx="1454150" cy="1152525"/>
            <a:chOff x="788" y="1026"/>
            <a:chExt cx="916" cy="726"/>
          </a:xfrm>
        </p:grpSpPr>
        <p:sp>
          <p:nvSpPr>
            <p:cNvPr id="28" name="Text Box 47"/>
            <p:cNvSpPr txBox="1">
              <a:spLocks noChangeArrowheads="1"/>
            </p:cNvSpPr>
            <p:nvPr/>
          </p:nvSpPr>
          <p:spPr bwMode="auto">
            <a:xfrm>
              <a:off x="788" y="1026"/>
              <a:ext cx="916" cy="231"/>
            </a:xfrm>
            <a:prstGeom prst="rect">
              <a:avLst/>
            </a:prstGeom>
            <a:solidFill>
              <a:schemeClr val="bg1"/>
            </a:solidFill>
            <a:ln w="9525">
              <a:noFill/>
              <a:miter lim="800000"/>
              <a:headEnd/>
              <a:tailEnd/>
            </a:ln>
            <a:effectLst/>
          </p:spPr>
          <p:txBody>
            <a:bodyPr wrap="none" lIns="91428" tIns="45714" rIns="91428" bIns="45714">
              <a:spAutoFit/>
            </a:bodyPr>
            <a:lstStyle/>
            <a:p>
              <a:pPr>
                <a:defRPr/>
              </a:pPr>
              <a:r>
                <a:rPr lang="de-DE" b="1" dirty="0">
                  <a:solidFill>
                    <a:srgbClr val="FF5050"/>
                  </a:solidFill>
                  <a:effectLst>
                    <a:outerShdw blurRad="38100" dist="38100" dir="2700000" algn="tl">
                      <a:srgbClr val="C0C0C0"/>
                    </a:outerShdw>
                  </a:effectLst>
                </a:rPr>
                <a:t>2007 – 2013</a:t>
              </a:r>
              <a:endParaRPr lang="de-DE" b="1" dirty="0"/>
            </a:p>
          </p:txBody>
        </p:sp>
        <p:sp>
          <p:nvSpPr>
            <p:cNvPr id="29" name="Line 48"/>
            <p:cNvSpPr>
              <a:spLocks noChangeShapeType="1"/>
            </p:cNvSpPr>
            <p:nvPr/>
          </p:nvSpPr>
          <p:spPr bwMode="auto">
            <a:xfrm>
              <a:off x="1242" y="1298"/>
              <a:ext cx="0" cy="318"/>
            </a:xfrm>
            <a:prstGeom prst="line">
              <a:avLst/>
            </a:prstGeom>
            <a:noFill/>
            <a:ln w="76200">
              <a:solidFill>
                <a:srgbClr val="FF5050"/>
              </a:solidFill>
              <a:round/>
              <a:headEnd/>
              <a:tailEnd type="triangle" w="med" len="med"/>
            </a:ln>
          </p:spPr>
          <p:txBody>
            <a:bodyPr/>
            <a:lstStyle/>
            <a:p>
              <a:endParaRPr lang="de-DE"/>
            </a:p>
          </p:txBody>
        </p:sp>
        <p:sp>
          <p:nvSpPr>
            <p:cNvPr id="30" name="Line 49"/>
            <p:cNvSpPr>
              <a:spLocks noChangeShapeType="1"/>
            </p:cNvSpPr>
            <p:nvPr/>
          </p:nvSpPr>
          <p:spPr bwMode="auto">
            <a:xfrm flipV="1">
              <a:off x="879" y="1661"/>
              <a:ext cx="317" cy="91"/>
            </a:xfrm>
            <a:prstGeom prst="line">
              <a:avLst/>
            </a:prstGeom>
            <a:noFill/>
            <a:ln w="38100">
              <a:solidFill>
                <a:srgbClr val="FF5050"/>
              </a:solidFill>
              <a:round/>
              <a:headEnd/>
              <a:tailEnd/>
            </a:ln>
          </p:spPr>
          <p:txBody>
            <a:bodyPr/>
            <a:lstStyle/>
            <a:p>
              <a:endParaRPr lang="de-DE"/>
            </a:p>
          </p:txBody>
        </p:sp>
        <p:sp>
          <p:nvSpPr>
            <p:cNvPr id="31" name="Line 50"/>
            <p:cNvSpPr>
              <a:spLocks noChangeShapeType="1"/>
            </p:cNvSpPr>
            <p:nvPr/>
          </p:nvSpPr>
          <p:spPr bwMode="auto">
            <a:xfrm>
              <a:off x="1196" y="1661"/>
              <a:ext cx="136" cy="45"/>
            </a:xfrm>
            <a:prstGeom prst="line">
              <a:avLst/>
            </a:prstGeom>
            <a:noFill/>
            <a:ln w="38100">
              <a:solidFill>
                <a:srgbClr val="FF5050"/>
              </a:solidFill>
              <a:round/>
              <a:headEnd/>
              <a:tailEnd/>
            </a:ln>
          </p:spPr>
          <p:txBody>
            <a:bodyPr/>
            <a:lstStyle/>
            <a:p>
              <a:endParaRPr lang="de-DE"/>
            </a:p>
          </p:txBody>
        </p:sp>
      </p:grpSp>
      <p:grpSp>
        <p:nvGrpSpPr>
          <p:cNvPr id="24" name="Group 51"/>
          <p:cNvGrpSpPr>
            <a:grpSpLocks/>
          </p:cNvGrpSpPr>
          <p:nvPr/>
        </p:nvGrpSpPr>
        <p:grpSpPr bwMode="auto">
          <a:xfrm>
            <a:off x="3563938" y="1196975"/>
            <a:ext cx="1873250" cy="1223962"/>
            <a:chOff x="2245" y="754"/>
            <a:chExt cx="1180" cy="771"/>
          </a:xfrm>
        </p:grpSpPr>
        <p:sp>
          <p:nvSpPr>
            <p:cNvPr id="26" name="Oval 52"/>
            <p:cNvSpPr>
              <a:spLocks noChangeArrowheads="1"/>
            </p:cNvSpPr>
            <p:nvPr/>
          </p:nvSpPr>
          <p:spPr bwMode="auto">
            <a:xfrm>
              <a:off x="2245" y="1026"/>
              <a:ext cx="1180" cy="499"/>
            </a:xfrm>
            <a:prstGeom prst="ellipse">
              <a:avLst/>
            </a:prstGeom>
            <a:noFill/>
            <a:ln w="28575">
              <a:solidFill>
                <a:srgbClr val="3E35F9"/>
              </a:solidFill>
              <a:round/>
              <a:headEnd/>
              <a:tailEnd/>
            </a:ln>
          </p:spPr>
          <p:txBody>
            <a:bodyPr wrap="none" anchor="ctr"/>
            <a:lstStyle/>
            <a:p>
              <a:endParaRPr lang="de-DE"/>
            </a:p>
          </p:txBody>
        </p:sp>
        <p:sp>
          <p:nvSpPr>
            <p:cNvPr id="27" name="Text Box 53"/>
            <p:cNvSpPr txBox="1">
              <a:spLocks noChangeArrowheads="1"/>
            </p:cNvSpPr>
            <p:nvPr/>
          </p:nvSpPr>
          <p:spPr bwMode="auto">
            <a:xfrm>
              <a:off x="2336" y="754"/>
              <a:ext cx="998" cy="231"/>
            </a:xfrm>
            <a:prstGeom prst="rect">
              <a:avLst/>
            </a:prstGeom>
            <a:solidFill>
              <a:schemeClr val="bg1"/>
            </a:solidFill>
            <a:ln w="9525">
              <a:noFill/>
              <a:miter lim="800000"/>
              <a:headEnd/>
              <a:tailEnd/>
            </a:ln>
            <a:effectLst/>
          </p:spPr>
          <p:txBody>
            <a:bodyPr lIns="91428" tIns="45714" rIns="91428" bIns="45714">
              <a:spAutoFit/>
            </a:bodyPr>
            <a:lstStyle/>
            <a:p>
              <a:pPr>
                <a:defRPr/>
              </a:pPr>
              <a:r>
                <a:rPr lang="de-DE" b="1" dirty="0">
                  <a:solidFill>
                    <a:srgbClr val="3366FF"/>
                  </a:solidFill>
                  <a:effectLst>
                    <a:outerShdw blurRad="38100" dist="38100" dir="2700000" algn="tl">
                      <a:srgbClr val="C0C0C0"/>
                    </a:outerShdw>
                  </a:effectLst>
                </a:rPr>
                <a:t>2020 – 2030</a:t>
              </a:r>
              <a:endParaRPr lang="de-DE" b="1" dirty="0">
                <a:solidFill>
                  <a:srgbClr val="3366FF"/>
                </a:solidFill>
              </a:endParaRPr>
            </a:p>
          </p:txBody>
        </p:sp>
      </p:grpSp>
      <p:sp>
        <p:nvSpPr>
          <p:cNvPr id="56" name="Foliennummernplatzhalter 55"/>
          <p:cNvSpPr>
            <a:spLocks noGrp="1"/>
          </p:cNvSpPr>
          <p:nvPr>
            <p:ph type="sldNum" sz="quarter" idx="11"/>
          </p:nvPr>
        </p:nvSpPr>
        <p:spPr/>
        <p:txBody>
          <a:bodyPr/>
          <a:lstStyle/>
          <a:p>
            <a:pPr algn="r"/>
            <a:fld id="{0157F4A5-5E62-48E4-A12E-F26903DAE5DA}" type="slidenum">
              <a:rPr lang="de-DE" smtClean="0"/>
              <a:pPr algn="r"/>
              <a:t>11</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142874" y="142875"/>
            <a:ext cx="7572398" cy="642938"/>
          </a:xfrm>
        </p:spPr>
        <p:txBody>
          <a:bodyPr/>
          <a:lstStyle/>
          <a:p>
            <a:r>
              <a:rPr lang="de-DE" sz="2400" dirty="0" smtClean="0"/>
              <a:t>2.1 Schulzeitverkürzung</a:t>
            </a:r>
            <a:endParaRPr lang="de-DE" sz="2400" dirty="0"/>
          </a:p>
        </p:txBody>
      </p:sp>
      <p:sp>
        <p:nvSpPr>
          <p:cNvPr id="3" name="Fußzeilenplatzhalter 2"/>
          <p:cNvSpPr>
            <a:spLocks noGrp="1"/>
          </p:cNvSpPr>
          <p:nvPr>
            <p:ph type="ftr" sz="quarter" idx="10"/>
          </p:nvPr>
        </p:nvSpPr>
        <p:spPr/>
        <p:txBody>
          <a:bodyPr/>
          <a:lstStyle/>
          <a:p>
            <a:r>
              <a:rPr lang="de-DE" smtClean="0"/>
              <a:t>Demographische Entwicklung | Detlef Müller-Böling | 05.02.2010</a:t>
            </a:r>
            <a:endParaRPr lang="de-DE" dirty="0"/>
          </a:p>
        </p:txBody>
      </p:sp>
      <p:sp>
        <p:nvSpPr>
          <p:cNvPr id="5" name="Rectangle 3"/>
          <p:cNvSpPr txBox="1">
            <a:spLocks noChangeArrowheads="1"/>
          </p:cNvSpPr>
          <p:nvPr/>
        </p:nvSpPr>
        <p:spPr>
          <a:xfrm>
            <a:off x="457200" y="1285860"/>
            <a:ext cx="8123238" cy="4879990"/>
          </a:xfrm>
          <a:prstGeom prst="rect">
            <a:avLst/>
          </a:prstGeom>
        </p:spPr>
        <p:txBody>
          <a:bodyPr/>
          <a:lstStyle/>
          <a:p>
            <a:pPr marL="0" marR="0" lvl="0" indent="0" algn="just" defTabSz="966788" rtl="0" eaLnBrk="1" fontAlgn="auto" latinLnBrk="0" hangingPunct="1">
              <a:lnSpc>
                <a:spcPct val="90000"/>
              </a:lnSpc>
              <a:spcBef>
                <a:spcPct val="20000"/>
              </a:spcBef>
              <a:spcAft>
                <a:spcPts val="0"/>
              </a:spcAft>
              <a:buClrTx/>
              <a:buSzTx/>
              <a:buFont typeface="Wingdings" pitchFamily="2" charset="2"/>
              <a:buNone/>
              <a:tabLst>
                <a:tab pos="363538" algn="l"/>
              </a:tabLst>
              <a:defRPr/>
            </a:pPr>
            <a:r>
              <a:rPr kumimoji="0" lang="de-DE" b="1" i="0" u="none" strike="noStrike" kern="1200" cap="none" spc="0" normalizeH="0" baseline="0" noProof="0" dirty="0" smtClean="0">
                <a:ln>
                  <a:noFill/>
                </a:ln>
                <a:solidFill>
                  <a:schemeClr val="tx1"/>
                </a:solidFill>
                <a:effectLst/>
                <a:uLnTx/>
                <a:uFillTx/>
                <a:latin typeface="Arial" pitchFamily="34" charset="0"/>
                <a:cs typeface="Arial" pitchFamily="34" charset="0"/>
              </a:rPr>
              <a:t>Zwischen 2007 und 2016 schließen aufgrund der Schulzeitverkürzung mehr Schüler als ursprünglich erwartet mit dem Abitur ab </a:t>
            </a:r>
          </a:p>
          <a:p>
            <a:pPr marL="0" marR="0" lvl="0" indent="0" algn="just" defTabSz="966788" rtl="0" eaLnBrk="1" fontAlgn="auto" latinLnBrk="0" hangingPunct="1">
              <a:lnSpc>
                <a:spcPct val="90000"/>
              </a:lnSpc>
              <a:spcBef>
                <a:spcPct val="20000"/>
              </a:spcBef>
              <a:spcAft>
                <a:spcPts val="0"/>
              </a:spcAft>
              <a:buClrTx/>
              <a:buSzTx/>
              <a:buFont typeface="Wingdings" pitchFamily="2" charset="2"/>
              <a:buNone/>
              <a:tabLst>
                <a:tab pos="363538" algn="l"/>
              </a:tabLst>
              <a:defRPr/>
            </a:pPr>
            <a:endParaRPr lang="de-DE" b="1" dirty="0" smtClean="0">
              <a:latin typeface="Arial" pitchFamily="34" charset="0"/>
              <a:cs typeface="Arial" pitchFamily="34" charset="0"/>
            </a:endParaRPr>
          </a:p>
          <a:p>
            <a:pPr marL="0" marR="0" lvl="0" indent="0" algn="just" defTabSz="966788" rtl="0" eaLnBrk="1" fontAlgn="auto" latinLnBrk="0" hangingPunct="1">
              <a:lnSpc>
                <a:spcPct val="90000"/>
              </a:lnSpc>
              <a:spcBef>
                <a:spcPct val="20000"/>
              </a:spcBef>
              <a:spcAft>
                <a:spcPts val="0"/>
              </a:spcAft>
              <a:buClrTx/>
              <a:buSzTx/>
              <a:buFont typeface="Wingdings" pitchFamily="2" charset="2"/>
              <a:buNone/>
              <a:tabLst>
                <a:tab pos="363538" algn="l"/>
              </a:tabLst>
              <a:defRPr/>
            </a:pPr>
            <a:endParaRPr kumimoji="0" lang="de-DE"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0" lvl="0" indent="0" algn="just" defTabSz="966788" rtl="0" eaLnBrk="1" fontAlgn="auto" latinLnBrk="0" hangingPunct="1">
              <a:lnSpc>
                <a:spcPct val="90000"/>
              </a:lnSpc>
              <a:spcBef>
                <a:spcPct val="20000"/>
              </a:spcBef>
              <a:spcAft>
                <a:spcPts val="0"/>
              </a:spcAft>
              <a:buClrTx/>
              <a:buSzTx/>
              <a:buFont typeface="Wingdings" pitchFamily="2" charset="2"/>
              <a:buNone/>
              <a:tabLst>
                <a:tab pos="363538" algn="l"/>
              </a:tabLst>
              <a:defRPr/>
            </a:pPr>
            <a:endParaRPr lang="de-DE" b="1" dirty="0" smtClean="0">
              <a:latin typeface="Arial" pitchFamily="34" charset="0"/>
              <a:cs typeface="Arial" pitchFamily="34" charset="0"/>
            </a:endParaRPr>
          </a:p>
          <a:p>
            <a:pPr marL="0" marR="0" lvl="0" indent="0" algn="just" defTabSz="966788" rtl="0" eaLnBrk="1" fontAlgn="auto" latinLnBrk="0" hangingPunct="1">
              <a:lnSpc>
                <a:spcPct val="90000"/>
              </a:lnSpc>
              <a:spcBef>
                <a:spcPct val="20000"/>
              </a:spcBef>
              <a:spcAft>
                <a:spcPts val="0"/>
              </a:spcAft>
              <a:buClrTx/>
              <a:buSzTx/>
              <a:buFont typeface="Wingdings" pitchFamily="2" charset="2"/>
              <a:buNone/>
              <a:tabLst>
                <a:tab pos="363538" algn="l"/>
              </a:tabLst>
              <a:defRPr/>
            </a:pPr>
            <a:endParaRPr kumimoji="0" lang="de-DE"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0" lvl="0" indent="0" algn="just" defTabSz="966788" rtl="0" eaLnBrk="1" fontAlgn="auto" latinLnBrk="0" hangingPunct="1">
              <a:lnSpc>
                <a:spcPct val="90000"/>
              </a:lnSpc>
              <a:spcBef>
                <a:spcPct val="20000"/>
              </a:spcBef>
              <a:spcAft>
                <a:spcPts val="0"/>
              </a:spcAft>
              <a:buClrTx/>
              <a:buSzTx/>
              <a:buFont typeface="Wingdings" pitchFamily="2" charset="2"/>
              <a:buNone/>
              <a:tabLst>
                <a:tab pos="363538" algn="l"/>
              </a:tabLst>
              <a:defRPr/>
            </a:pPr>
            <a:endParaRPr lang="de-DE" b="1" dirty="0" smtClean="0">
              <a:latin typeface="Arial" pitchFamily="34" charset="0"/>
              <a:cs typeface="Arial" pitchFamily="34" charset="0"/>
            </a:endParaRPr>
          </a:p>
          <a:p>
            <a:pPr marL="0" marR="0" lvl="0" indent="0" algn="just" defTabSz="966788" rtl="0" eaLnBrk="1" fontAlgn="auto" latinLnBrk="0" hangingPunct="1">
              <a:lnSpc>
                <a:spcPct val="90000"/>
              </a:lnSpc>
              <a:spcBef>
                <a:spcPct val="20000"/>
              </a:spcBef>
              <a:spcAft>
                <a:spcPts val="0"/>
              </a:spcAft>
              <a:buClrTx/>
              <a:buSzTx/>
              <a:buFont typeface="Wingdings" pitchFamily="2" charset="2"/>
              <a:buNone/>
              <a:tabLst>
                <a:tab pos="363538" algn="l"/>
              </a:tabLst>
              <a:defRPr/>
            </a:pPr>
            <a:endParaRPr kumimoji="0" lang="de-DE"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0" lvl="0" indent="0" algn="just" defTabSz="966788" rtl="0" eaLnBrk="1" fontAlgn="auto" latinLnBrk="0" hangingPunct="1">
              <a:lnSpc>
                <a:spcPct val="90000"/>
              </a:lnSpc>
              <a:spcBef>
                <a:spcPct val="20000"/>
              </a:spcBef>
              <a:spcAft>
                <a:spcPts val="0"/>
              </a:spcAft>
              <a:buClrTx/>
              <a:buSzTx/>
              <a:buFont typeface="Wingdings" pitchFamily="2" charset="2"/>
              <a:buNone/>
              <a:tabLst>
                <a:tab pos="363538" algn="l"/>
              </a:tabLst>
              <a:defRPr/>
            </a:pPr>
            <a:endParaRPr lang="de-DE" b="1" dirty="0" smtClean="0">
              <a:latin typeface="Arial" pitchFamily="34" charset="0"/>
              <a:cs typeface="Arial" pitchFamily="34" charset="0"/>
            </a:endParaRPr>
          </a:p>
          <a:p>
            <a:pPr marL="0" marR="0" lvl="0" indent="0" algn="just" defTabSz="966788" rtl="0" eaLnBrk="1" fontAlgn="auto" latinLnBrk="0" hangingPunct="1">
              <a:lnSpc>
                <a:spcPct val="90000"/>
              </a:lnSpc>
              <a:spcBef>
                <a:spcPct val="20000"/>
              </a:spcBef>
              <a:spcAft>
                <a:spcPts val="0"/>
              </a:spcAft>
              <a:buClrTx/>
              <a:buSzTx/>
              <a:buFont typeface="Wingdings" pitchFamily="2" charset="2"/>
              <a:buNone/>
              <a:tabLst>
                <a:tab pos="363538" algn="l"/>
              </a:tabLst>
              <a:defRPr/>
            </a:pPr>
            <a:endParaRPr kumimoji="0" lang="de-DE"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0" lvl="0" indent="0" algn="just" defTabSz="966788" rtl="0" eaLnBrk="1" fontAlgn="auto" latinLnBrk="0" hangingPunct="1">
              <a:lnSpc>
                <a:spcPct val="90000"/>
              </a:lnSpc>
              <a:spcBef>
                <a:spcPct val="20000"/>
              </a:spcBef>
              <a:spcAft>
                <a:spcPts val="0"/>
              </a:spcAft>
              <a:buClrTx/>
              <a:buSzTx/>
              <a:buFont typeface="Wingdings" pitchFamily="2" charset="2"/>
              <a:buNone/>
              <a:tabLst>
                <a:tab pos="363538" algn="l"/>
              </a:tabLst>
              <a:defRPr/>
            </a:pPr>
            <a:endParaRPr lang="de-DE" b="1" dirty="0" smtClean="0">
              <a:latin typeface="Arial" pitchFamily="34" charset="0"/>
              <a:cs typeface="Arial" pitchFamily="34" charset="0"/>
            </a:endParaRPr>
          </a:p>
          <a:p>
            <a:pPr marL="0" marR="0" lvl="0" indent="0" algn="just" defTabSz="966788" rtl="0" eaLnBrk="1" fontAlgn="auto" latinLnBrk="0" hangingPunct="1">
              <a:lnSpc>
                <a:spcPct val="90000"/>
              </a:lnSpc>
              <a:spcBef>
                <a:spcPct val="20000"/>
              </a:spcBef>
              <a:spcAft>
                <a:spcPts val="0"/>
              </a:spcAft>
              <a:buClrTx/>
              <a:buSzTx/>
              <a:buFont typeface="Wingdings" pitchFamily="2" charset="2"/>
              <a:buNone/>
              <a:tabLst>
                <a:tab pos="363538" algn="l"/>
              </a:tabLst>
              <a:defRPr/>
            </a:pPr>
            <a:endParaRPr kumimoji="0" lang="de-DE"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0" lvl="0" indent="0" algn="just" defTabSz="966788" rtl="0" eaLnBrk="1" fontAlgn="auto" latinLnBrk="0" hangingPunct="1">
              <a:lnSpc>
                <a:spcPct val="90000"/>
              </a:lnSpc>
              <a:spcBef>
                <a:spcPct val="20000"/>
              </a:spcBef>
              <a:spcAft>
                <a:spcPts val="0"/>
              </a:spcAft>
              <a:buClrTx/>
              <a:buSzTx/>
              <a:buFont typeface="Wingdings" pitchFamily="2" charset="2"/>
              <a:buNone/>
              <a:tabLst>
                <a:tab pos="363538" algn="l"/>
              </a:tabLst>
              <a:defRPr/>
            </a:pPr>
            <a:endParaRPr lang="de-DE" b="1" dirty="0" smtClean="0">
              <a:latin typeface="Arial" pitchFamily="34" charset="0"/>
              <a:cs typeface="Arial" pitchFamily="34" charset="0"/>
            </a:endParaRPr>
          </a:p>
          <a:p>
            <a:pPr marL="0" marR="0" lvl="0" indent="0" algn="just" defTabSz="966788" rtl="0" eaLnBrk="1" fontAlgn="auto" latinLnBrk="0" hangingPunct="1">
              <a:lnSpc>
                <a:spcPct val="90000"/>
              </a:lnSpc>
              <a:spcBef>
                <a:spcPct val="20000"/>
              </a:spcBef>
              <a:spcAft>
                <a:spcPts val="0"/>
              </a:spcAft>
              <a:buClrTx/>
              <a:buSzTx/>
              <a:buFont typeface="Wingdings" pitchFamily="2" charset="2"/>
              <a:buNone/>
              <a:tabLst>
                <a:tab pos="363538" algn="l"/>
              </a:tabLst>
              <a:defRPr/>
            </a:pPr>
            <a:endParaRPr kumimoji="0" lang="de-DE"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0" lvl="0" indent="0" defTabSz="966788" rtl="0" eaLnBrk="1" fontAlgn="auto" latinLnBrk="0" hangingPunct="1">
              <a:lnSpc>
                <a:spcPct val="90000"/>
              </a:lnSpc>
              <a:spcBef>
                <a:spcPct val="20000"/>
              </a:spcBef>
              <a:spcAft>
                <a:spcPts val="0"/>
              </a:spcAft>
              <a:buClrTx/>
              <a:buSzTx/>
              <a:buFont typeface="Wingdings" pitchFamily="2" charset="2"/>
              <a:buNone/>
              <a:tabLst>
                <a:tab pos="363538" algn="l"/>
              </a:tabLst>
              <a:defRPr/>
            </a:pPr>
            <a:r>
              <a:rPr kumimoji="0" lang="de-DE" b="1" i="0" u="none" strike="noStrike" kern="1200" cap="none" spc="0" normalizeH="0" baseline="0" noProof="0" dirty="0" smtClean="0">
                <a:ln>
                  <a:noFill/>
                </a:ln>
                <a:solidFill>
                  <a:schemeClr val="tx1"/>
                </a:solidFill>
                <a:effectLst/>
                <a:uLnTx/>
                <a:uFillTx/>
                <a:latin typeface="Arial" pitchFamily="34" charset="0"/>
                <a:cs typeface="Arial" pitchFamily="34" charset="0"/>
              </a:rPr>
              <a:t>Demographisches Echo</a:t>
            </a:r>
            <a:r>
              <a:rPr kumimoji="0" lang="de-DE" b="1" i="0" u="none" strike="noStrike" kern="1200" cap="none" spc="0" normalizeH="0" noProof="0" dirty="0" smtClean="0">
                <a:ln>
                  <a:noFill/>
                </a:ln>
                <a:solidFill>
                  <a:schemeClr val="tx1"/>
                </a:solidFill>
                <a:effectLst/>
                <a:uLnTx/>
                <a:uFillTx/>
                <a:latin typeface="Arial" pitchFamily="34" charset="0"/>
                <a:cs typeface="Arial" pitchFamily="34" charset="0"/>
              </a:rPr>
              <a:t> und Schulzeitverkürzung und verstärkter Übergang aufs Gymnasium sind Grund für zusätzliche Studienanfänger.</a:t>
            </a:r>
            <a:endParaRPr kumimoji="0" lang="de-DE"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0" lvl="0" indent="0" algn="just" defTabSz="966788" rtl="0" eaLnBrk="1" fontAlgn="auto" latinLnBrk="0" hangingPunct="1">
              <a:lnSpc>
                <a:spcPct val="90000"/>
              </a:lnSpc>
              <a:spcBef>
                <a:spcPct val="20000"/>
              </a:spcBef>
              <a:spcAft>
                <a:spcPts val="0"/>
              </a:spcAft>
              <a:buClrTx/>
              <a:buSzTx/>
              <a:buFont typeface="Wingdings" pitchFamily="2" charset="2"/>
              <a:buNone/>
              <a:tabLst>
                <a:tab pos="363538" algn="l"/>
              </a:tabLst>
              <a:defRPr/>
            </a:pPr>
            <a:endParaRPr kumimoji="0" lang="de-DE"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0" lvl="0" indent="0" algn="just" defTabSz="966788" rtl="0" eaLnBrk="1" fontAlgn="auto" latinLnBrk="0" hangingPunct="1">
              <a:lnSpc>
                <a:spcPct val="90000"/>
              </a:lnSpc>
              <a:spcBef>
                <a:spcPct val="20000"/>
              </a:spcBef>
              <a:spcAft>
                <a:spcPts val="0"/>
              </a:spcAft>
              <a:buClrTx/>
              <a:buSzTx/>
              <a:buFont typeface="Wingdings" pitchFamily="2" charset="2"/>
              <a:buNone/>
              <a:tabLst>
                <a:tab pos="363538" algn="l"/>
              </a:tabLst>
              <a:defRPr/>
            </a:pPr>
            <a:endParaRPr kumimoji="0" lang="de-DE"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0" lvl="0" indent="0" algn="just" defTabSz="966788" rtl="0" eaLnBrk="1" fontAlgn="auto" latinLnBrk="0" hangingPunct="1">
              <a:lnSpc>
                <a:spcPct val="90000"/>
              </a:lnSpc>
              <a:spcBef>
                <a:spcPct val="20000"/>
              </a:spcBef>
              <a:spcAft>
                <a:spcPts val="0"/>
              </a:spcAft>
              <a:buClrTx/>
              <a:buSzTx/>
              <a:buFont typeface="Wingdings" pitchFamily="2" charset="2"/>
              <a:buNone/>
              <a:tabLst>
                <a:tab pos="363538" algn="l"/>
              </a:tabLst>
              <a:defRPr/>
            </a:pPr>
            <a:endParaRPr kumimoji="0" lang="de-DE"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graphicFrame>
        <p:nvGraphicFramePr>
          <p:cNvPr id="6" name="Group 36"/>
          <p:cNvGraphicFramePr>
            <a:graphicFrameLocks/>
          </p:cNvGraphicFramePr>
          <p:nvPr/>
        </p:nvGraphicFramePr>
        <p:xfrm>
          <a:off x="714348" y="2285992"/>
          <a:ext cx="6683375" cy="2889234"/>
        </p:xfrm>
        <a:graphic>
          <a:graphicData uri="http://schemas.openxmlformats.org/drawingml/2006/table">
            <a:tbl>
              <a:tblPr/>
              <a:tblGrid>
                <a:gridCol w="1228725"/>
                <a:gridCol w="5454650"/>
              </a:tblGrid>
              <a:tr h="3032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smtClean="0">
                          <a:ln>
                            <a:noFill/>
                          </a:ln>
                          <a:solidFill>
                            <a:schemeClr val="tx1"/>
                          </a:solidFill>
                          <a:effectLst/>
                          <a:latin typeface="Arial" charset="0"/>
                          <a:ea typeface="Times" pitchFamily="18" charset="0"/>
                          <a:cs typeface="Arial" charset="0"/>
                        </a:rPr>
                        <a:t>2007</a:t>
                      </a:r>
                    </a:p>
                  </a:txBody>
                  <a:tcPr marL="86457" marR="86457" marT="43228" marB="43228"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6699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smtClean="0">
                          <a:ln>
                            <a:noFill/>
                          </a:ln>
                          <a:solidFill>
                            <a:schemeClr val="tx1"/>
                          </a:solidFill>
                          <a:effectLst/>
                          <a:latin typeface="Arial" charset="0"/>
                          <a:ea typeface="Times" pitchFamily="18" charset="0"/>
                          <a:cs typeface="Arial" charset="0"/>
                        </a:rPr>
                        <a:t>Sachsen-Anhalt</a:t>
                      </a:r>
                    </a:p>
                  </a:txBody>
                  <a:tcPr marL="86457" marR="86457" marT="43228" marB="43228"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6699FF"/>
                    </a:solidFill>
                  </a:tcPr>
                </a:tc>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smtClean="0">
                          <a:ln>
                            <a:noFill/>
                          </a:ln>
                          <a:solidFill>
                            <a:schemeClr val="tx1"/>
                          </a:solidFill>
                          <a:effectLst/>
                          <a:latin typeface="Arial" charset="0"/>
                          <a:ea typeface="Times" pitchFamily="18" charset="0"/>
                          <a:cs typeface="Arial" charset="0"/>
                        </a:rPr>
                        <a:t>2008</a:t>
                      </a:r>
                    </a:p>
                  </a:txBody>
                  <a:tcPr marL="86457" marR="86457" marT="43228" marB="43228"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smtClean="0">
                          <a:ln>
                            <a:noFill/>
                          </a:ln>
                          <a:solidFill>
                            <a:schemeClr val="tx1"/>
                          </a:solidFill>
                          <a:effectLst/>
                          <a:latin typeface="Arial" charset="0"/>
                          <a:ea typeface="Times" pitchFamily="18" charset="0"/>
                          <a:cs typeface="Arial" charset="0"/>
                        </a:rPr>
                        <a:t>Mecklenburg-Vorpommern</a:t>
                      </a:r>
                    </a:p>
                  </a:txBody>
                  <a:tcPr marL="86457" marR="86457" marT="43228" marB="43228"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3032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smtClean="0">
                          <a:ln>
                            <a:noFill/>
                          </a:ln>
                          <a:solidFill>
                            <a:schemeClr val="tx1"/>
                          </a:solidFill>
                          <a:effectLst/>
                          <a:latin typeface="Arial" charset="0"/>
                          <a:ea typeface="Times" pitchFamily="18" charset="0"/>
                          <a:cs typeface="Arial" charset="0"/>
                        </a:rPr>
                        <a:t>2009</a:t>
                      </a:r>
                    </a:p>
                  </a:txBody>
                  <a:tcPr marL="86457" marR="86457" marT="43228" marB="43228"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6699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smtClean="0">
                          <a:ln>
                            <a:noFill/>
                          </a:ln>
                          <a:solidFill>
                            <a:schemeClr val="tx1"/>
                          </a:solidFill>
                          <a:effectLst/>
                          <a:latin typeface="Arial" charset="0"/>
                          <a:ea typeface="Times" pitchFamily="18" charset="0"/>
                          <a:cs typeface="Arial" charset="0"/>
                        </a:rPr>
                        <a:t>Saarland</a:t>
                      </a:r>
                    </a:p>
                  </a:txBody>
                  <a:tcPr marL="86457" marR="86457" marT="43228" marB="43228"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6699FF"/>
                    </a:solidFill>
                  </a:tcPr>
                </a:tc>
              </a:tr>
              <a:tr h="3032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smtClean="0">
                          <a:ln>
                            <a:noFill/>
                          </a:ln>
                          <a:solidFill>
                            <a:schemeClr val="tx1"/>
                          </a:solidFill>
                          <a:effectLst/>
                          <a:latin typeface="Arial" charset="0"/>
                          <a:ea typeface="Times" pitchFamily="18" charset="0"/>
                          <a:cs typeface="Arial" charset="0"/>
                        </a:rPr>
                        <a:t>2010</a:t>
                      </a:r>
                    </a:p>
                  </a:txBody>
                  <a:tcPr marL="86457" marR="86457" marT="43228" marB="43228"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smtClean="0">
                          <a:ln>
                            <a:noFill/>
                          </a:ln>
                          <a:solidFill>
                            <a:schemeClr val="tx1"/>
                          </a:solidFill>
                          <a:effectLst/>
                          <a:latin typeface="Arial" charset="0"/>
                          <a:ea typeface="Times" pitchFamily="18" charset="0"/>
                          <a:cs typeface="Arial" charset="0"/>
                        </a:rPr>
                        <a:t>Hamburg</a:t>
                      </a:r>
                    </a:p>
                  </a:txBody>
                  <a:tcPr marL="86457" marR="86457" marT="43228" marB="43228"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3032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smtClean="0">
                          <a:ln>
                            <a:noFill/>
                          </a:ln>
                          <a:solidFill>
                            <a:schemeClr val="tx1"/>
                          </a:solidFill>
                          <a:effectLst/>
                          <a:latin typeface="Arial" charset="0"/>
                          <a:ea typeface="Times" pitchFamily="18" charset="0"/>
                          <a:cs typeface="Arial" charset="0"/>
                        </a:rPr>
                        <a:t>2011</a:t>
                      </a:r>
                    </a:p>
                  </a:txBody>
                  <a:tcPr marL="86457" marR="86457" marT="43228" marB="43228"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6699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smtClean="0">
                          <a:ln>
                            <a:noFill/>
                          </a:ln>
                          <a:solidFill>
                            <a:schemeClr val="tx1"/>
                          </a:solidFill>
                          <a:effectLst/>
                          <a:latin typeface="Arial" charset="0"/>
                          <a:ea typeface="Times" pitchFamily="18" charset="0"/>
                          <a:cs typeface="Arial" charset="0"/>
                        </a:rPr>
                        <a:t>Bayern, Niedersachsen</a:t>
                      </a:r>
                    </a:p>
                  </a:txBody>
                  <a:tcPr marL="86457" marR="86457" marT="43228" marB="43228"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6699FF"/>
                    </a:solidFill>
                  </a:tcPr>
                </a:tc>
              </a:tr>
              <a:tr h="3535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smtClean="0">
                          <a:ln>
                            <a:noFill/>
                          </a:ln>
                          <a:solidFill>
                            <a:schemeClr val="tx1"/>
                          </a:solidFill>
                          <a:effectLst/>
                          <a:latin typeface="Arial" charset="0"/>
                          <a:ea typeface="Times" pitchFamily="18" charset="0"/>
                          <a:cs typeface="Arial" charset="0"/>
                        </a:rPr>
                        <a:t>2012</a:t>
                      </a:r>
                    </a:p>
                  </a:txBody>
                  <a:tcPr marL="86457" marR="86457" marT="43228" marB="43228"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smtClean="0">
                          <a:ln>
                            <a:noFill/>
                          </a:ln>
                          <a:solidFill>
                            <a:schemeClr val="tx1"/>
                          </a:solidFill>
                          <a:effectLst/>
                          <a:latin typeface="Arial" charset="0"/>
                          <a:ea typeface="Times" pitchFamily="18" charset="0"/>
                          <a:cs typeface="Arial" charset="0"/>
                        </a:rPr>
                        <a:t>Baden-Württemberg, Berlin, Brandenburg, Bremen</a:t>
                      </a:r>
                    </a:p>
                  </a:txBody>
                  <a:tcPr marL="86457" marR="86457" marT="43228" marB="43228"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3032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smtClean="0">
                          <a:ln>
                            <a:noFill/>
                          </a:ln>
                          <a:solidFill>
                            <a:schemeClr val="tx1"/>
                          </a:solidFill>
                          <a:effectLst/>
                          <a:latin typeface="Arial" charset="0"/>
                          <a:ea typeface="Times" pitchFamily="18" charset="0"/>
                          <a:cs typeface="Arial" charset="0"/>
                        </a:rPr>
                        <a:t>2013</a:t>
                      </a:r>
                    </a:p>
                  </a:txBody>
                  <a:tcPr marL="86457" marR="86457" marT="43228" marB="43228"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6699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smtClean="0">
                          <a:ln>
                            <a:noFill/>
                          </a:ln>
                          <a:solidFill>
                            <a:schemeClr val="tx1"/>
                          </a:solidFill>
                          <a:effectLst/>
                          <a:latin typeface="Arial" charset="0"/>
                          <a:ea typeface="Times" pitchFamily="18" charset="0"/>
                          <a:cs typeface="Arial" charset="0"/>
                        </a:rPr>
                        <a:t>Hessen I, Nordrhein-Westfalen</a:t>
                      </a:r>
                    </a:p>
                  </a:txBody>
                  <a:tcPr marL="86457" marR="86457" marT="43228" marB="43228"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6699FF"/>
                    </a:solidFill>
                  </a:tcPr>
                </a:tc>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smtClean="0">
                          <a:ln>
                            <a:noFill/>
                          </a:ln>
                          <a:solidFill>
                            <a:schemeClr val="tx1"/>
                          </a:solidFill>
                          <a:effectLst/>
                          <a:latin typeface="Arial" charset="0"/>
                          <a:ea typeface="Times" pitchFamily="18" charset="0"/>
                          <a:cs typeface="Arial" charset="0"/>
                        </a:rPr>
                        <a:t>2014</a:t>
                      </a:r>
                    </a:p>
                  </a:txBody>
                  <a:tcPr marL="86457" marR="86457" marT="43228" marB="43228"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smtClean="0">
                          <a:ln>
                            <a:noFill/>
                          </a:ln>
                          <a:solidFill>
                            <a:schemeClr val="tx1"/>
                          </a:solidFill>
                          <a:effectLst/>
                          <a:latin typeface="Arial" charset="0"/>
                          <a:ea typeface="Times" pitchFamily="18" charset="0"/>
                          <a:cs typeface="Arial" charset="0"/>
                        </a:rPr>
                        <a:t>Hessen II</a:t>
                      </a:r>
                    </a:p>
                  </a:txBody>
                  <a:tcPr marL="86457" marR="86457" marT="43228" marB="43228"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3032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Arial" charset="0"/>
                          <a:ea typeface="Times" pitchFamily="18" charset="0"/>
                          <a:cs typeface="Arial" charset="0"/>
                        </a:rPr>
                        <a:t>2016</a:t>
                      </a:r>
                    </a:p>
                  </a:txBody>
                  <a:tcPr marL="86457" marR="86457" marT="43228" marB="43228"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smtClean="0">
                          <a:ln>
                            <a:noFill/>
                          </a:ln>
                          <a:solidFill>
                            <a:schemeClr val="tx1"/>
                          </a:solidFill>
                          <a:effectLst/>
                          <a:latin typeface="Arial" charset="0"/>
                          <a:ea typeface="Times" pitchFamily="18" charset="0"/>
                          <a:cs typeface="Arial" charset="0"/>
                        </a:rPr>
                        <a:t>Schleswig-Holstein</a:t>
                      </a:r>
                    </a:p>
                  </a:txBody>
                  <a:tcPr marL="86457" marR="86457" marT="43228" marB="43228"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99FF"/>
                    </a:solidFill>
                  </a:tcPr>
                </a:tc>
              </a:tr>
            </a:tbl>
          </a:graphicData>
        </a:graphic>
      </p:graphicFrame>
      <p:sp>
        <p:nvSpPr>
          <p:cNvPr id="7" name="Foliennummernplatzhalter 6"/>
          <p:cNvSpPr>
            <a:spLocks noGrp="1"/>
          </p:cNvSpPr>
          <p:nvPr>
            <p:ph type="sldNum" sz="quarter" idx="11"/>
          </p:nvPr>
        </p:nvSpPr>
        <p:spPr/>
        <p:txBody>
          <a:bodyPr/>
          <a:lstStyle/>
          <a:p>
            <a:pPr algn="r"/>
            <a:fld id="{0157F4A5-5E62-48E4-A12E-F26903DAE5DA}" type="slidenum">
              <a:rPr lang="de-DE" smtClean="0"/>
              <a:pPr algn="r"/>
              <a:t>12</a:t>
            </a:fld>
            <a:endParaRPr lang="de-D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idx="4294967295"/>
          </p:nvPr>
        </p:nvSpPr>
        <p:spPr>
          <a:xfrm>
            <a:off x="211138" y="141272"/>
            <a:ext cx="7385050" cy="1144588"/>
          </a:xfrm>
          <a:prstGeom prst="rect">
            <a:avLst/>
          </a:prstGeom>
        </p:spPr>
        <p:txBody>
          <a:bodyPr/>
          <a:lstStyle/>
          <a:p>
            <a:pPr indent="1588" defTabSz="966788"/>
            <a:r>
              <a:rPr lang="de-DE" sz="2400" b="1" dirty="0" smtClean="0"/>
              <a:t>2.1 KMK-Berechnungen</a:t>
            </a:r>
          </a:p>
        </p:txBody>
      </p:sp>
      <p:graphicFrame>
        <p:nvGraphicFramePr>
          <p:cNvPr id="13" name="Object 2"/>
          <p:cNvGraphicFramePr>
            <a:graphicFrameLocks noGrp="1" noChangeAspect="1"/>
          </p:cNvGraphicFramePr>
          <p:nvPr>
            <p:ph idx="4294967295"/>
          </p:nvPr>
        </p:nvGraphicFramePr>
        <p:xfrm>
          <a:off x="684213" y="1160463"/>
          <a:ext cx="7978775" cy="4749800"/>
        </p:xfrm>
        <a:graphic>
          <a:graphicData uri="http://schemas.openxmlformats.org/drawingml/2006/chart">
            <c:chart xmlns:c="http://schemas.openxmlformats.org/drawingml/2006/chart" xmlns:r="http://schemas.openxmlformats.org/officeDocument/2006/relationships" r:id="rId3"/>
          </a:graphicData>
        </a:graphic>
      </p:graphicFrame>
      <p:sp>
        <p:nvSpPr>
          <p:cNvPr id="4102" name="Text Box 4"/>
          <p:cNvSpPr txBox="1">
            <a:spLocks noChangeArrowheads="1"/>
          </p:cNvSpPr>
          <p:nvPr/>
        </p:nvSpPr>
        <p:spPr bwMode="auto">
          <a:xfrm>
            <a:off x="755650" y="5876925"/>
            <a:ext cx="7777163" cy="304800"/>
          </a:xfrm>
          <a:prstGeom prst="rect">
            <a:avLst/>
          </a:prstGeom>
          <a:noFill/>
          <a:ln w="9525">
            <a:noFill/>
            <a:miter lim="800000"/>
            <a:headEnd/>
            <a:tailEnd/>
          </a:ln>
        </p:spPr>
        <p:txBody>
          <a:bodyPr lIns="91428" tIns="45714" rIns="91428" bIns="45714">
            <a:spAutoFit/>
          </a:bodyPr>
          <a:lstStyle/>
          <a:p>
            <a:pPr>
              <a:spcBef>
                <a:spcPct val="50000"/>
              </a:spcBef>
            </a:pPr>
            <a:r>
              <a:rPr lang="de-DE" sz="1400"/>
              <a:t>100 = Studienberechtigtenzahlen des Jahres 2003 (abs. 369.000)</a:t>
            </a:r>
          </a:p>
        </p:txBody>
      </p:sp>
      <p:grpSp>
        <p:nvGrpSpPr>
          <p:cNvPr id="2" name="Group 5"/>
          <p:cNvGrpSpPr>
            <a:grpSpLocks/>
          </p:cNvGrpSpPr>
          <p:nvPr/>
        </p:nvGrpSpPr>
        <p:grpSpPr bwMode="auto">
          <a:xfrm>
            <a:off x="1763713" y="1557338"/>
            <a:ext cx="1944687" cy="1079500"/>
            <a:chOff x="1111" y="981"/>
            <a:chExt cx="1225" cy="680"/>
          </a:xfrm>
        </p:grpSpPr>
        <p:sp>
          <p:nvSpPr>
            <p:cNvPr id="4107" name="Oval 6"/>
            <p:cNvSpPr>
              <a:spLocks noChangeArrowheads="1"/>
            </p:cNvSpPr>
            <p:nvPr/>
          </p:nvSpPr>
          <p:spPr bwMode="auto">
            <a:xfrm>
              <a:off x="1111" y="981"/>
              <a:ext cx="1225" cy="680"/>
            </a:xfrm>
            <a:prstGeom prst="ellipse">
              <a:avLst/>
            </a:prstGeom>
            <a:solidFill>
              <a:srgbClr val="7791CB"/>
            </a:solidFill>
            <a:ln w="57150">
              <a:solidFill>
                <a:srgbClr val="7791CB"/>
              </a:solidFill>
              <a:round/>
              <a:headEnd/>
              <a:tailEnd/>
            </a:ln>
          </p:spPr>
          <p:txBody>
            <a:bodyPr wrap="none" anchor="ctr"/>
            <a:lstStyle/>
            <a:p>
              <a:endParaRPr lang="en-US"/>
            </a:p>
          </p:txBody>
        </p:sp>
        <p:sp>
          <p:nvSpPr>
            <p:cNvPr id="4108" name="Text Box 7"/>
            <p:cNvSpPr txBox="1">
              <a:spLocks noChangeArrowheads="1"/>
            </p:cNvSpPr>
            <p:nvPr/>
          </p:nvSpPr>
          <p:spPr bwMode="auto">
            <a:xfrm>
              <a:off x="1247" y="1121"/>
              <a:ext cx="1043" cy="404"/>
            </a:xfrm>
            <a:prstGeom prst="rect">
              <a:avLst/>
            </a:prstGeom>
            <a:noFill/>
            <a:ln w="9525">
              <a:noFill/>
              <a:miter lim="800000"/>
              <a:headEnd/>
              <a:tailEnd/>
            </a:ln>
          </p:spPr>
          <p:txBody>
            <a:bodyPr lIns="91428" tIns="45714" rIns="91428" bIns="45714">
              <a:spAutoFit/>
            </a:bodyPr>
            <a:lstStyle/>
            <a:p>
              <a:pPr>
                <a:spcBef>
                  <a:spcPct val="50000"/>
                </a:spcBef>
              </a:pPr>
              <a:r>
                <a:rPr lang="de-DE"/>
                <a:t>431.500 mehr als 2003</a:t>
              </a:r>
            </a:p>
          </p:txBody>
        </p:sp>
      </p:grpSp>
      <p:grpSp>
        <p:nvGrpSpPr>
          <p:cNvPr id="3" name="Group 8"/>
          <p:cNvGrpSpPr>
            <a:grpSpLocks/>
          </p:cNvGrpSpPr>
          <p:nvPr/>
        </p:nvGrpSpPr>
        <p:grpSpPr bwMode="auto">
          <a:xfrm>
            <a:off x="6011863" y="1484313"/>
            <a:ext cx="2160587" cy="1368425"/>
            <a:chOff x="3787" y="935"/>
            <a:chExt cx="1361" cy="862"/>
          </a:xfrm>
          <a:solidFill>
            <a:schemeClr val="accent1">
              <a:lumMod val="60000"/>
              <a:lumOff val="40000"/>
            </a:schemeClr>
          </a:solidFill>
        </p:grpSpPr>
        <p:sp>
          <p:nvSpPr>
            <p:cNvPr id="4105" name="Oval 9"/>
            <p:cNvSpPr>
              <a:spLocks noChangeArrowheads="1"/>
            </p:cNvSpPr>
            <p:nvPr/>
          </p:nvSpPr>
          <p:spPr bwMode="auto">
            <a:xfrm>
              <a:off x="3787" y="935"/>
              <a:ext cx="1361" cy="862"/>
            </a:xfrm>
            <a:prstGeom prst="ellipse">
              <a:avLst/>
            </a:prstGeom>
            <a:grpFill/>
            <a:ln w="9525">
              <a:noFill/>
              <a:round/>
              <a:headEnd/>
              <a:tailEnd/>
            </a:ln>
          </p:spPr>
          <p:txBody>
            <a:bodyPr wrap="none" anchor="ctr"/>
            <a:lstStyle/>
            <a:p>
              <a:endParaRPr lang="en-US"/>
            </a:p>
          </p:txBody>
        </p:sp>
        <p:sp>
          <p:nvSpPr>
            <p:cNvPr id="4106" name="Text Box 10"/>
            <p:cNvSpPr txBox="1">
              <a:spLocks noChangeArrowheads="1"/>
            </p:cNvSpPr>
            <p:nvPr/>
          </p:nvSpPr>
          <p:spPr bwMode="auto">
            <a:xfrm>
              <a:off x="4014" y="1071"/>
              <a:ext cx="1089" cy="404"/>
            </a:xfrm>
            <a:prstGeom prst="rect">
              <a:avLst/>
            </a:prstGeom>
            <a:noFill/>
            <a:ln w="9525">
              <a:noFill/>
              <a:miter lim="800000"/>
              <a:headEnd/>
              <a:tailEnd/>
            </a:ln>
          </p:spPr>
          <p:txBody>
            <a:bodyPr lIns="91428" tIns="45714" rIns="91428" bIns="45714">
              <a:spAutoFit/>
            </a:bodyPr>
            <a:lstStyle/>
            <a:p>
              <a:pPr>
                <a:spcBef>
                  <a:spcPct val="50000"/>
                </a:spcBef>
              </a:pPr>
              <a:r>
                <a:rPr lang="de-DE" dirty="0"/>
                <a:t>1.103.000 mehr als 2003</a:t>
              </a:r>
            </a:p>
          </p:txBody>
        </p:sp>
      </p:grpSp>
      <p:sp>
        <p:nvSpPr>
          <p:cNvPr id="19" name="Foliennummernplatzhalter 18"/>
          <p:cNvSpPr>
            <a:spLocks noGrp="1"/>
          </p:cNvSpPr>
          <p:nvPr>
            <p:ph type="sldNum" sz="quarter" idx="11"/>
          </p:nvPr>
        </p:nvSpPr>
        <p:spPr/>
        <p:txBody>
          <a:bodyPr/>
          <a:lstStyle/>
          <a:p>
            <a:pPr algn="r"/>
            <a:fld id="{0157F4A5-5E62-48E4-A12E-F26903DAE5DA}" type="slidenum">
              <a:rPr lang="de-DE" smtClean="0"/>
              <a:pPr algn="r"/>
              <a:t>13</a:t>
            </a:fld>
            <a:endParaRPr lang="de-DE" dirty="0"/>
          </a:p>
        </p:txBody>
      </p:sp>
      <p:sp>
        <p:nvSpPr>
          <p:cNvPr id="20" name="Fußzeilenplatzhalter 19"/>
          <p:cNvSpPr>
            <a:spLocks noGrp="1"/>
          </p:cNvSpPr>
          <p:nvPr>
            <p:ph type="ftr" sz="quarter" idx="10"/>
          </p:nvPr>
        </p:nvSpPr>
        <p:spPr/>
        <p:txBody>
          <a:bodyPr/>
          <a:lstStyle/>
          <a:p>
            <a:r>
              <a:rPr lang="de-DE" smtClean="0"/>
              <a:t>Demographische Entwicklung | Detlef Müller-Böling | 05.02.2010</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blinds(horizontal)">
                                      <p:cBhvr>
                                        <p:cTn id="7" dur="500"/>
                                        <p:tgtEl>
                                          <p:spTgt spid="1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blinds(horizontal)">
                                      <p:cBhvr>
                                        <p:cTn id="12" dur="500"/>
                                        <p:tgtEl>
                                          <p:spTgt spid="1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blinds(horizontal)">
                                      <p:cBhvr>
                                        <p:cTn id="22" dur="500"/>
                                        <p:tgtEl>
                                          <p:spTgt spid="13">
                                            <p:graphicEl>
                                              <a:chart seriesIdx="1"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Chart bld="series"/>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5"/>
          <p:cNvGraphicFramePr>
            <a:graphicFrameLocks noChangeAspect="1"/>
          </p:cNvGraphicFramePr>
          <p:nvPr/>
        </p:nvGraphicFramePr>
        <p:xfrm>
          <a:off x="214282" y="1285860"/>
          <a:ext cx="6715172" cy="4233921"/>
        </p:xfrm>
        <a:graphic>
          <a:graphicData uri="http://schemas.openxmlformats.org/drawingml/2006/chart">
            <c:chart xmlns:c="http://schemas.openxmlformats.org/drawingml/2006/chart" xmlns:r="http://schemas.openxmlformats.org/officeDocument/2006/relationships" r:id="rId7"/>
          </a:graphicData>
        </a:graphic>
      </p:graphicFrame>
      <p:sp>
        <p:nvSpPr>
          <p:cNvPr id="2" name="Textplatzhalter 1"/>
          <p:cNvSpPr>
            <a:spLocks noGrp="1"/>
          </p:cNvSpPr>
          <p:nvPr>
            <p:ph type="body" sz="quarter" idx="12"/>
          </p:nvPr>
        </p:nvSpPr>
        <p:spPr/>
        <p:txBody>
          <a:bodyPr/>
          <a:lstStyle/>
          <a:p>
            <a:r>
              <a:rPr lang="de-DE" sz="2400" dirty="0" smtClean="0"/>
              <a:t>2.1 Das Studierendenhoch</a:t>
            </a:r>
            <a:endParaRPr lang="de-DE" sz="2400" dirty="0"/>
          </a:p>
        </p:txBody>
      </p:sp>
      <p:sp>
        <p:nvSpPr>
          <p:cNvPr id="3" name="Fußzeilenplatzhalter 2"/>
          <p:cNvSpPr>
            <a:spLocks noGrp="1"/>
          </p:cNvSpPr>
          <p:nvPr>
            <p:ph type="ftr" sz="quarter" idx="10"/>
          </p:nvPr>
        </p:nvSpPr>
        <p:spPr/>
        <p:txBody>
          <a:bodyPr/>
          <a:lstStyle/>
          <a:p>
            <a:r>
              <a:rPr lang="de-DE" smtClean="0"/>
              <a:t>Demographische Entwicklung | Detlef Müller-Böling | 05.02.2010</a:t>
            </a:r>
            <a:endParaRPr lang="de-DE" dirty="0"/>
          </a:p>
        </p:txBody>
      </p:sp>
      <p:sp>
        <p:nvSpPr>
          <p:cNvPr id="5" name="Rectangle 3"/>
          <p:cNvSpPr>
            <a:spLocks noChangeArrowheads="1"/>
          </p:cNvSpPr>
          <p:nvPr/>
        </p:nvSpPr>
        <p:spPr bwMode="auto">
          <a:xfrm>
            <a:off x="0" y="2184400"/>
            <a:ext cx="9144000" cy="0"/>
          </a:xfrm>
          <a:prstGeom prst="rect">
            <a:avLst/>
          </a:prstGeom>
          <a:noFill/>
          <a:ln w="9525">
            <a:noFill/>
            <a:miter lim="800000"/>
            <a:headEnd/>
            <a:tailEnd/>
          </a:ln>
        </p:spPr>
        <p:txBody>
          <a:bodyPr wrap="none" anchor="ctr">
            <a:spAutoFit/>
          </a:bodyPr>
          <a:lstStyle/>
          <a:p>
            <a:endParaRPr lang="de-DE"/>
          </a:p>
        </p:txBody>
      </p:sp>
      <p:sp>
        <p:nvSpPr>
          <p:cNvPr id="6" name="Rectangle 4"/>
          <p:cNvSpPr>
            <a:spLocks noChangeArrowheads="1"/>
          </p:cNvSpPr>
          <p:nvPr/>
        </p:nvSpPr>
        <p:spPr bwMode="auto">
          <a:xfrm>
            <a:off x="0" y="5229225"/>
            <a:ext cx="188913" cy="349250"/>
          </a:xfrm>
          <a:prstGeom prst="rect">
            <a:avLst/>
          </a:prstGeom>
          <a:noFill/>
          <a:ln w="9525">
            <a:noFill/>
            <a:miter lim="800000"/>
            <a:headEnd/>
            <a:tailEnd/>
          </a:ln>
        </p:spPr>
        <p:txBody>
          <a:bodyPr wrap="none" lIns="91416" tIns="45708" rIns="91416" bIns="45708" anchor="ctr">
            <a:spAutoFit/>
          </a:bodyPr>
          <a:lstStyle/>
          <a:p>
            <a:endParaRPr lang="de-DE"/>
          </a:p>
        </p:txBody>
      </p:sp>
      <p:sp>
        <p:nvSpPr>
          <p:cNvPr id="8" name="Text Box 6"/>
          <p:cNvSpPr txBox="1">
            <a:spLocks noChangeArrowheads="1"/>
          </p:cNvSpPr>
          <p:nvPr/>
        </p:nvSpPr>
        <p:spPr bwMode="auto">
          <a:xfrm>
            <a:off x="285720" y="5857892"/>
            <a:ext cx="8509000" cy="271922"/>
          </a:xfrm>
          <a:prstGeom prst="rect">
            <a:avLst/>
          </a:prstGeom>
          <a:noFill/>
          <a:ln w="9525">
            <a:noFill/>
            <a:miter lim="800000"/>
            <a:headEnd/>
            <a:tailEnd/>
          </a:ln>
        </p:spPr>
        <p:txBody>
          <a:bodyPr lIns="86410" tIns="43206" rIns="86410" bIns="43206">
            <a:spAutoFit/>
          </a:bodyPr>
          <a:lstStyle/>
          <a:p>
            <a:pPr defTabSz="865188">
              <a:spcBef>
                <a:spcPct val="50000"/>
              </a:spcBef>
            </a:pPr>
            <a:r>
              <a:rPr lang="de-DE" sz="1200" dirty="0">
                <a:latin typeface="Arial" pitchFamily="34" charset="0"/>
                <a:cs typeface="Arial" pitchFamily="34" charset="0"/>
              </a:rPr>
              <a:t>CHE-Studie „Die Zukunft vor den Toren“ AP100 - Sonderauswertung</a:t>
            </a:r>
          </a:p>
        </p:txBody>
      </p:sp>
      <p:sp>
        <p:nvSpPr>
          <p:cNvPr id="11" name="Text Box 11"/>
          <p:cNvSpPr txBox="1">
            <a:spLocks noChangeArrowheads="1"/>
          </p:cNvSpPr>
          <p:nvPr/>
        </p:nvSpPr>
        <p:spPr bwMode="auto">
          <a:xfrm>
            <a:off x="1643042" y="1285860"/>
            <a:ext cx="5340350" cy="304800"/>
          </a:xfrm>
          <a:prstGeom prst="rect">
            <a:avLst/>
          </a:prstGeom>
          <a:noFill/>
          <a:ln w="9525">
            <a:noFill/>
            <a:miter lim="800000"/>
            <a:headEnd/>
            <a:tailEnd/>
          </a:ln>
        </p:spPr>
        <p:txBody>
          <a:bodyPr wrap="none">
            <a:spAutoFit/>
          </a:bodyPr>
          <a:lstStyle/>
          <a:p>
            <a:pPr>
              <a:spcBef>
                <a:spcPct val="50000"/>
              </a:spcBef>
            </a:pPr>
            <a:r>
              <a:rPr lang="de-DE" sz="1400" b="1" dirty="0">
                <a:latin typeface="Arial" pitchFamily="34" charset="0"/>
                <a:cs typeface="Arial" pitchFamily="34" charset="0"/>
              </a:rPr>
              <a:t>Prognose: Entwicklung der Studienanfängerzahlen </a:t>
            </a:r>
            <a:r>
              <a:rPr lang="de-DE" sz="1400" b="1" dirty="0" err="1">
                <a:latin typeface="Arial" pitchFamily="34" charset="0"/>
                <a:cs typeface="Arial" pitchFamily="34" charset="0"/>
              </a:rPr>
              <a:t>ggü</a:t>
            </a:r>
            <a:r>
              <a:rPr lang="de-DE" sz="1400" b="1" dirty="0">
                <a:latin typeface="Arial" pitchFamily="34" charset="0"/>
                <a:cs typeface="Arial" pitchFamily="34" charset="0"/>
              </a:rPr>
              <a:t>. 2005</a:t>
            </a:r>
          </a:p>
        </p:txBody>
      </p:sp>
      <p:grpSp>
        <p:nvGrpSpPr>
          <p:cNvPr id="7" name="Gruppieren 22"/>
          <p:cNvGrpSpPr/>
          <p:nvPr/>
        </p:nvGrpSpPr>
        <p:grpSpPr>
          <a:xfrm>
            <a:off x="0" y="1000108"/>
            <a:ext cx="8429684" cy="4714908"/>
            <a:chOff x="571472" y="1071546"/>
            <a:chExt cx="8429684" cy="4714908"/>
          </a:xfrm>
        </p:grpSpPr>
        <p:sp>
          <p:nvSpPr>
            <p:cNvPr id="22" name="Rechteck 21"/>
            <p:cNvSpPr/>
            <p:nvPr/>
          </p:nvSpPr>
          <p:spPr>
            <a:xfrm>
              <a:off x="571472" y="1071546"/>
              <a:ext cx="8429684" cy="4714908"/>
            </a:xfrm>
            <a:prstGeom prst="rect">
              <a:avLst/>
            </a:prstGeom>
            <a:solidFill>
              <a:schemeClr val="tx2">
                <a:lumMod val="20000"/>
                <a:lumOff val="80000"/>
                <a:alpha val="58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smtClean="0">
                <a:solidFill>
                  <a:schemeClr val="tx1"/>
                </a:solidFill>
                <a:latin typeface="Arial" pitchFamily="34" charset="0"/>
                <a:cs typeface="Arial" pitchFamily="34" charset="0"/>
              </a:endParaRPr>
            </a:p>
          </p:txBody>
        </p:sp>
        <p:grpSp>
          <p:nvGrpSpPr>
            <p:cNvPr id="9" name="Gruppieren 20"/>
            <p:cNvGrpSpPr/>
            <p:nvPr/>
          </p:nvGrpSpPr>
          <p:grpSpPr>
            <a:xfrm>
              <a:off x="2786050" y="2000240"/>
              <a:ext cx="3511546" cy="2697162"/>
              <a:chOff x="2786050" y="2643182"/>
              <a:chExt cx="4083050" cy="2697162"/>
            </a:xfrm>
          </p:grpSpPr>
          <p:grpSp>
            <p:nvGrpSpPr>
              <p:cNvPr id="10" name="Gruppieren 18"/>
              <p:cNvGrpSpPr/>
              <p:nvPr/>
            </p:nvGrpSpPr>
            <p:grpSpPr>
              <a:xfrm>
                <a:off x="2786050" y="2643182"/>
                <a:ext cx="4083050" cy="2697162"/>
                <a:chOff x="2000232" y="1500174"/>
                <a:chExt cx="4083050" cy="2697162"/>
              </a:xfrm>
            </p:grpSpPr>
            <p:sp>
              <p:nvSpPr>
                <p:cNvPr id="13" name="Rectangle 3"/>
                <p:cNvSpPr>
                  <a:spLocks noChangeArrowheads="1"/>
                </p:cNvSpPr>
                <p:nvPr>
                  <p:custDataLst>
                    <p:tags r:id="rId1"/>
                  </p:custDataLst>
                </p:nvPr>
              </p:nvSpPr>
              <p:spPr bwMode="gray">
                <a:xfrm>
                  <a:off x="2004995" y="1500174"/>
                  <a:ext cx="4078287" cy="2697162"/>
                </a:xfrm>
                <a:prstGeom prst="rect">
                  <a:avLst/>
                </a:prstGeom>
                <a:solidFill>
                  <a:schemeClr val="bg1"/>
                </a:solidFill>
                <a:ln w="19050">
                  <a:solidFill>
                    <a:schemeClr val="tx2">
                      <a:lumMod val="40000"/>
                      <a:lumOff val="60000"/>
                    </a:schemeClr>
                  </a:solidFill>
                  <a:miter lim="800000"/>
                  <a:headEnd/>
                  <a:tailEnd/>
                </a:ln>
                <a:effectLst>
                  <a:outerShdw blurRad="50800" dist="38100" dir="8100000" algn="tr" rotWithShape="0">
                    <a:prstClr val="black">
                      <a:alpha val="40000"/>
                    </a:prstClr>
                  </a:outerShdw>
                </a:effectLst>
              </p:spPr>
              <p:txBody>
                <a:bodyPr wrap="none" anchor="ctr"/>
                <a:lstStyle/>
                <a:p>
                  <a:endParaRPr lang="de-DE">
                    <a:latin typeface="Arial" pitchFamily="34" charset="0"/>
                    <a:cs typeface="Arial" pitchFamily="34" charset="0"/>
                  </a:endParaRPr>
                </a:p>
              </p:txBody>
            </p:sp>
            <p:sp>
              <p:nvSpPr>
                <p:cNvPr id="14" name="Rectangle 9"/>
                <p:cNvSpPr>
                  <a:spLocks noChangeArrowheads="1"/>
                </p:cNvSpPr>
                <p:nvPr>
                  <p:custDataLst>
                    <p:tags r:id="rId2"/>
                  </p:custDataLst>
                </p:nvPr>
              </p:nvSpPr>
              <p:spPr bwMode="gray">
                <a:xfrm>
                  <a:off x="2000232" y="1500174"/>
                  <a:ext cx="4078288" cy="617537"/>
                </a:xfrm>
                <a:prstGeom prst="rect">
                  <a:avLst/>
                </a:prstGeom>
                <a:solidFill>
                  <a:schemeClr val="tx2">
                    <a:lumMod val="40000"/>
                    <a:lumOff val="60000"/>
                  </a:schemeClr>
                </a:solidFill>
                <a:ln w="28575" algn="ctr">
                  <a:noFill/>
                  <a:miter lim="800000"/>
                  <a:headEnd/>
                  <a:tailEnd/>
                </a:ln>
                <a:effectLst/>
              </p:spPr>
              <p:txBody>
                <a:bodyPr tIns="91440" bIns="91440" anchor="ctr"/>
                <a:lstStyle/>
                <a:p>
                  <a:endParaRPr lang="de-DE">
                    <a:latin typeface="Arial" pitchFamily="34" charset="0"/>
                    <a:cs typeface="Arial" pitchFamily="34" charset="0"/>
                  </a:endParaRPr>
                </a:p>
              </p:txBody>
            </p:sp>
            <p:sp>
              <p:nvSpPr>
                <p:cNvPr id="15" name="Rectangle 12"/>
                <p:cNvSpPr>
                  <a:spLocks noChangeArrowheads="1"/>
                </p:cNvSpPr>
                <p:nvPr>
                  <p:custDataLst>
                    <p:tags r:id="rId3"/>
                  </p:custDataLst>
                </p:nvPr>
              </p:nvSpPr>
              <p:spPr bwMode="gray">
                <a:xfrm>
                  <a:off x="2178032" y="1724209"/>
                  <a:ext cx="3767138" cy="307777"/>
                </a:xfrm>
                <a:prstGeom prst="rect">
                  <a:avLst/>
                </a:prstGeom>
                <a:noFill/>
                <a:ln w="9525">
                  <a:noFill/>
                  <a:miter lim="800000"/>
                  <a:headEnd/>
                  <a:tailEnd/>
                </a:ln>
                <a:effectLst/>
              </p:spPr>
              <p:txBody>
                <a:bodyPr lIns="0" tIns="0" rIns="0" bIns="0" anchor="b">
                  <a:spAutoFit/>
                </a:bodyPr>
                <a:lstStyle/>
                <a:p>
                  <a:pPr algn="ctr" defTabSz="895350">
                    <a:buClr>
                      <a:schemeClr val="tx2"/>
                    </a:buClr>
                  </a:pPr>
                  <a:r>
                    <a:rPr lang="de-DE" sz="2000" dirty="0" smtClean="0">
                      <a:solidFill>
                        <a:schemeClr val="bg1"/>
                      </a:solidFill>
                      <a:latin typeface="Arial" pitchFamily="34" charset="0"/>
                      <a:cs typeface="Arial" pitchFamily="34" charset="0"/>
                    </a:rPr>
                    <a:t>Folgen</a:t>
                  </a:r>
                  <a:endParaRPr lang="de-DE" sz="2000" dirty="0">
                    <a:solidFill>
                      <a:schemeClr val="bg1"/>
                    </a:solidFill>
                    <a:latin typeface="Arial" pitchFamily="34" charset="0"/>
                    <a:cs typeface="Arial" pitchFamily="34" charset="0"/>
                  </a:endParaRPr>
                </a:p>
              </p:txBody>
            </p:sp>
            <p:sp>
              <p:nvSpPr>
                <p:cNvPr id="18" name="Rectangle 5"/>
                <p:cNvSpPr>
                  <a:spLocks noChangeArrowheads="1"/>
                </p:cNvSpPr>
                <p:nvPr>
                  <p:custDataLst>
                    <p:tags r:id="rId4"/>
                  </p:custDataLst>
                </p:nvPr>
              </p:nvSpPr>
              <p:spPr bwMode="gray">
                <a:xfrm>
                  <a:off x="3571868" y="2357430"/>
                  <a:ext cx="2178050" cy="1292662"/>
                </a:xfrm>
                <a:prstGeom prst="rect">
                  <a:avLst/>
                </a:prstGeom>
                <a:noFill/>
                <a:ln w="9525">
                  <a:noFill/>
                  <a:miter lim="800000"/>
                  <a:headEnd/>
                  <a:tailEnd/>
                </a:ln>
                <a:effectLst/>
              </p:spPr>
              <p:txBody>
                <a:bodyPr lIns="0" tIns="0" rIns="0" bIns="0">
                  <a:spAutoFit/>
                </a:bodyPr>
                <a:lstStyle/>
                <a:p>
                  <a:pPr marL="193675" lvl="1" indent="-192088" defTabSz="895350">
                    <a:buClr>
                      <a:schemeClr val="tx2"/>
                    </a:buClr>
                    <a:buSzPct val="125000"/>
                    <a:buFont typeface="Arial" charset="0"/>
                    <a:buChar char="▪"/>
                  </a:pPr>
                  <a:r>
                    <a:rPr lang="de-DE" sz="1400" noProof="1" smtClean="0">
                      <a:latin typeface="Arial" charset="0"/>
                      <a:cs typeface="Arial" charset="0"/>
                    </a:rPr>
                    <a:t>„Peak“ 2013 mit ca. 65000 Studienanfänger(n)/-innen</a:t>
                  </a:r>
                </a:p>
                <a:p>
                  <a:pPr marL="193675" lvl="1" indent="-192088" defTabSz="895350">
                    <a:buClr>
                      <a:schemeClr val="tx2"/>
                    </a:buClr>
                    <a:buSzPct val="125000"/>
                    <a:buFont typeface="Arial" charset="0"/>
                    <a:buChar char="▪"/>
                  </a:pPr>
                  <a:r>
                    <a:rPr lang="de-DE" sz="1400" noProof="1" smtClean="0">
                      <a:latin typeface="Arial" charset="0"/>
                      <a:cs typeface="Arial" charset="0"/>
                    </a:rPr>
                    <a:t>Auch in 2020 noch ein Niveau über 2005 </a:t>
                  </a:r>
                </a:p>
              </p:txBody>
            </p:sp>
          </p:grpSp>
          <p:pic>
            <p:nvPicPr>
              <p:cNvPr id="1027" name="Picture 3" descr="C:\Users\wag45\AppData\Local\Microsoft\Windows\Temporary Internet Files\Content.IE5\HSE2AF8N\MPj04255030000[1].jpg"/>
              <p:cNvPicPr>
                <a:picLocks noChangeAspect="1" noChangeArrowheads="1"/>
              </p:cNvPicPr>
              <p:nvPr/>
            </p:nvPicPr>
            <p:blipFill>
              <a:blip r:embed="rId8" cstate="print"/>
              <a:srcRect/>
              <a:stretch>
                <a:fillRect/>
              </a:stretch>
            </p:blipFill>
            <p:spPr bwMode="auto">
              <a:xfrm>
                <a:off x="3000364" y="3571876"/>
                <a:ext cx="1207499" cy="1214446"/>
              </a:xfrm>
              <a:prstGeom prst="rect">
                <a:avLst/>
              </a:prstGeom>
              <a:ln>
                <a:noFill/>
              </a:ln>
              <a:effectLst>
                <a:outerShdw blurRad="50800" dist="38100" dir="8100000" algn="tr" rotWithShape="0">
                  <a:prstClr val="black">
                    <a:alpha val="40000"/>
                  </a:prstClr>
                </a:outerShdw>
              </a:effectLst>
            </p:spPr>
          </p:pic>
        </p:grpSp>
      </p:grpSp>
      <p:sp>
        <p:nvSpPr>
          <p:cNvPr id="19" name="Foliennummernplatzhalter 18"/>
          <p:cNvSpPr>
            <a:spLocks noGrp="1"/>
          </p:cNvSpPr>
          <p:nvPr>
            <p:ph type="sldNum" sz="quarter" idx="11"/>
          </p:nvPr>
        </p:nvSpPr>
        <p:spPr/>
        <p:txBody>
          <a:bodyPr/>
          <a:lstStyle/>
          <a:p>
            <a:pPr algn="r"/>
            <a:fld id="{0157F4A5-5E62-48E4-A12E-F26903DAE5DA}" type="slidenum">
              <a:rPr lang="de-DE" smtClean="0"/>
              <a:pPr algn="r"/>
              <a:t>14</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edg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8"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r>
              <a:rPr lang="de-DE" sz="2400" dirty="0" smtClean="0"/>
              <a:t>2.1 Ungleichverteilung Ost - West</a:t>
            </a:r>
            <a:endParaRPr lang="de-DE" sz="2400" dirty="0"/>
          </a:p>
        </p:txBody>
      </p:sp>
      <p:sp>
        <p:nvSpPr>
          <p:cNvPr id="3" name="Fußzeilenplatzhalter 2"/>
          <p:cNvSpPr>
            <a:spLocks noGrp="1"/>
          </p:cNvSpPr>
          <p:nvPr>
            <p:ph type="ftr" sz="quarter" idx="10"/>
          </p:nvPr>
        </p:nvSpPr>
        <p:spPr/>
        <p:txBody>
          <a:bodyPr/>
          <a:lstStyle/>
          <a:p>
            <a:r>
              <a:rPr lang="de-DE" smtClean="0"/>
              <a:t>Demographische Entwicklung | Detlef Müller-Böling | 05.02.2010</a:t>
            </a:r>
            <a:endParaRPr lang="de-DE" dirty="0"/>
          </a:p>
        </p:txBody>
      </p:sp>
      <p:sp>
        <p:nvSpPr>
          <p:cNvPr id="5" name="Rectangle 3"/>
          <p:cNvSpPr txBox="1">
            <a:spLocks noChangeArrowheads="1"/>
          </p:cNvSpPr>
          <p:nvPr/>
        </p:nvSpPr>
        <p:spPr>
          <a:xfrm>
            <a:off x="714348" y="1142984"/>
            <a:ext cx="7643866" cy="576262"/>
          </a:xfrm>
          <a:prstGeom prst="rect">
            <a:avLst/>
          </a:prstGeom>
        </p:spPr>
        <p:txBody>
          <a:bodyPr/>
          <a:lstStyle/>
          <a:p>
            <a:pPr marL="960438" marR="0" lvl="1" indent="-476250" algn="ctr" defTabSz="966788" rtl="0" eaLnBrk="1" fontAlgn="auto" latinLnBrk="0" hangingPunct="1">
              <a:lnSpc>
                <a:spcPct val="100000"/>
              </a:lnSpc>
              <a:spcBef>
                <a:spcPct val="20000"/>
              </a:spcBef>
              <a:spcAft>
                <a:spcPts val="0"/>
              </a:spcAft>
              <a:buClrTx/>
              <a:buSzTx/>
              <a:buFont typeface="Arial" charset="0"/>
              <a:buNone/>
              <a:tabLst/>
              <a:defRPr/>
            </a:pPr>
            <a:r>
              <a:rPr kumimoji="0" lang="de-DE" b="1" i="0" u="none" strike="noStrike" kern="1200" cap="none" spc="0" normalizeH="0" baseline="0" noProof="0" dirty="0" smtClean="0">
                <a:ln>
                  <a:noFill/>
                </a:ln>
                <a:solidFill>
                  <a:schemeClr val="tx1"/>
                </a:solidFill>
                <a:effectLst/>
                <a:uLnTx/>
                <a:uFillTx/>
                <a:latin typeface="Arial" pitchFamily="34" charset="0"/>
                <a:cs typeface="Arial" pitchFamily="34" charset="0"/>
              </a:rPr>
              <a:t>Aggregierter Bedarf zusätzlicher Studienanfängerplätze und</a:t>
            </a:r>
            <a:r>
              <a:rPr kumimoji="0" lang="de-DE" b="1"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de-DE" b="1" i="0" u="none" strike="noStrike" kern="1200" cap="none" spc="0" normalizeH="0" baseline="0" noProof="0" dirty="0" smtClean="0">
                <a:ln>
                  <a:noFill/>
                </a:ln>
                <a:solidFill>
                  <a:schemeClr val="tx1"/>
                </a:solidFill>
                <a:effectLst/>
                <a:uLnTx/>
                <a:uFillTx/>
                <a:latin typeface="Arial" pitchFamily="34" charset="0"/>
                <a:cs typeface="Arial" pitchFamily="34" charset="0"/>
              </a:rPr>
              <a:t>Angebotsüberschuss je Land 2007 bis 2020</a:t>
            </a:r>
          </a:p>
        </p:txBody>
      </p:sp>
      <p:grpSp>
        <p:nvGrpSpPr>
          <p:cNvPr id="6" name="Group 4"/>
          <p:cNvGrpSpPr>
            <a:grpSpLocks noChangeAspect="1"/>
          </p:cNvGrpSpPr>
          <p:nvPr/>
        </p:nvGrpSpPr>
        <p:grpSpPr bwMode="auto">
          <a:xfrm>
            <a:off x="428596" y="1928802"/>
            <a:ext cx="8245505" cy="3948112"/>
            <a:chOff x="431" y="1215"/>
            <a:chExt cx="4898" cy="2487"/>
          </a:xfrm>
          <a:noFill/>
        </p:grpSpPr>
        <p:sp>
          <p:nvSpPr>
            <p:cNvPr id="3101" name="Rectangle 29"/>
            <p:cNvSpPr>
              <a:spLocks noChangeArrowheads="1"/>
            </p:cNvSpPr>
            <p:nvPr/>
          </p:nvSpPr>
          <p:spPr bwMode="auto">
            <a:xfrm>
              <a:off x="3357" y="2898"/>
              <a:ext cx="57" cy="176"/>
            </a:xfrm>
            <a:prstGeom prst="rect">
              <a:avLst/>
            </a:prstGeom>
            <a:solidFill>
              <a:srgbClr val="FF0000"/>
            </a:solidFill>
            <a:ln w="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52" name="Rectangle 80"/>
            <p:cNvSpPr>
              <a:spLocks noChangeArrowheads="1"/>
            </p:cNvSpPr>
            <p:nvPr/>
          </p:nvSpPr>
          <p:spPr bwMode="auto">
            <a:xfrm rot="16200000">
              <a:off x="3309" y="2932"/>
              <a:ext cx="164" cy="11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rgbClr val="000000"/>
                  </a:solidFill>
                  <a:effectLst/>
                  <a:latin typeface="Arial" pitchFamily="34" charset="0"/>
                  <a:cs typeface="Arial" pitchFamily="34" charset="0"/>
                </a:rPr>
                <a:t>TH</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5" name="AutoShape 3"/>
            <p:cNvSpPr>
              <a:spLocks noChangeAspect="1" noChangeArrowheads="1" noTextEdit="1"/>
            </p:cNvSpPr>
            <p:nvPr/>
          </p:nvSpPr>
          <p:spPr bwMode="auto">
            <a:xfrm>
              <a:off x="431" y="1215"/>
              <a:ext cx="4898" cy="248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77" name="Rectangle 5"/>
            <p:cNvSpPr>
              <a:spLocks noChangeArrowheads="1"/>
            </p:cNvSpPr>
            <p:nvPr/>
          </p:nvSpPr>
          <p:spPr bwMode="auto">
            <a:xfrm>
              <a:off x="472" y="1257"/>
              <a:ext cx="4808" cy="2403"/>
            </a:xfrm>
            <a:prstGeom prst="rect">
              <a:avLst/>
            </a:prstGeom>
            <a:grp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78" name="Rectangle 6"/>
            <p:cNvSpPr>
              <a:spLocks noChangeArrowheads="1"/>
            </p:cNvSpPr>
            <p:nvPr/>
          </p:nvSpPr>
          <p:spPr bwMode="auto">
            <a:xfrm>
              <a:off x="1171" y="1441"/>
              <a:ext cx="2449" cy="203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79" name="Line 7"/>
            <p:cNvSpPr>
              <a:spLocks noChangeShapeType="1"/>
            </p:cNvSpPr>
            <p:nvPr/>
          </p:nvSpPr>
          <p:spPr bwMode="auto">
            <a:xfrm>
              <a:off x="1171" y="3476"/>
              <a:ext cx="2449" cy="1"/>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080" name="Line 8"/>
            <p:cNvSpPr>
              <a:spLocks noChangeShapeType="1"/>
            </p:cNvSpPr>
            <p:nvPr/>
          </p:nvSpPr>
          <p:spPr bwMode="auto">
            <a:xfrm>
              <a:off x="1171" y="3183"/>
              <a:ext cx="2449" cy="1"/>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081" name="Line 9"/>
            <p:cNvSpPr>
              <a:spLocks noChangeShapeType="1"/>
            </p:cNvSpPr>
            <p:nvPr/>
          </p:nvSpPr>
          <p:spPr bwMode="auto">
            <a:xfrm>
              <a:off x="1171" y="2605"/>
              <a:ext cx="2449" cy="1"/>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082" name="Line 10"/>
            <p:cNvSpPr>
              <a:spLocks noChangeShapeType="1"/>
            </p:cNvSpPr>
            <p:nvPr/>
          </p:nvSpPr>
          <p:spPr bwMode="auto">
            <a:xfrm>
              <a:off x="1171" y="2312"/>
              <a:ext cx="2449" cy="1"/>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083" name="Line 11"/>
            <p:cNvSpPr>
              <a:spLocks noChangeShapeType="1"/>
            </p:cNvSpPr>
            <p:nvPr/>
          </p:nvSpPr>
          <p:spPr bwMode="auto">
            <a:xfrm>
              <a:off x="1171" y="2019"/>
              <a:ext cx="2449" cy="1"/>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084" name="Line 12"/>
            <p:cNvSpPr>
              <a:spLocks noChangeShapeType="1"/>
            </p:cNvSpPr>
            <p:nvPr/>
          </p:nvSpPr>
          <p:spPr bwMode="auto">
            <a:xfrm>
              <a:off x="1171" y="1734"/>
              <a:ext cx="2449" cy="1"/>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085" name="Line 13"/>
            <p:cNvSpPr>
              <a:spLocks noChangeShapeType="1"/>
            </p:cNvSpPr>
            <p:nvPr/>
          </p:nvSpPr>
          <p:spPr bwMode="auto">
            <a:xfrm>
              <a:off x="1171" y="1441"/>
              <a:ext cx="2449" cy="1"/>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086" name="Rectangle 14"/>
            <p:cNvSpPr>
              <a:spLocks noChangeArrowheads="1"/>
            </p:cNvSpPr>
            <p:nvPr/>
          </p:nvSpPr>
          <p:spPr bwMode="auto">
            <a:xfrm>
              <a:off x="1171" y="1441"/>
              <a:ext cx="2449" cy="2035"/>
            </a:xfrm>
            <a:prstGeom prst="rect">
              <a:avLst/>
            </a:prstGeom>
            <a:grpFill/>
            <a:ln w="8">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87" name="Rectangle 15"/>
            <p:cNvSpPr>
              <a:spLocks noChangeArrowheads="1"/>
            </p:cNvSpPr>
            <p:nvPr/>
          </p:nvSpPr>
          <p:spPr bwMode="auto">
            <a:xfrm>
              <a:off x="1212" y="1634"/>
              <a:ext cx="65" cy="1264"/>
            </a:xfrm>
            <a:prstGeom prst="rect">
              <a:avLst/>
            </a:prstGeom>
            <a:solidFill>
              <a:schemeClr val="accent1"/>
            </a:solidFill>
            <a:ln w="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88" name="Rectangle 16"/>
            <p:cNvSpPr>
              <a:spLocks noChangeArrowheads="1"/>
            </p:cNvSpPr>
            <p:nvPr/>
          </p:nvSpPr>
          <p:spPr bwMode="auto">
            <a:xfrm>
              <a:off x="1368" y="2061"/>
              <a:ext cx="57" cy="837"/>
            </a:xfrm>
            <a:prstGeom prst="rect">
              <a:avLst/>
            </a:prstGeom>
            <a:solidFill>
              <a:schemeClr val="accent1"/>
            </a:solidFill>
            <a:ln w="8">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89" name="Rectangle 17"/>
            <p:cNvSpPr>
              <a:spLocks noChangeArrowheads="1"/>
            </p:cNvSpPr>
            <p:nvPr/>
          </p:nvSpPr>
          <p:spPr bwMode="auto">
            <a:xfrm>
              <a:off x="1516" y="2086"/>
              <a:ext cx="66" cy="812"/>
            </a:xfrm>
            <a:prstGeom prst="rect">
              <a:avLst/>
            </a:prstGeom>
            <a:solidFill>
              <a:schemeClr val="accent1"/>
            </a:solidFill>
            <a:ln w="8">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90" name="Rectangle 18"/>
            <p:cNvSpPr>
              <a:spLocks noChangeArrowheads="1"/>
            </p:cNvSpPr>
            <p:nvPr/>
          </p:nvSpPr>
          <p:spPr bwMode="auto">
            <a:xfrm>
              <a:off x="1672" y="2572"/>
              <a:ext cx="66" cy="326"/>
            </a:xfrm>
            <a:prstGeom prst="rect">
              <a:avLst/>
            </a:prstGeom>
            <a:solidFill>
              <a:schemeClr val="accent1"/>
            </a:solidFill>
            <a:ln w="8">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91" name="Rectangle 19"/>
            <p:cNvSpPr>
              <a:spLocks noChangeArrowheads="1"/>
            </p:cNvSpPr>
            <p:nvPr/>
          </p:nvSpPr>
          <p:spPr bwMode="auto">
            <a:xfrm>
              <a:off x="1828" y="2572"/>
              <a:ext cx="58" cy="326"/>
            </a:xfrm>
            <a:prstGeom prst="rect">
              <a:avLst/>
            </a:prstGeom>
            <a:solidFill>
              <a:schemeClr val="accent1"/>
            </a:solidFill>
            <a:ln w="8">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92" name="Rectangle 20"/>
            <p:cNvSpPr>
              <a:spLocks noChangeArrowheads="1"/>
            </p:cNvSpPr>
            <p:nvPr/>
          </p:nvSpPr>
          <p:spPr bwMode="auto">
            <a:xfrm>
              <a:off x="1976" y="2672"/>
              <a:ext cx="66" cy="226"/>
            </a:xfrm>
            <a:prstGeom prst="rect">
              <a:avLst/>
            </a:prstGeom>
            <a:solidFill>
              <a:schemeClr val="accent1"/>
            </a:solidFill>
            <a:ln w="8">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93" name="Rectangle 21"/>
            <p:cNvSpPr>
              <a:spLocks noChangeArrowheads="1"/>
            </p:cNvSpPr>
            <p:nvPr/>
          </p:nvSpPr>
          <p:spPr bwMode="auto">
            <a:xfrm>
              <a:off x="2132" y="2756"/>
              <a:ext cx="58" cy="142"/>
            </a:xfrm>
            <a:prstGeom prst="rect">
              <a:avLst/>
            </a:prstGeom>
            <a:solidFill>
              <a:schemeClr val="accent1"/>
            </a:solidFill>
            <a:ln w="8">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94" name="Rectangle 22"/>
            <p:cNvSpPr>
              <a:spLocks noChangeArrowheads="1"/>
            </p:cNvSpPr>
            <p:nvPr/>
          </p:nvSpPr>
          <p:spPr bwMode="auto">
            <a:xfrm>
              <a:off x="2280" y="2806"/>
              <a:ext cx="66" cy="92"/>
            </a:xfrm>
            <a:prstGeom prst="rect">
              <a:avLst/>
            </a:prstGeom>
            <a:solidFill>
              <a:schemeClr val="accent1"/>
            </a:solidFill>
            <a:ln w="8">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95" name="Rectangle 23"/>
            <p:cNvSpPr>
              <a:spLocks noChangeArrowheads="1"/>
            </p:cNvSpPr>
            <p:nvPr/>
          </p:nvSpPr>
          <p:spPr bwMode="auto">
            <a:xfrm>
              <a:off x="2436" y="2831"/>
              <a:ext cx="66" cy="67"/>
            </a:xfrm>
            <a:prstGeom prst="rect">
              <a:avLst/>
            </a:prstGeom>
            <a:solidFill>
              <a:schemeClr val="accent1"/>
            </a:solidFill>
            <a:ln w="8">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96" name="Rectangle 24"/>
            <p:cNvSpPr>
              <a:spLocks noChangeArrowheads="1"/>
            </p:cNvSpPr>
            <p:nvPr/>
          </p:nvSpPr>
          <p:spPr bwMode="auto">
            <a:xfrm>
              <a:off x="2592" y="2856"/>
              <a:ext cx="58" cy="42"/>
            </a:xfrm>
            <a:prstGeom prst="rect">
              <a:avLst/>
            </a:prstGeom>
            <a:solidFill>
              <a:schemeClr val="accent1"/>
            </a:solidFill>
            <a:ln w="8">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97" name="Rectangle 25"/>
            <p:cNvSpPr>
              <a:spLocks noChangeArrowheads="1"/>
            </p:cNvSpPr>
            <p:nvPr/>
          </p:nvSpPr>
          <p:spPr bwMode="auto">
            <a:xfrm>
              <a:off x="2740" y="2881"/>
              <a:ext cx="66" cy="17"/>
            </a:xfrm>
            <a:prstGeom prst="rect">
              <a:avLst/>
            </a:prstGeom>
            <a:solidFill>
              <a:schemeClr val="accent1"/>
            </a:solidFill>
            <a:ln w="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98" name="Rectangle 26"/>
            <p:cNvSpPr>
              <a:spLocks noChangeArrowheads="1"/>
            </p:cNvSpPr>
            <p:nvPr/>
          </p:nvSpPr>
          <p:spPr bwMode="auto">
            <a:xfrm>
              <a:off x="2896" y="2898"/>
              <a:ext cx="66" cy="34"/>
            </a:xfrm>
            <a:prstGeom prst="rect">
              <a:avLst/>
            </a:prstGeom>
            <a:solidFill>
              <a:srgbClr val="FF0000"/>
            </a:solidFill>
            <a:ln w="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99" name="Rectangle 27"/>
            <p:cNvSpPr>
              <a:spLocks noChangeArrowheads="1"/>
            </p:cNvSpPr>
            <p:nvPr/>
          </p:nvSpPr>
          <p:spPr bwMode="auto">
            <a:xfrm>
              <a:off x="3053" y="2898"/>
              <a:ext cx="57" cy="59"/>
            </a:xfrm>
            <a:prstGeom prst="rect">
              <a:avLst/>
            </a:prstGeom>
            <a:solidFill>
              <a:srgbClr val="FF0000"/>
            </a:solidFill>
            <a:ln w="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00" name="Rectangle 28"/>
            <p:cNvSpPr>
              <a:spLocks noChangeArrowheads="1"/>
            </p:cNvSpPr>
            <p:nvPr/>
          </p:nvSpPr>
          <p:spPr bwMode="auto">
            <a:xfrm>
              <a:off x="3201" y="2898"/>
              <a:ext cx="65" cy="168"/>
            </a:xfrm>
            <a:prstGeom prst="rect">
              <a:avLst/>
            </a:prstGeom>
            <a:solidFill>
              <a:srgbClr val="FF0000"/>
            </a:solidFill>
            <a:ln w="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02" name="Rectangle 30"/>
            <p:cNvSpPr>
              <a:spLocks noChangeArrowheads="1"/>
            </p:cNvSpPr>
            <p:nvPr/>
          </p:nvSpPr>
          <p:spPr bwMode="auto">
            <a:xfrm>
              <a:off x="3505" y="2898"/>
              <a:ext cx="65" cy="318"/>
            </a:xfrm>
            <a:prstGeom prst="rect">
              <a:avLst/>
            </a:prstGeom>
            <a:solidFill>
              <a:srgbClr val="FF0000"/>
            </a:solidFill>
            <a:ln w="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03" name="Line 31"/>
            <p:cNvSpPr>
              <a:spLocks noChangeShapeType="1"/>
            </p:cNvSpPr>
            <p:nvPr/>
          </p:nvSpPr>
          <p:spPr bwMode="auto">
            <a:xfrm>
              <a:off x="1171" y="1441"/>
              <a:ext cx="1" cy="203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04" name="Line 32"/>
            <p:cNvSpPr>
              <a:spLocks noChangeShapeType="1"/>
            </p:cNvSpPr>
            <p:nvPr/>
          </p:nvSpPr>
          <p:spPr bwMode="auto">
            <a:xfrm>
              <a:off x="1130" y="3476"/>
              <a:ext cx="41" cy="1"/>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05" name="Line 33"/>
            <p:cNvSpPr>
              <a:spLocks noChangeShapeType="1"/>
            </p:cNvSpPr>
            <p:nvPr/>
          </p:nvSpPr>
          <p:spPr bwMode="auto">
            <a:xfrm>
              <a:off x="1130" y="3183"/>
              <a:ext cx="41" cy="1"/>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06" name="Line 34"/>
            <p:cNvSpPr>
              <a:spLocks noChangeShapeType="1"/>
            </p:cNvSpPr>
            <p:nvPr/>
          </p:nvSpPr>
          <p:spPr bwMode="auto">
            <a:xfrm>
              <a:off x="1130" y="2898"/>
              <a:ext cx="41" cy="1"/>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07" name="Line 35"/>
            <p:cNvSpPr>
              <a:spLocks noChangeShapeType="1"/>
            </p:cNvSpPr>
            <p:nvPr/>
          </p:nvSpPr>
          <p:spPr bwMode="auto">
            <a:xfrm>
              <a:off x="1130" y="2605"/>
              <a:ext cx="41" cy="1"/>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08" name="Line 36"/>
            <p:cNvSpPr>
              <a:spLocks noChangeShapeType="1"/>
            </p:cNvSpPr>
            <p:nvPr/>
          </p:nvSpPr>
          <p:spPr bwMode="auto">
            <a:xfrm>
              <a:off x="1130" y="2312"/>
              <a:ext cx="41" cy="1"/>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09" name="Line 37"/>
            <p:cNvSpPr>
              <a:spLocks noChangeShapeType="1"/>
            </p:cNvSpPr>
            <p:nvPr/>
          </p:nvSpPr>
          <p:spPr bwMode="auto">
            <a:xfrm>
              <a:off x="1130" y="2019"/>
              <a:ext cx="41" cy="1"/>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10" name="Line 38"/>
            <p:cNvSpPr>
              <a:spLocks noChangeShapeType="1"/>
            </p:cNvSpPr>
            <p:nvPr/>
          </p:nvSpPr>
          <p:spPr bwMode="auto">
            <a:xfrm>
              <a:off x="1130" y="1734"/>
              <a:ext cx="41" cy="1"/>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11" name="Line 39"/>
            <p:cNvSpPr>
              <a:spLocks noChangeShapeType="1"/>
            </p:cNvSpPr>
            <p:nvPr/>
          </p:nvSpPr>
          <p:spPr bwMode="auto">
            <a:xfrm>
              <a:off x="1130" y="1441"/>
              <a:ext cx="41" cy="1"/>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12" name="Line 40"/>
            <p:cNvSpPr>
              <a:spLocks noChangeShapeType="1"/>
            </p:cNvSpPr>
            <p:nvPr/>
          </p:nvSpPr>
          <p:spPr bwMode="auto">
            <a:xfrm>
              <a:off x="1171" y="2898"/>
              <a:ext cx="2449" cy="1"/>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13" name="Line 41"/>
            <p:cNvSpPr>
              <a:spLocks noChangeShapeType="1"/>
            </p:cNvSpPr>
            <p:nvPr/>
          </p:nvSpPr>
          <p:spPr bwMode="auto">
            <a:xfrm flipV="1">
              <a:off x="1171" y="2898"/>
              <a:ext cx="1" cy="2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14" name="Line 42"/>
            <p:cNvSpPr>
              <a:spLocks noChangeShapeType="1"/>
            </p:cNvSpPr>
            <p:nvPr/>
          </p:nvSpPr>
          <p:spPr bwMode="auto">
            <a:xfrm flipV="1">
              <a:off x="1327" y="2898"/>
              <a:ext cx="1" cy="2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15" name="Line 43"/>
            <p:cNvSpPr>
              <a:spLocks noChangeShapeType="1"/>
            </p:cNvSpPr>
            <p:nvPr/>
          </p:nvSpPr>
          <p:spPr bwMode="auto">
            <a:xfrm flipV="1">
              <a:off x="1475" y="2898"/>
              <a:ext cx="1" cy="2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16" name="Line 44"/>
            <p:cNvSpPr>
              <a:spLocks noChangeShapeType="1"/>
            </p:cNvSpPr>
            <p:nvPr/>
          </p:nvSpPr>
          <p:spPr bwMode="auto">
            <a:xfrm flipV="1">
              <a:off x="1631" y="2898"/>
              <a:ext cx="1" cy="2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17" name="Line 45"/>
            <p:cNvSpPr>
              <a:spLocks noChangeShapeType="1"/>
            </p:cNvSpPr>
            <p:nvPr/>
          </p:nvSpPr>
          <p:spPr bwMode="auto">
            <a:xfrm flipV="1">
              <a:off x="1787" y="2898"/>
              <a:ext cx="1" cy="2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18" name="Line 46"/>
            <p:cNvSpPr>
              <a:spLocks noChangeShapeType="1"/>
            </p:cNvSpPr>
            <p:nvPr/>
          </p:nvSpPr>
          <p:spPr bwMode="auto">
            <a:xfrm flipV="1">
              <a:off x="1935" y="2898"/>
              <a:ext cx="1" cy="2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19" name="Line 47"/>
            <p:cNvSpPr>
              <a:spLocks noChangeShapeType="1"/>
            </p:cNvSpPr>
            <p:nvPr/>
          </p:nvSpPr>
          <p:spPr bwMode="auto">
            <a:xfrm flipV="1">
              <a:off x="2091" y="2898"/>
              <a:ext cx="1" cy="2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20" name="Line 48"/>
            <p:cNvSpPr>
              <a:spLocks noChangeShapeType="1"/>
            </p:cNvSpPr>
            <p:nvPr/>
          </p:nvSpPr>
          <p:spPr bwMode="auto">
            <a:xfrm flipV="1">
              <a:off x="2239" y="2898"/>
              <a:ext cx="1" cy="2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21" name="Line 49"/>
            <p:cNvSpPr>
              <a:spLocks noChangeShapeType="1"/>
            </p:cNvSpPr>
            <p:nvPr/>
          </p:nvSpPr>
          <p:spPr bwMode="auto">
            <a:xfrm flipV="1">
              <a:off x="2395" y="2898"/>
              <a:ext cx="1" cy="2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22" name="Line 50"/>
            <p:cNvSpPr>
              <a:spLocks noChangeShapeType="1"/>
            </p:cNvSpPr>
            <p:nvPr/>
          </p:nvSpPr>
          <p:spPr bwMode="auto">
            <a:xfrm flipV="1">
              <a:off x="2551" y="2898"/>
              <a:ext cx="1" cy="2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23" name="Line 51"/>
            <p:cNvSpPr>
              <a:spLocks noChangeShapeType="1"/>
            </p:cNvSpPr>
            <p:nvPr/>
          </p:nvSpPr>
          <p:spPr bwMode="auto">
            <a:xfrm flipV="1">
              <a:off x="2699" y="2898"/>
              <a:ext cx="1" cy="2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24" name="Line 52"/>
            <p:cNvSpPr>
              <a:spLocks noChangeShapeType="1"/>
            </p:cNvSpPr>
            <p:nvPr/>
          </p:nvSpPr>
          <p:spPr bwMode="auto">
            <a:xfrm flipV="1">
              <a:off x="2855" y="2898"/>
              <a:ext cx="1" cy="2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25" name="Line 53"/>
            <p:cNvSpPr>
              <a:spLocks noChangeShapeType="1"/>
            </p:cNvSpPr>
            <p:nvPr/>
          </p:nvSpPr>
          <p:spPr bwMode="auto">
            <a:xfrm flipV="1">
              <a:off x="3011" y="2898"/>
              <a:ext cx="1" cy="2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26" name="Line 54"/>
            <p:cNvSpPr>
              <a:spLocks noChangeShapeType="1"/>
            </p:cNvSpPr>
            <p:nvPr/>
          </p:nvSpPr>
          <p:spPr bwMode="auto">
            <a:xfrm flipV="1">
              <a:off x="3159" y="2898"/>
              <a:ext cx="1" cy="2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27" name="Line 55"/>
            <p:cNvSpPr>
              <a:spLocks noChangeShapeType="1"/>
            </p:cNvSpPr>
            <p:nvPr/>
          </p:nvSpPr>
          <p:spPr bwMode="auto">
            <a:xfrm flipV="1">
              <a:off x="3316" y="2898"/>
              <a:ext cx="1" cy="2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28" name="Line 56"/>
            <p:cNvSpPr>
              <a:spLocks noChangeShapeType="1"/>
            </p:cNvSpPr>
            <p:nvPr/>
          </p:nvSpPr>
          <p:spPr bwMode="auto">
            <a:xfrm flipV="1">
              <a:off x="3463" y="2898"/>
              <a:ext cx="1" cy="2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29" name="Line 57"/>
            <p:cNvSpPr>
              <a:spLocks noChangeShapeType="1"/>
            </p:cNvSpPr>
            <p:nvPr/>
          </p:nvSpPr>
          <p:spPr bwMode="auto">
            <a:xfrm flipV="1">
              <a:off x="3620" y="2898"/>
              <a:ext cx="1" cy="25"/>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30" name="Rectangle 58"/>
            <p:cNvSpPr>
              <a:spLocks noChangeArrowheads="1"/>
            </p:cNvSpPr>
            <p:nvPr/>
          </p:nvSpPr>
          <p:spPr bwMode="auto">
            <a:xfrm>
              <a:off x="571" y="3409"/>
              <a:ext cx="583" cy="176"/>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rgbClr val="FF0000"/>
                  </a:solidFill>
                  <a:effectLst/>
                  <a:latin typeface="Arial" pitchFamily="34" charset="0"/>
                  <a:cs typeface="Arial" pitchFamily="34" charset="0"/>
                </a:rPr>
                <a:t>-100.000 </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131" name="Rectangle 59"/>
            <p:cNvSpPr>
              <a:spLocks noChangeArrowheads="1"/>
            </p:cNvSpPr>
            <p:nvPr/>
          </p:nvSpPr>
          <p:spPr bwMode="auto">
            <a:xfrm>
              <a:off x="636" y="3116"/>
              <a:ext cx="510" cy="176"/>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rgbClr val="FF0000"/>
                  </a:solidFill>
                  <a:effectLst/>
                  <a:latin typeface="Arial" pitchFamily="34" charset="0"/>
                  <a:cs typeface="Arial" pitchFamily="34" charset="0"/>
                </a:rPr>
                <a:t>-50.000 </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132" name="Rectangle 60"/>
            <p:cNvSpPr>
              <a:spLocks noChangeArrowheads="1"/>
            </p:cNvSpPr>
            <p:nvPr/>
          </p:nvSpPr>
          <p:spPr bwMode="auto">
            <a:xfrm>
              <a:off x="973" y="2831"/>
              <a:ext cx="123" cy="176"/>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rgbClr val="000000"/>
                  </a:solidFill>
                  <a:effectLst/>
                  <a:latin typeface="Arial" pitchFamily="34" charset="0"/>
                  <a:cs typeface="Arial" pitchFamily="34" charset="0"/>
                </a:rPr>
                <a:t>0</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133" name="Rectangle 61"/>
            <p:cNvSpPr>
              <a:spLocks noChangeArrowheads="1"/>
            </p:cNvSpPr>
            <p:nvPr/>
          </p:nvSpPr>
          <p:spPr bwMode="auto">
            <a:xfrm>
              <a:off x="678" y="2538"/>
              <a:ext cx="436" cy="176"/>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rgbClr val="000000"/>
                  </a:solidFill>
                  <a:effectLst/>
                  <a:latin typeface="Arial" pitchFamily="34" charset="0"/>
                  <a:cs typeface="Arial" pitchFamily="34" charset="0"/>
                </a:rPr>
                <a:t>50.000</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134" name="Rectangle 62"/>
            <p:cNvSpPr>
              <a:spLocks noChangeArrowheads="1"/>
            </p:cNvSpPr>
            <p:nvPr/>
          </p:nvSpPr>
          <p:spPr bwMode="auto">
            <a:xfrm>
              <a:off x="612" y="2245"/>
              <a:ext cx="510" cy="176"/>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rgbClr val="000000"/>
                  </a:solidFill>
                  <a:effectLst/>
                  <a:latin typeface="Arial" pitchFamily="34" charset="0"/>
                  <a:cs typeface="Arial" pitchFamily="34" charset="0"/>
                </a:rPr>
                <a:t>100.000</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135" name="Rectangle 63"/>
            <p:cNvSpPr>
              <a:spLocks noChangeArrowheads="1"/>
            </p:cNvSpPr>
            <p:nvPr/>
          </p:nvSpPr>
          <p:spPr bwMode="auto">
            <a:xfrm>
              <a:off x="612" y="1952"/>
              <a:ext cx="510" cy="176"/>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rgbClr val="000000"/>
                  </a:solidFill>
                  <a:effectLst/>
                  <a:latin typeface="Arial" pitchFamily="34" charset="0"/>
                  <a:cs typeface="Arial" pitchFamily="34" charset="0"/>
                </a:rPr>
                <a:t>150.000</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136" name="Rectangle 64"/>
            <p:cNvSpPr>
              <a:spLocks noChangeArrowheads="1"/>
            </p:cNvSpPr>
            <p:nvPr/>
          </p:nvSpPr>
          <p:spPr bwMode="auto">
            <a:xfrm>
              <a:off x="612" y="1667"/>
              <a:ext cx="510" cy="176"/>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rgbClr val="000000"/>
                  </a:solidFill>
                  <a:effectLst/>
                  <a:latin typeface="Arial" pitchFamily="34" charset="0"/>
                  <a:cs typeface="Arial" pitchFamily="34" charset="0"/>
                </a:rPr>
                <a:t>200.000</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137" name="Rectangle 65"/>
            <p:cNvSpPr>
              <a:spLocks noChangeArrowheads="1"/>
            </p:cNvSpPr>
            <p:nvPr/>
          </p:nvSpPr>
          <p:spPr bwMode="auto">
            <a:xfrm>
              <a:off x="612" y="1374"/>
              <a:ext cx="510" cy="176"/>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rgbClr val="000000"/>
                  </a:solidFill>
                  <a:effectLst/>
                  <a:latin typeface="Arial" pitchFamily="34" charset="0"/>
                  <a:cs typeface="Arial" pitchFamily="34" charset="0"/>
                </a:rPr>
                <a:t>250.000</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138" name="Rectangle 66"/>
            <p:cNvSpPr>
              <a:spLocks noChangeArrowheads="1"/>
            </p:cNvSpPr>
            <p:nvPr/>
          </p:nvSpPr>
          <p:spPr bwMode="auto">
            <a:xfrm rot="16200000">
              <a:off x="1150" y="2954"/>
              <a:ext cx="189" cy="11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Arial" pitchFamily="34" charset="0"/>
                  <a:cs typeface="Arial" pitchFamily="34" charset="0"/>
                </a:rPr>
                <a:t>NW</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139" name="Rectangle 67"/>
            <p:cNvSpPr>
              <a:spLocks noChangeArrowheads="1"/>
            </p:cNvSpPr>
            <p:nvPr/>
          </p:nvSpPr>
          <p:spPr bwMode="auto">
            <a:xfrm rot="16200000">
              <a:off x="1307" y="2954"/>
              <a:ext cx="189" cy="11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Arial" pitchFamily="34" charset="0"/>
                  <a:cs typeface="Arial" pitchFamily="34" charset="0"/>
                </a:rPr>
                <a:t>BW</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140" name="Rectangle 68"/>
            <p:cNvSpPr>
              <a:spLocks noChangeArrowheads="1"/>
            </p:cNvSpPr>
            <p:nvPr/>
          </p:nvSpPr>
          <p:spPr bwMode="auto">
            <a:xfrm rot="16200000">
              <a:off x="1476" y="2949"/>
              <a:ext cx="164" cy="11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Arial" pitchFamily="34" charset="0"/>
                  <a:cs typeface="Arial" pitchFamily="34" charset="0"/>
                </a:rPr>
                <a:t>BY</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141" name="Rectangle 69"/>
            <p:cNvSpPr>
              <a:spLocks noChangeArrowheads="1"/>
            </p:cNvSpPr>
            <p:nvPr/>
          </p:nvSpPr>
          <p:spPr bwMode="auto">
            <a:xfrm rot="16200000">
              <a:off x="1640" y="2915"/>
              <a:ext cx="131" cy="11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Arial" pitchFamily="34" charset="0"/>
                  <a:cs typeface="Arial" pitchFamily="34" charset="0"/>
                </a:rPr>
                <a:t>NI</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142" name="Rectangle 70"/>
            <p:cNvSpPr>
              <a:spLocks noChangeArrowheads="1"/>
            </p:cNvSpPr>
            <p:nvPr/>
          </p:nvSpPr>
          <p:spPr bwMode="auto">
            <a:xfrm rot="16200000">
              <a:off x="1780" y="2932"/>
              <a:ext cx="164" cy="11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Arial" pitchFamily="34" charset="0"/>
                  <a:cs typeface="Arial" pitchFamily="34" charset="0"/>
                </a:rPr>
                <a:t>HE</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143" name="Rectangle 71"/>
            <p:cNvSpPr>
              <a:spLocks noChangeArrowheads="1"/>
            </p:cNvSpPr>
            <p:nvPr/>
          </p:nvSpPr>
          <p:spPr bwMode="auto">
            <a:xfrm rot="16200000">
              <a:off x="1928" y="2932"/>
              <a:ext cx="164" cy="11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Arial" pitchFamily="34" charset="0"/>
                  <a:cs typeface="Arial" pitchFamily="34" charset="0"/>
                </a:rPr>
                <a:t>RP</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144" name="Rectangle 72"/>
            <p:cNvSpPr>
              <a:spLocks noChangeArrowheads="1"/>
            </p:cNvSpPr>
            <p:nvPr/>
          </p:nvSpPr>
          <p:spPr bwMode="auto">
            <a:xfrm rot="16200000">
              <a:off x="2084" y="2940"/>
              <a:ext cx="164" cy="11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Arial" pitchFamily="34" charset="0"/>
                  <a:cs typeface="Arial" pitchFamily="34" charset="0"/>
                </a:rPr>
                <a:t>SH</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145" name="Rectangle 73"/>
            <p:cNvSpPr>
              <a:spLocks noChangeArrowheads="1"/>
            </p:cNvSpPr>
            <p:nvPr/>
          </p:nvSpPr>
          <p:spPr bwMode="auto">
            <a:xfrm rot="16200000">
              <a:off x="2241" y="2940"/>
              <a:ext cx="164" cy="11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Arial" pitchFamily="34" charset="0"/>
                  <a:cs typeface="Arial" pitchFamily="34" charset="0"/>
                </a:rPr>
                <a:t>HB</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146" name="Rectangle 74"/>
            <p:cNvSpPr>
              <a:spLocks noChangeArrowheads="1"/>
            </p:cNvSpPr>
            <p:nvPr/>
          </p:nvSpPr>
          <p:spPr bwMode="auto">
            <a:xfrm rot="16200000">
              <a:off x="2376" y="2944"/>
              <a:ext cx="189" cy="11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Arial" pitchFamily="34" charset="0"/>
                  <a:cs typeface="Arial" pitchFamily="34" charset="0"/>
                </a:rPr>
                <a:t>BE </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147" name="Rectangle 75"/>
            <p:cNvSpPr>
              <a:spLocks noChangeArrowheads="1"/>
            </p:cNvSpPr>
            <p:nvPr/>
          </p:nvSpPr>
          <p:spPr bwMode="auto">
            <a:xfrm rot="16200000">
              <a:off x="2553" y="2940"/>
              <a:ext cx="148" cy="11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Arial" pitchFamily="34" charset="0"/>
                  <a:cs typeface="Arial" pitchFamily="34" charset="0"/>
                </a:rPr>
                <a:t>SL</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148" name="Rectangle 76"/>
            <p:cNvSpPr>
              <a:spLocks noChangeArrowheads="1"/>
            </p:cNvSpPr>
            <p:nvPr/>
          </p:nvSpPr>
          <p:spPr bwMode="auto">
            <a:xfrm rot="16200000">
              <a:off x="2696" y="2935"/>
              <a:ext cx="173" cy="11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Arial" pitchFamily="34" charset="0"/>
                  <a:cs typeface="Arial" pitchFamily="34" charset="0"/>
                </a:rPr>
                <a:t>HH</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149" name="Rectangle 77"/>
            <p:cNvSpPr>
              <a:spLocks noChangeArrowheads="1"/>
            </p:cNvSpPr>
            <p:nvPr/>
          </p:nvSpPr>
          <p:spPr bwMode="auto">
            <a:xfrm rot="16200000">
              <a:off x="2849" y="2940"/>
              <a:ext cx="164" cy="11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Arial" pitchFamily="34" charset="0"/>
                  <a:cs typeface="Arial" pitchFamily="34" charset="0"/>
                </a:rPr>
                <a:t>BB</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150" name="Rectangle 78"/>
            <p:cNvSpPr>
              <a:spLocks noChangeArrowheads="1"/>
            </p:cNvSpPr>
            <p:nvPr/>
          </p:nvSpPr>
          <p:spPr bwMode="auto">
            <a:xfrm rot="16200000">
              <a:off x="3000" y="2952"/>
              <a:ext cx="173" cy="11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Arial" pitchFamily="34" charset="0"/>
                  <a:cs typeface="Arial" pitchFamily="34" charset="0"/>
                </a:rPr>
                <a:t>MV</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151" name="Rectangle 79"/>
            <p:cNvSpPr>
              <a:spLocks noChangeArrowheads="1"/>
            </p:cNvSpPr>
            <p:nvPr/>
          </p:nvSpPr>
          <p:spPr bwMode="auto">
            <a:xfrm rot="16200000">
              <a:off x="3157" y="2936"/>
              <a:ext cx="156" cy="11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Arial" pitchFamily="34" charset="0"/>
                  <a:cs typeface="Arial" pitchFamily="34" charset="0"/>
                </a:rPr>
                <a:t>ST</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153" name="Rectangle 81"/>
            <p:cNvSpPr>
              <a:spLocks noChangeArrowheads="1"/>
            </p:cNvSpPr>
            <p:nvPr/>
          </p:nvSpPr>
          <p:spPr bwMode="auto">
            <a:xfrm rot="16200000">
              <a:off x="3465" y="2940"/>
              <a:ext cx="164" cy="11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smtClean="0">
                  <a:ln>
                    <a:noFill/>
                  </a:ln>
                  <a:solidFill>
                    <a:srgbClr val="000000"/>
                  </a:solidFill>
                  <a:effectLst/>
                  <a:latin typeface="Arial" pitchFamily="34" charset="0"/>
                  <a:cs typeface="Arial" pitchFamily="34" charset="0"/>
                </a:rPr>
                <a:t>SN</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154" name="Rectangle 82"/>
            <p:cNvSpPr>
              <a:spLocks noChangeArrowheads="1"/>
            </p:cNvSpPr>
            <p:nvPr/>
          </p:nvSpPr>
          <p:spPr bwMode="auto">
            <a:xfrm>
              <a:off x="3710" y="2287"/>
              <a:ext cx="1537" cy="34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55" name="Rectangle 83"/>
            <p:cNvSpPr>
              <a:spLocks noChangeArrowheads="1"/>
            </p:cNvSpPr>
            <p:nvPr/>
          </p:nvSpPr>
          <p:spPr bwMode="auto">
            <a:xfrm>
              <a:off x="3751" y="2354"/>
              <a:ext cx="74" cy="75"/>
            </a:xfrm>
            <a:prstGeom prst="rect">
              <a:avLst/>
            </a:prstGeom>
            <a:grpFill/>
            <a:ln w="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56" name="Rectangle 84"/>
            <p:cNvSpPr>
              <a:spLocks noChangeArrowheads="1"/>
            </p:cNvSpPr>
            <p:nvPr/>
          </p:nvSpPr>
          <p:spPr bwMode="auto">
            <a:xfrm>
              <a:off x="3866" y="2320"/>
              <a:ext cx="682" cy="176"/>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rgbClr val="000000"/>
                  </a:solidFill>
                  <a:effectLst/>
                  <a:latin typeface="Arial" pitchFamily="34" charset="0"/>
                  <a:cs typeface="Arial" pitchFamily="34" charset="0"/>
                </a:rPr>
                <a:t>Zusätzliche</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157" name="Rectangle 85"/>
            <p:cNvSpPr>
              <a:spLocks noChangeArrowheads="1"/>
            </p:cNvSpPr>
            <p:nvPr/>
          </p:nvSpPr>
          <p:spPr bwMode="auto">
            <a:xfrm>
              <a:off x="3866" y="2471"/>
              <a:ext cx="1471" cy="176"/>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rgbClr val="000000"/>
                  </a:solidFill>
                  <a:effectLst/>
                  <a:latin typeface="Arial" pitchFamily="34" charset="0"/>
                  <a:cs typeface="Arial" pitchFamily="34" charset="0"/>
                </a:rPr>
                <a:t>Studienanfänger bis 2020</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158" name="Rectangle 86"/>
            <p:cNvSpPr>
              <a:spLocks noChangeArrowheads="1"/>
            </p:cNvSpPr>
            <p:nvPr/>
          </p:nvSpPr>
          <p:spPr bwMode="auto">
            <a:xfrm>
              <a:off x="472" y="1257"/>
              <a:ext cx="4808" cy="240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cxnSp>
        <p:nvCxnSpPr>
          <p:cNvPr id="91" name="Gerade Verbindung mit Pfeil 90"/>
          <p:cNvCxnSpPr/>
          <p:nvPr/>
        </p:nvCxnSpPr>
        <p:spPr>
          <a:xfrm>
            <a:off x="2000232" y="2428868"/>
            <a:ext cx="3214710" cy="2786082"/>
          </a:xfrm>
          <a:prstGeom prst="straightConnector1">
            <a:avLst/>
          </a:prstGeom>
          <a:ln w="381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92" name="Foliennummernplatzhalter 91"/>
          <p:cNvSpPr>
            <a:spLocks noGrp="1"/>
          </p:cNvSpPr>
          <p:nvPr>
            <p:ph type="sldNum" sz="quarter" idx="11"/>
          </p:nvPr>
        </p:nvSpPr>
        <p:spPr/>
        <p:txBody>
          <a:bodyPr/>
          <a:lstStyle/>
          <a:p>
            <a:pPr algn="r"/>
            <a:fld id="{0157F4A5-5E62-48E4-A12E-F26903DAE5DA}" type="slidenum">
              <a:rPr lang="de-DE" smtClean="0"/>
              <a:pPr algn="r"/>
              <a:t>15</a:t>
            </a:fld>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linds(horizontal)">
                                      <p:cBhvr>
                                        <p:cTn id="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142844" y="0"/>
            <a:ext cx="6858017" cy="642938"/>
          </a:xfrm>
        </p:spPr>
        <p:txBody>
          <a:bodyPr/>
          <a:lstStyle/>
          <a:p>
            <a:r>
              <a:rPr lang="de-DE" sz="2400" dirty="0" smtClean="0"/>
              <a:t>2.2 Studienanfänger(innen) in Schleswig- Holstein</a:t>
            </a:r>
            <a:endParaRPr lang="de-DE" sz="2400" dirty="0"/>
          </a:p>
        </p:txBody>
      </p:sp>
      <p:sp>
        <p:nvSpPr>
          <p:cNvPr id="3" name="Fußzeilenplatzhalter 2"/>
          <p:cNvSpPr>
            <a:spLocks noGrp="1"/>
          </p:cNvSpPr>
          <p:nvPr>
            <p:ph type="ftr" sz="quarter" idx="10"/>
          </p:nvPr>
        </p:nvSpPr>
        <p:spPr/>
        <p:txBody>
          <a:bodyPr/>
          <a:lstStyle/>
          <a:p>
            <a:r>
              <a:rPr lang="de-DE" smtClean="0"/>
              <a:t>Demographische Entwicklung | Detlef Müller-Böling | 05.02.2010</a:t>
            </a:r>
            <a:endParaRPr lang="de-DE" dirty="0"/>
          </a:p>
        </p:txBody>
      </p:sp>
      <p:sp>
        <p:nvSpPr>
          <p:cNvPr id="6" name="Rectangle 3"/>
          <p:cNvSpPr txBox="1">
            <a:spLocks noChangeArrowheads="1"/>
          </p:cNvSpPr>
          <p:nvPr/>
        </p:nvSpPr>
        <p:spPr bwMode="auto">
          <a:xfrm>
            <a:off x="755650" y="981075"/>
            <a:ext cx="7632700" cy="431800"/>
          </a:xfrm>
          <a:prstGeom prst="rect">
            <a:avLst/>
          </a:prstGeom>
          <a:noFill/>
          <a:ln w="9525">
            <a:noFill/>
            <a:miter lim="800000"/>
            <a:headEnd/>
            <a:tailEnd/>
          </a:ln>
        </p:spPr>
        <p:txBody>
          <a:bodyPr/>
          <a:lstStyle/>
          <a:p>
            <a:pPr marL="960438" lvl="1" indent="-476250" defTabSz="966788">
              <a:spcBef>
                <a:spcPct val="20000"/>
              </a:spcBef>
              <a:buClr>
                <a:srgbClr val="FF0000"/>
              </a:buClr>
              <a:buFont typeface="Arial" charset="0"/>
              <a:buNone/>
              <a:defRPr/>
            </a:pPr>
            <a:r>
              <a:rPr lang="de-DE" b="1" kern="0" dirty="0">
                <a:latin typeface="Arial" pitchFamily="34" charset="0"/>
                <a:cs typeface="Arial" pitchFamily="34" charset="0"/>
              </a:rPr>
              <a:t>Bedarf zusätzlicher Studienanfängerplätze bis 2020</a:t>
            </a:r>
          </a:p>
        </p:txBody>
      </p:sp>
      <p:sp>
        <p:nvSpPr>
          <p:cNvPr id="7" name="Text Box 6"/>
          <p:cNvSpPr txBox="1">
            <a:spLocks noChangeArrowheads="1"/>
          </p:cNvSpPr>
          <p:nvPr/>
        </p:nvSpPr>
        <p:spPr bwMode="auto">
          <a:xfrm>
            <a:off x="2700338" y="6072188"/>
            <a:ext cx="4464050" cy="304800"/>
          </a:xfrm>
          <a:prstGeom prst="rect">
            <a:avLst/>
          </a:prstGeom>
          <a:noFill/>
          <a:ln w="9525">
            <a:noFill/>
            <a:miter lim="800000"/>
            <a:headEnd/>
            <a:tailEnd/>
          </a:ln>
        </p:spPr>
        <p:txBody>
          <a:bodyPr>
            <a:spAutoFit/>
          </a:bodyPr>
          <a:lstStyle/>
          <a:p>
            <a:pPr algn="ctr">
              <a:spcBef>
                <a:spcPct val="50000"/>
              </a:spcBef>
            </a:pPr>
            <a:r>
              <a:rPr lang="de-DE" sz="1400"/>
              <a:t>Basis wie Hochschulpakt: 2005 = 0</a:t>
            </a:r>
          </a:p>
        </p:txBody>
      </p:sp>
      <p:sp>
        <p:nvSpPr>
          <p:cNvPr id="11" name="Foliennummernplatzhalter 10"/>
          <p:cNvSpPr>
            <a:spLocks noGrp="1"/>
          </p:cNvSpPr>
          <p:nvPr>
            <p:ph type="sldNum" sz="quarter" idx="11"/>
          </p:nvPr>
        </p:nvSpPr>
        <p:spPr/>
        <p:txBody>
          <a:bodyPr/>
          <a:lstStyle/>
          <a:p>
            <a:pPr algn="r"/>
            <a:fld id="{0157F4A5-5E62-48E4-A12E-F26903DAE5DA}" type="slidenum">
              <a:rPr lang="de-DE" smtClean="0"/>
              <a:pPr algn="r"/>
              <a:t>16</a:t>
            </a:fld>
            <a:endParaRPr lang="de-DE" dirty="0"/>
          </a:p>
        </p:txBody>
      </p:sp>
      <p:pic>
        <p:nvPicPr>
          <p:cNvPr id="2049" name="Picture 1"/>
          <p:cNvPicPr>
            <a:picLocks noChangeAspect="1" noChangeArrowheads="1"/>
          </p:cNvPicPr>
          <p:nvPr/>
        </p:nvPicPr>
        <p:blipFill>
          <a:blip r:embed="rId3" cstate="print"/>
          <a:srcRect/>
          <a:stretch>
            <a:fillRect/>
          </a:stretch>
        </p:blipFill>
        <p:spPr bwMode="auto">
          <a:xfrm>
            <a:off x="1142976" y="1500174"/>
            <a:ext cx="6591320" cy="42979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r>
              <a:rPr lang="de-DE" sz="2400" dirty="0" smtClean="0"/>
              <a:t>2.2 Prognose für Schleswig-Holstein</a:t>
            </a:r>
            <a:endParaRPr lang="de-DE" sz="2400" dirty="0"/>
          </a:p>
        </p:txBody>
      </p:sp>
      <p:sp>
        <p:nvSpPr>
          <p:cNvPr id="3" name="Fußzeilenplatzhalter 2"/>
          <p:cNvSpPr>
            <a:spLocks noGrp="1"/>
          </p:cNvSpPr>
          <p:nvPr>
            <p:ph type="ftr" sz="quarter" idx="10"/>
          </p:nvPr>
        </p:nvSpPr>
        <p:spPr/>
        <p:txBody>
          <a:bodyPr/>
          <a:lstStyle/>
          <a:p>
            <a:r>
              <a:rPr lang="de-DE" smtClean="0"/>
              <a:t>Demographische Entwicklung | Detlef Müller-Böling | 05.02.2010</a:t>
            </a:r>
            <a:endParaRPr lang="de-DE" dirty="0"/>
          </a:p>
        </p:txBody>
      </p:sp>
      <p:sp>
        <p:nvSpPr>
          <p:cNvPr id="6" name="Textfeld 6"/>
          <p:cNvSpPr txBox="1">
            <a:spLocks noChangeArrowheads="1"/>
          </p:cNvSpPr>
          <p:nvPr/>
        </p:nvSpPr>
        <p:spPr bwMode="auto">
          <a:xfrm>
            <a:off x="2357422" y="6072206"/>
            <a:ext cx="4286280" cy="276999"/>
          </a:xfrm>
          <a:prstGeom prst="rect">
            <a:avLst/>
          </a:prstGeom>
          <a:noFill/>
          <a:ln w="9525">
            <a:noFill/>
            <a:miter lim="800000"/>
            <a:headEnd/>
            <a:tailEnd/>
          </a:ln>
        </p:spPr>
        <p:txBody>
          <a:bodyPr wrap="square">
            <a:spAutoFit/>
          </a:bodyPr>
          <a:lstStyle/>
          <a:p>
            <a:r>
              <a:rPr lang="en-US" sz="1200" dirty="0" smtClean="0"/>
              <a:t>*) </a:t>
            </a:r>
            <a:r>
              <a:rPr lang="en-US" sz="1200" dirty="0"/>
              <a:t>KMK-</a:t>
            </a:r>
            <a:r>
              <a:rPr lang="en-US" sz="1200" dirty="0" err="1"/>
              <a:t>Prognose</a:t>
            </a:r>
            <a:r>
              <a:rPr lang="en-US" sz="1200" dirty="0"/>
              <a:t> </a:t>
            </a:r>
            <a:r>
              <a:rPr lang="en-US" sz="1200" dirty="0" smtClean="0"/>
              <a:t>2007  </a:t>
            </a:r>
            <a:r>
              <a:rPr lang="de-DE" sz="1200" dirty="0" smtClean="0"/>
              <a:t>**) Gabriel, von Stuckrad (2007), S. 12</a:t>
            </a:r>
            <a:endParaRPr lang="en-US" sz="1200" dirty="0"/>
          </a:p>
        </p:txBody>
      </p:sp>
      <p:sp>
        <p:nvSpPr>
          <p:cNvPr id="8" name="Foliennummernplatzhalter 7"/>
          <p:cNvSpPr>
            <a:spLocks noGrp="1"/>
          </p:cNvSpPr>
          <p:nvPr>
            <p:ph type="sldNum" sz="quarter" idx="11"/>
          </p:nvPr>
        </p:nvSpPr>
        <p:spPr/>
        <p:txBody>
          <a:bodyPr/>
          <a:lstStyle/>
          <a:p>
            <a:pPr algn="r"/>
            <a:fld id="{0157F4A5-5E62-48E4-A12E-F26903DAE5DA}" type="slidenum">
              <a:rPr lang="de-DE" smtClean="0"/>
              <a:pPr algn="r"/>
              <a:t>17</a:t>
            </a:fld>
            <a:endParaRPr lang="de-DE" dirty="0"/>
          </a:p>
        </p:txBody>
      </p:sp>
      <p:pic>
        <p:nvPicPr>
          <p:cNvPr id="25602" name="Picture 2"/>
          <p:cNvPicPr>
            <a:picLocks noChangeAspect="1" noChangeArrowheads="1"/>
          </p:cNvPicPr>
          <p:nvPr/>
        </p:nvPicPr>
        <p:blipFill>
          <a:blip r:embed="rId2" cstate="print"/>
          <a:srcRect/>
          <a:stretch>
            <a:fillRect/>
          </a:stretch>
        </p:blipFill>
        <p:spPr bwMode="auto">
          <a:xfrm>
            <a:off x="2357422" y="793112"/>
            <a:ext cx="4429156" cy="5271776"/>
          </a:xfrm>
          <a:prstGeom prst="rect">
            <a:avLst/>
          </a:prstGeom>
          <a:noFill/>
          <a:ln w="9525">
            <a:noFill/>
            <a:miter lim="800000"/>
            <a:headEnd/>
            <a:tailEnd/>
          </a:ln>
        </p:spPr>
      </p:pic>
      <p:sp>
        <p:nvSpPr>
          <p:cNvPr id="7" name="Ellipse 6"/>
          <p:cNvSpPr/>
          <p:nvPr/>
        </p:nvSpPr>
        <p:spPr>
          <a:xfrm>
            <a:off x="2857489" y="4357694"/>
            <a:ext cx="1143008" cy="4286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142844" y="0"/>
            <a:ext cx="6858017" cy="642938"/>
          </a:xfrm>
        </p:spPr>
        <p:txBody>
          <a:bodyPr/>
          <a:lstStyle/>
          <a:p>
            <a:pPr lvl="0"/>
            <a:r>
              <a:rPr lang="de-DE" sz="2400" dirty="0" smtClean="0">
                <a:solidFill>
                  <a:prstClr val="black"/>
                </a:solidFill>
              </a:rPr>
              <a:t>2.2 Studienanfänger(innen) in Schleswig- Holstein</a:t>
            </a:r>
          </a:p>
          <a:p>
            <a:endParaRPr lang="de-DE" dirty="0"/>
          </a:p>
        </p:txBody>
      </p:sp>
      <p:sp>
        <p:nvSpPr>
          <p:cNvPr id="3" name="Fußzeilenplatzhalter 2"/>
          <p:cNvSpPr>
            <a:spLocks noGrp="1"/>
          </p:cNvSpPr>
          <p:nvPr>
            <p:ph type="ftr" sz="quarter" idx="10"/>
          </p:nvPr>
        </p:nvSpPr>
        <p:spPr/>
        <p:txBody>
          <a:bodyPr/>
          <a:lstStyle/>
          <a:p>
            <a:r>
              <a:rPr lang="de-DE" smtClean="0"/>
              <a:t>Demographische Entwicklung | Detlef Müller-Böling | 05.02.2010</a:t>
            </a:r>
            <a:endParaRPr lang="de-DE" dirty="0"/>
          </a:p>
        </p:txBody>
      </p:sp>
      <p:sp>
        <p:nvSpPr>
          <p:cNvPr id="9" name="Foliennummernplatzhalter 8"/>
          <p:cNvSpPr>
            <a:spLocks noGrp="1"/>
          </p:cNvSpPr>
          <p:nvPr>
            <p:ph type="sldNum" sz="quarter" idx="11"/>
          </p:nvPr>
        </p:nvSpPr>
        <p:spPr/>
        <p:txBody>
          <a:bodyPr/>
          <a:lstStyle/>
          <a:p>
            <a:pPr algn="r"/>
            <a:fld id="{0157F4A5-5E62-48E4-A12E-F26903DAE5DA}" type="slidenum">
              <a:rPr lang="de-DE" smtClean="0"/>
              <a:pPr algn="r"/>
              <a:t>18</a:t>
            </a:fld>
            <a:endParaRPr lang="de-DE" dirty="0"/>
          </a:p>
        </p:txBody>
      </p:sp>
      <p:sp>
        <p:nvSpPr>
          <p:cNvPr id="11" name="Textfeld 10"/>
          <p:cNvSpPr txBox="1"/>
          <p:nvPr/>
        </p:nvSpPr>
        <p:spPr>
          <a:xfrm>
            <a:off x="928662" y="1071546"/>
            <a:ext cx="6505307" cy="307777"/>
          </a:xfrm>
          <a:prstGeom prst="rect">
            <a:avLst/>
          </a:prstGeom>
          <a:noFill/>
        </p:spPr>
        <p:txBody>
          <a:bodyPr wrap="none" rtlCol="0">
            <a:spAutoFit/>
          </a:bodyPr>
          <a:lstStyle/>
          <a:p>
            <a:r>
              <a:rPr lang="de-DE" sz="1400" dirty="0" smtClean="0">
                <a:latin typeface="Arial" pitchFamily="34" charset="0"/>
                <a:cs typeface="Arial" pitchFamily="34" charset="0"/>
              </a:rPr>
              <a:t>Prognose, Planung und Umsetzung Hochschulpakt Schleswig-Holstein 2007-09</a:t>
            </a:r>
            <a:endParaRPr lang="de-DE" sz="1400" dirty="0">
              <a:latin typeface="Arial" pitchFamily="34" charset="0"/>
              <a:cs typeface="Arial" pitchFamily="34" charset="0"/>
            </a:endParaRPr>
          </a:p>
        </p:txBody>
      </p:sp>
      <p:graphicFrame>
        <p:nvGraphicFramePr>
          <p:cNvPr id="7" name="Diagramm 6"/>
          <p:cNvGraphicFramePr/>
          <p:nvPr/>
        </p:nvGraphicFramePr>
        <p:xfrm>
          <a:off x="1381125" y="1409700"/>
          <a:ext cx="6381750" cy="4038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elle 7"/>
          <p:cNvGraphicFramePr>
            <a:graphicFrameLocks noGrp="1"/>
          </p:cNvGraphicFramePr>
          <p:nvPr/>
        </p:nvGraphicFramePr>
        <p:xfrm>
          <a:off x="857224" y="5429264"/>
          <a:ext cx="5429288" cy="370840"/>
        </p:xfrm>
        <a:graphic>
          <a:graphicData uri="http://schemas.openxmlformats.org/drawingml/2006/table">
            <a:tbl>
              <a:tblPr firstRow="1" bandRow="1">
                <a:tableStyleId>{2D5ABB26-0587-4C30-8999-92F81FD0307C}</a:tableStyleId>
              </a:tblPr>
              <a:tblGrid>
                <a:gridCol w="1285884"/>
                <a:gridCol w="1143008"/>
                <a:gridCol w="1357322"/>
                <a:gridCol w="1643074"/>
              </a:tblGrid>
              <a:tr h="370840">
                <a:tc>
                  <a:txBody>
                    <a:bodyPr/>
                    <a:lstStyle/>
                    <a:p>
                      <a:pPr algn="ctr"/>
                      <a:r>
                        <a:rPr lang="de-DE" sz="1200" dirty="0" smtClean="0">
                          <a:latin typeface="Arial" pitchFamily="34" charset="0"/>
                          <a:cs typeface="Arial" pitchFamily="34" charset="0"/>
                        </a:rPr>
                        <a:t>2007-09</a:t>
                      </a:r>
                      <a:endParaRPr lang="de-DE" sz="1200" dirty="0">
                        <a:latin typeface="Arial" pitchFamily="34" charset="0"/>
                        <a:cs typeface="Arial" pitchFamily="34" charset="0"/>
                      </a:endParaRPr>
                    </a:p>
                  </a:txBody>
                  <a:tcPr anchor="ctr"/>
                </a:tc>
                <a:tc>
                  <a:txBody>
                    <a:bodyPr/>
                    <a:lstStyle/>
                    <a:p>
                      <a:pPr algn="ctr" fontAlgn="b"/>
                      <a:r>
                        <a:rPr lang="de-DE" sz="1200" b="0" i="0" u="none" strike="noStrike" dirty="0">
                          <a:latin typeface="Arial"/>
                        </a:rPr>
                        <a:t>2.790</a:t>
                      </a:r>
                    </a:p>
                  </a:txBody>
                  <a:tcPr marL="0" marR="0" marT="0" marB="0" anchor="ctr"/>
                </a:tc>
                <a:tc>
                  <a:txBody>
                    <a:bodyPr/>
                    <a:lstStyle/>
                    <a:p>
                      <a:pPr algn="ctr" fontAlgn="b"/>
                      <a:r>
                        <a:rPr lang="de-DE" sz="1200" b="0" i="0" u="none" strike="noStrike" dirty="0">
                          <a:latin typeface="Arial"/>
                        </a:rPr>
                        <a:t>2.440</a:t>
                      </a:r>
                    </a:p>
                  </a:txBody>
                  <a:tcPr marL="0" marR="0" marT="0" marB="0" anchor="ctr"/>
                </a:tc>
                <a:tc>
                  <a:txBody>
                    <a:bodyPr/>
                    <a:lstStyle/>
                    <a:p>
                      <a:pPr algn="ctr" fontAlgn="b"/>
                      <a:r>
                        <a:rPr lang="de-DE" sz="1200" b="0" i="0" u="none" strike="noStrike" dirty="0">
                          <a:latin typeface="Arial"/>
                        </a:rPr>
                        <a:t>2.689</a:t>
                      </a: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142844" y="0"/>
            <a:ext cx="6858017" cy="642938"/>
          </a:xfrm>
        </p:spPr>
        <p:txBody>
          <a:bodyPr/>
          <a:lstStyle/>
          <a:p>
            <a:pPr lvl="0"/>
            <a:r>
              <a:rPr lang="de-DE" sz="2400" dirty="0" smtClean="0">
                <a:solidFill>
                  <a:prstClr val="black"/>
                </a:solidFill>
              </a:rPr>
              <a:t>2.2 Hochschulpakt I – Bilanz bisher </a:t>
            </a:r>
            <a:br>
              <a:rPr lang="de-DE" sz="2400" dirty="0" smtClean="0">
                <a:solidFill>
                  <a:prstClr val="black"/>
                </a:solidFill>
              </a:rPr>
            </a:br>
            <a:r>
              <a:rPr lang="de-DE" sz="2400" dirty="0" smtClean="0">
                <a:solidFill>
                  <a:prstClr val="black"/>
                </a:solidFill>
              </a:rPr>
              <a:t>(2007, 2008, 2009)</a:t>
            </a:r>
          </a:p>
          <a:p>
            <a:endParaRPr lang="de-DE" dirty="0"/>
          </a:p>
        </p:txBody>
      </p:sp>
      <p:sp>
        <p:nvSpPr>
          <p:cNvPr id="3" name="Fußzeilenplatzhalter 2"/>
          <p:cNvSpPr>
            <a:spLocks noGrp="1"/>
          </p:cNvSpPr>
          <p:nvPr>
            <p:ph type="ftr" sz="quarter" idx="10"/>
          </p:nvPr>
        </p:nvSpPr>
        <p:spPr/>
        <p:txBody>
          <a:bodyPr/>
          <a:lstStyle/>
          <a:p>
            <a:r>
              <a:rPr lang="de-DE" smtClean="0"/>
              <a:t>Demographische Entwicklung | Detlef Müller-Böling | 05.02.2010</a:t>
            </a:r>
            <a:endParaRPr lang="de-DE" dirty="0"/>
          </a:p>
        </p:txBody>
      </p:sp>
      <p:sp>
        <p:nvSpPr>
          <p:cNvPr id="9" name="Foliennummernplatzhalter 8"/>
          <p:cNvSpPr>
            <a:spLocks noGrp="1"/>
          </p:cNvSpPr>
          <p:nvPr>
            <p:ph type="sldNum" sz="quarter" idx="11"/>
          </p:nvPr>
        </p:nvSpPr>
        <p:spPr/>
        <p:txBody>
          <a:bodyPr/>
          <a:lstStyle/>
          <a:p>
            <a:pPr algn="r"/>
            <a:fld id="{0157F4A5-5E62-48E4-A12E-F26903DAE5DA}" type="slidenum">
              <a:rPr lang="de-DE" smtClean="0"/>
              <a:pPr algn="r"/>
              <a:t>19</a:t>
            </a:fld>
            <a:endParaRPr lang="de-DE" dirty="0"/>
          </a:p>
        </p:txBody>
      </p:sp>
      <p:sp>
        <p:nvSpPr>
          <p:cNvPr id="11" name="Textfeld 10"/>
          <p:cNvSpPr txBox="1"/>
          <p:nvPr/>
        </p:nvSpPr>
        <p:spPr>
          <a:xfrm>
            <a:off x="765501" y="857232"/>
            <a:ext cx="7532831" cy="369332"/>
          </a:xfrm>
          <a:prstGeom prst="rect">
            <a:avLst/>
          </a:prstGeom>
          <a:noFill/>
        </p:spPr>
        <p:txBody>
          <a:bodyPr wrap="none" rtlCol="0">
            <a:spAutoFit/>
          </a:bodyPr>
          <a:lstStyle/>
          <a:p>
            <a:r>
              <a:rPr lang="de-DE" b="1" dirty="0" smtClean="0">
                <a:latin typeface="Arial" pitchFamily="34" charset="0"/>
                <a:cs typeface="Arial" pitchFamily="34" charset="0"/>
              </a:rPr>
              <a:t>Über- und Untererfüllungen gegenüber Planungen Hochschulpakt I</a:t>
            </a:r>
            <a:endParaRPr lang="de-DE" b="1" dirty="0">
              <a:latin typeface="Arial" pitchFamily="34" charset="0"/>
              <a:cs typeface="Arial" pitchFamily="34" charset="0"/>
            </a:endParaRPr>
          </a:p>
        </p:txBody>
      </p:sp>
      <p:graphicFrame>
        <p:nvGraphicFramePr>
          <p:cNvPr id="7" name="Chart 5"/>
          <p:cNvGraphicFramePr>
            <a:graphicFrameLocks/>
          </p:cNvGraphicFramePr>
          <p:nvPr/>
        </p:nvGraphicFramePr>
        <p:xfrm>
          <a:off x="500034" y="1414462"/>
          <a:ext cx="7643865" cy="46577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71538" y="1785926"/>
            <a:ext cx="6710362" cy="534987"/>
          </a:xfrm>
          <a:prstGeom prst="rect">
            <a:avLst/>
          </a:prstGeom>
          <a:solidFill>
            <a:schemeClr val="bg1">
              <a:lumMod val="85000"/>
            </a:schemeClr>
          </a:solidFill>
          <a:ln w="9525">
            <a:noFill/>
            <a:miter lim="800000"/>
            <a:headEnd/>
            <a:tailEnd/>
          </a:ln>
          <a:effectLst>
            <a:outerShdw blurRad="50800" dist="127000" dir="8100000" algn="tr" rotWithShape="0">
              <a:prstClr val="black">
                <a:alpha val="40000"/>
              </a:prstClr>
            </a:outerShdw>
          </a:effectLst>
        </p:spPr>
        <p:txBody>
          <a:bodyPr lIns="91396" tIns="45700" rIns="91396" bIns="45700" anchor="ctr"/>
          <a:lstStyle/>
          <a:p>
            <a:pPr algn="ctr" eaLnBrk="0" hangingPunct="0">
              <a:lnSpc>
                <a:spcPct val="110000"/>
              </a:lnSpc>
              <a:defRPr/>
            </a:pPr>
            <a:r>
              <a:rPr lang="en-GB" sz="2400" b="1" kern="0" dirty="0" smtClean="0">
                <a:latin typeface="Arial" pitchFamily="34" charset="0"/>
                <a:cs typeface="Arial" pitchFamily="34" charset="0"/>
              </a:rPr>
              <a:t>1. </a:t>
            </a:r>
            <a:r>
              <a:rPr lang="en-GB" sz="2400" b="1" kern="0" dirty="0" err="1" smtClean="0">
                <a:latin typeface="Arial" pitchFamily="34" charset="0"/>
                <a:cs typeface="Arial" pitchFamily="34" charset="0"/>
              </a:rPr>
              <a:t>Wir</a:t>
            </a:r>
            <a:r>
              <a:rPr lang="en-GB" sz="2400" b="1" kern="0" dirty="0" smtClean="0">
                <a:latin typeface="Arial" pitchFamily="34" charset="0"/>
                <a:cs typeface="Arial" pitchFamily="34" charset="0"/>
              </a:rPr>
              <a:t> und die </a:t>
            </a:r>
            <a:r>
              <a:rPr lang="en-GB" sz="2400" b="1" kern="0" dirty="0" err="1" smtClean="0">
                <a:latin typeface="Arial" pitchFamily="34" charset="0"/>
                <a:cs typeface="Arial" pitchFamily="34" charset="0"/>
              </a:rPr>
              <a:t>anderen</a:t>
            </a:r>
            <a:endParaRPr lang="en-GB" sz="2400" b="1" kern="0" dirty="0">
              <a:latin typeface="Arial" pitchFamily="34" charset="0"/>
              <a:cs typeface="Arial" pitchFamily="34" charset="0"/>
            </a:endParaRPr>
          </a:p>
        </p:txBody>
      </p:sp>
      <p:sp>
        <p:nvSpPr>
          <p:cNvPr id="5" name="Rectangle 2"/>
          <p:cNvSpPr txBox="1">
            <a:spLocks noChangeArrowheads="1"/>
          </p:cNvSpPr>
          <p:nvPr/>
        </p:nvSpPr>
        <p:spPr bwMode="auto">
          <a:xfrm>
            <a:off x="1071538" y="2500306"/>
            <a:ext cx="6710362" cy="534987"/>
          </a:xfrm>
          <a:prstGeom prst="rect">
            <a:avLst/>
          </a:prstGeom>
          <a:solidFill>
            <a:schemeClr val="bg1">
              <a:lumMod val="85000"/>
            </a:schemeClr>
          </a:solidFill>
          <a:ln w="9525">
            <a:noFill/>
            <a:miter lim="800000"/>
            <a:headEnd/>
            <a:tailEnd/>
          </a:ln>
          <a:effectLst>
            <a:outerShdw blurRad="50800" dist="127000" dir="8100000" algn="tr" rotWithShape="0">
              <a:prstClr val="black">
                <a:alpha val="40000"/>
              </a:prstClr>
            </a:outerShdw>
          </a:effectLst>
        </p:spPr>
        <p:txBody>
          <a:bodyPr lIns="91396" tIns="45700" rIns="91396" bIns="45700" anchor="ctr"/>
          <a:lstStyle/>
          <a:p>
            <a:pPr algn="ctr" eaLnBrk="0" hangingPunct="0">
              <a:lnSpc>
                <a:spcPct val="110000"/>
              </a:lnSpc>
              <a:defRPr/>
            </a:pPr>
            <a:r>
              <a:rPr lang="en-GB" sz="2400" b="1" kern="0" dirty="0" smtClean="0">
                <a:latin typeface="Arial" pitchFamily="34" charset="0"/>
                <a:ea typeface="+mj-ea"/>
                <a:cs typeface="Arial" pitchFamily="34" charset="0"/>
              </a:rPr>
              <a:t>2. </a:t>
            </a:r>
            <a:r>
              <a:rPr lang="en-GB" sz="2400" b="1" kern="0" dirty="0" err="1" smtClean="0">
                <a:latin typeface="Arial" pitchFamily="34" charset="0"/>
                <a:ea typeface="+mj-ea"/>
                <a:cs typeface="Arial" pitchFamily="34" charset="0"/>
              </a:rPr>
              <a:t>Studierendenentwicklung</a:t>
            </a:r>
            <a:endParaRPr lang="en-GB" sz="2400" b="1" kern="0" dirty="0">
              <a:latin typeface="Arial" pitchFamily="34" charset="0"/>
              <a:ea typeface="+mj-ea"/>
              <a:cs typeface="Arial" pitchFamily="34" charset="0"/>
            </a:endParaRPr>
          </a:p>
        </p:txBody>
      </p:sp>
      <p:sp>
        <p:nvSpPr>
          <p:cNvPr id="6" name="Rectangle 2"/>
          <p:cNvSpPr txBox="1">
            <a:spLocks noChangeArrowheads="1"/>
          </p:cNvSpPr>
          <p:nvPr/>
        </p:nvSpPr>
        <p:spPr bwMode="auto">
          <a:xfrm>
            <a:off x="1071538" y="3929066"/>
            <a:ext cx="6710362" cy="534987"/>
          </a:xfrm>
          <a:prstGeom prst="rect">
            <a:avLst/>
          </a:prstGeom>
          <a:solidFill>
            <a:schemeClr val="bg1">
              <a:lumMod val="85000"/>
            </a:schemeClr>
          </a:solidFill>
          <a:ln w="9525">
            <a:noFill/>
            <a:miter lim="800000"/>
            <a:headEnd/>
            <a:tailEnd/>
          </a:ln>
          <a:effectLst>
            <a:outerShdw blurRad="50800" dist="127000" dir="8100000" algn="tr" rotWithShape="0">
              <a:prstClr val="black">
                <a:alpha val="40000"/>
              </a:prstClr>
            </a:outerShdw>
          </a:effectLst>
        </p:spPr>
        <p:txBody>
          <a:bodyPr lIns="91396" tIns="45700" rIns="91396" bIns="45700" anchor="ctr"/>
          <a:lstStyle/>
          <a:p>
            <a:pPr algn="ctr" eaLnBrk="0" hangingPunct="0">
              <a:lnSpc>
                <a:spcPct val="110000"/>
              </a:lnSpc>
              <a:defRPr/>
            </a:pPr>
            <a:r>
              <a:rPr lang="en-GB" sz="2400" b="1" kern="0" dirty="0" smtClean="0">
                <a:latin typeface="Arial" pitchFamily="34" charset="0"/>
                <a:ea typeface="+mj-ea"/>
                <a:cs typeface="Arial" pitchFamily="34" charset="0"/>
              </a:rPr>
              <a:t>4. </a:t>
            </a:r>
            <a:r>
              <a:rPr lang="en-GB" sz="2400" b="1" kern="0" dirty="0" err="1" smtClean="0">
                <a:latin typeface="Arial" pitchFamily="34" charset="0"/>
                <a:ea typeface="+mj-ea"/>
                <a:cs typeface="Arial" pitchFamily="34" charset="0"/>
              </a:rPr>
              <a:t>Schlussfolgerungen</a:t>
            </a:r>
            <a:endParaRPr lang="en-GB" sz="2400" b="1" kern="0" dirty="0">
              <a:latin typeface="Arial" pitchFamily="34" charset="0"/>
              <a:ea typeface="+mj-ea"/>
              <a:cs typeface="Arial" pitchFamily="34" charset="0"/>
            </a:endParaRPr>
          </a:p>
        </p:txBody>
      </p:sp>
      <p:sp>
        <p:nvSpPr>
          <p:cNvPr id="7" name="Rectangle 2"/>
          <p:cNvSpPr txBox="1">
            <a:spLocks noChangeArrowheads="1"/>
          </p:cNvSpPr>
          <p:nvPr/>
        </p:nvSpPr>
        <p:spPr bwMode="auto">
          <a:xfrm>
            <a:off x="1071538" y="1785926"/>
            <a:ext cx="6710362" cy="534987"/>
          </a:xfrm>
          <a:prstGeom prst="rect">
            <a:avLst/>
          </a:prstGeom>
          <a:solidFill>
            <a:schemeClr val="tx2">
              <a:lumMod val="40000"/>
              <a:lumOff val="60000"/>
            </a:schemeClr>
          </a:solidFill>
          <a:ln w="9525">
            <a:noFill/>
            <a:miter lim="800000"/>
            <a:headEnd/>
            <a:tailEnd/>
          </a:ln>
          <a:effectLst>
            <a:outerShdw blurRad="50800" dist="127000" dir="8100000" algn="tr" rotWithShape="0">
              <a:prstClr val="black">
                <a:alpha val="40000"/>
              </a:prstClr>
            </a:outerShdw>
          </a:effectLst>
        </p:spPr>
        <p:txBody>
          <a:bodyPr lIns="91396" tIns="45700" rIns="91396" bIns="45700" anchor="ctr"/>
          <a:lstStyle/>
          <a:p>
            <a:pPr algn="ctr" eaLnBrk="0" hangingPunct="0">
              <a:lnSpc>
                <a:spcPct val="110000"/>
              </a:lnSpc>
              <a:defRPr/>
            </a:pPr>
            <a:r>
              <a:rPr lang="en-GB" sz="2400" b="1" kern="0" dirty="0" smtClean="0">
                <a:latin typeface="Arial" pitchFamily="34" charset="0"/>
                <a:ea typeface="+mj-ea"/>
                <a:cs typeface="Arial" pitchFamily="34" charset="0"/>
              </a:rPr>
              <a:t>1. </a:t>
            </a:r>
            <a:r>
              <a:rPr lang="en-GB" sz="2400" b="1" kern="0" dirty="0" err="1" smtClean="0">
                <a:latin typeface="Arial" pitchFamily="34" charset="0"/>
                <a:ea typeface="+mj-ea"/>
                <a:cs typeface="Arial" pitchFamily="34" charset="0"/>
              </a:rPr>
              <a:t>Wir</a:t>
            </a:r>
            <a:r>
              <a:rPr lang="en-GB" sz="2400" b="1" kern="0" dirty="0" smtClean="0">
                <a:latin typeface="Arial" pitchFamily="34" charset="0"/>
                <a:ea typeface="+mj-ea"/>
                <a:cs typeface="Arial" pitchFamily="34" charset="0"/>
              </a:rPr>
              <a:t> und die </a:t>
            </a:r>
            <a:r>
              <a:rPr lang="en-GB" sz="2400" b="1" kern="0" dirty="0" err="1" smtClean="0">
                <a:latin typeface="Arial" pitchFamily="34" charset="0"/>
                <a:ea typeface="+mj-ea"/>
                <a:cs typeface="Arial" pitchFamily="34" charset="0"/>
              </a:rPr>
              <a:t>anderen</a:t>
            </a:r>
            <a:endParaRPr lang="en-GB" sz="2400" b="1" kern="0" dirty="0">
              <a:latin typeface="Arial" pitchFamily="34" charset="0"/>
              <a:ea typeface="+mj-ea"/>
              <a:cs typeface="Arial" pitchFamily="34" charset="0"/>
            </a:endParaRPr>
          </a:p>
        </p:txBody>
      </p:sp>
      <p:sp>
        <p:nvSpPr>
          <p:cNvPr id="8" name="Fußzeilenplatzhalter 7"/>
          <p:cNvSpPr>
            <a:spLocks noGrp="1"/>
          </p:cNvSpPr>
          <p:nvPr>
            <p:ph type="ftr" sz="quarter" idx="10"/>
          </p:nvPr>
        </p:nvSpPr>
        <p:spPr>
          <a:xfrm>
            <a:off x="142844" y="6444000"/>
            <a:ext cx="6264275" cy="476250"/>
          </a:xfrm>
          <a:prstGeom prst="rect">
            <a:avLst/>
          </a:prstGeom>
        </p:spPr>
        <p:txBody>
          <a:bodyPr/>
          <a:lstStyle/>
          <a:p>
            <a:r>
              <a:rPr lang="de-DE" smtClean="0"/>
              <a:t>Demographische Entwicklung | Detlef Müller-Böling | 05.02.2010</a:t>
            </a:r>
            <a:endParaRPr lang="de-DE" dirty="0"/>
          </a:p>
        </p:txBody>
      </p:sp>
      <p:sp>
        <p:nvSpPr>
          <p:cNvPr id="9" name="Foliennummernplatzhalter 8"/>
          <p:cNvSpPr>
            <a:spLocks noGrp="1"/>
          </p:cNvSpPr>
          <p:nvPr>
            <p:ph type="sldNum" sz="quarter" idx="11"/>
          </p:nvPr>
        </p:nvSpPr>
        <p:spPr>
          <a:xfrm>
            <a:off x="6794469" y="6444000"/>
            <a:ext cx="2133600" cy="476250"/>
          </a:xfrm>
          <a:prstGeom prst="rect">
            <a:avLst/>
          </a:prstGeom>
        </p:spPr>
        <p:txBody>
          <a:bodyPr/>
          <a:lstStyle/>
          <a:p>
            <a:fld id="{0157F4A5-5E62-48E4-A12E-F26903DAE5DA}" type="slidenum">
              <a:rPr lang="de-DE" smtClean="0"/>
              <a:pPr/>
              <a:t>2</a:t>
            </a:fld>
            <a:endParaRPr lang="de-DE" dirty="0"/>
          </a:p>
        </p:txBody>
      </p:sp>
      <p:sp>
        <p:nvSpPr>
          <p:cNvPr id="10" name="Textplatzhalter 1"/>
          <p:cNvSpPr txBox="1">
            <a:spLocks/>
          </p:cNvSpPr>
          <p:nvPr/>
        </p:nvSpPr>
        <p:spPr>
          <a:xfrm>
            <a:off x="142874" y="142875"/>
            <a:ext cx="6858017" cy="642938"/>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de-DE" sz="2400" b="1" dirty="0" err="1" smtClean="0">
                <a:latin typeface="Arial" pitchFamily="34" charset="0"/>
                <a:cs typeface="Arial" pitchFamily="34" charset="0"/>
              </a:rPr>
              <a:t>Inhaltsü</a:t>
            </a:r>
            <a:r>
              <a:rPr kumimoji="0" lang="de-DE" sz="24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bersicht</a:t>
            </a:r>
            <a:endParaRPr kumimoji="0" lang="de-DE"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11" name="Rectangle 2"/>
          <p:cNvSpPr txBox="1">
            <a:spLocks noChangeArrowheads="1"/>
          </p:cNvSpPr>
          <p:nvPr/>
        </p:nvSpPr>
        <p:spPr bwMode="auto">
          <a:xfrm>
            <a:off x="1071538" y="3214686"/>
            <a:ext cx="6710362" cy="534987"/>
          </a:xfrm>
          <a:prstGeom prst="rect">
            <a:avLst/>
          </a:prstGeom>
          <a:solidFill>
            <a:schemeClr val="bg1">
              <a:lumMod val="85000"/>
            </a:schemeClr>
          </a:solidFill>
          <a:ln w="9525">
            <a:noFill/>
            <a:miter lim="800000"/>
            <a:headEnd/>
            <a:tailEnd/>
          </a:ln>
          <a:effectLst>
            <a:outerShdw blurRad="50800" dist="127000" dir="8100000" algn="tr" rotWithShape="0">
              <a:prstClr val="black">
                <a:alpha val="40000"/>
              </a:prstClr>
            </a:outerShdw>
          </a:effectLst>
        </p:spPr>
        <p:txBody>
          <a:bodyPr lIns="91396" tIns="45700" rIns="91396" bIns="45700" anchor="ctr"/>
          <a:lstStyle/>
          <a:p>
            <a:pPr algn="ctr" eaLnBrk="0" hangingPunct="0">
              <a:lnSpc>
                <a:spcPct val="110000"/>
              </a:lnSpc>
              <a:defRPr/>
            </a:pPr>
            <a:r>
              <a:rPr lang="en-GB" sz="2400" b="1" kern="0" dirty="0" smtClean="0">
                <a:latin typeface="Arial" pitchFamily="34" charset="0"/>
                <a:ea typeface="+mj-ea"/>
                <a:cs typeface="Arial" pitchFamily="34" charset="0"/>
              </a:rPr>
              <a:t>3. </a:t>
            </a:r>
            <a:r>
              <a:rPr lang="en-GB" sz="2400" b="1" kern="0" dirty="0" err="1" smtClean="0">
                <a:latin typeface="Arial" pitchFamily="34" charset="0"/>
                <a:ea typeface="+mj-ea"/>
                <a:cs typeface="Arial" pitchFamily="34" charset="0"/>
              </a:rPr>
              <a:t>Aktives</a:t>
            </a:r>
            <a:r>
              <a:rPr lang="en-GB" sz="2400" b="1" kern="0" dirty="0" smtClean="0">
                <a:latin typeface="Arial" pitchFamily="34" charset="0"/>
                <a:ea typeface="+mj-ea"/>
                <a:cs typeface="Arial" pitchFamily="34" charset="0"/>
              </a:rPr>
              <a:t> Diversity Management</a:t>
            </a:r>
            <a:endParaRPr lang="en-GB" sz="2400" b="1" kern="0" dirty="0">
              <a:latin typeface="Arial" pitchFamily="34" charset="0"/>
              <a:ea typeface="+mj-ea"/>
              <a:cs typeface="Arial"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142844" y="0"/>
            <a:ext cx="6858017" cy="642938"/>
          </a:xfrm>
        </p:spPr>
        <p:txBody>
          <a:bodyPr/>
          <a:lstStyle/>
          <a:p>
            <a:r>
              <a:rPr lang="de-DE" sz="2400" dirty="0" smtClean="0"/>
              <a:t>2.2 Bundes- und Landesmittel 2007-2010, Schleswig-Holstein</a:t>
            </a:r>
            <a:endParaRPr lang="de-DE" sz="2400" dirty="0"/>
          </a:p>
        </p:txBody>
      </p:sp>
      <p:sp>
        <p:nvSpPr>
          <p:cNvPr id="3" name="Fußzeilenplatzhalter 2"/>
          <p:cNvSpPr>
            <a:spLocks noGrp="1"/>
          </p:cNvSpPr>
          <p:nvPr>
            <p:ph type="ftr" sz="quarter" idx="10"/>
          </p:nvPr>
        </p:nvSpPr>
        <p:spPr/>
        <p:txBody>
          <a:bodyPr/>
          <a:lstStyle/>
          <a:p>
            <a:r>
              <a:rPr lang="de-DE" smtClean="0"/>
              <a:t>Demographische Entwicklung | Detlef Müller-Böling | 05.02.2010</a:t>
            </a:r>
            <a:endParaRPr lang="de-DE" dirty="0"/>
          </a:p>
        </p:txBody>
      </p:sp>
      <p:sp>
        <p:nvSpPr>
          <p:cNvPr id="4" name="Foliennummernplatzhalter 3"/>
          <p:cNvSpPr>
            <a:spLocks noGrp="1"/>
          </p:cNvSpPr>
          <p:nvPr>
            <p:ph type="sldNum" sz="quarter" idx="11"/>
          </p:nvPr>
        </p:nvSpPr>
        <p:spPr/>
        <p:txBody>
          <a:bodyPr/>
          <a:lstStyle/>
          <a:p>
            <a:pPr algn="r"/>
            <a:fld id="{0157F4A5-5E62-48E4-A12E-F26903DAE5DA}" type="slidenum">
              <a:rPr lang="de-DE" smtClean="0"/>
              <a:pPr algn="r"/>
              <a:t>20</a:t>
            </a:fld>
            <a:endParaRPr lang="de-DE" dirty="0"/>
          </a:p>
        </p:txBody>
      </p:sp>
      <p:pic>
        <p:nvPicPr>
          <p:cNvPr id="26626" name="Picture 2"/>
          <p:cNvPicPr>
            <a:picLocks noChangeAspect="1" noChangeArrowheads="1"/>
          </p:cNvPicPr>
          <p:nvPr/>
        </p:nvPicPr>
        <p:blipFill>
          <a:blip r:embed="rId3" cstate="print"/>
          <a:srcRect/>
          <a:stretch>
            <a:fillRect/>
          </a:stretch>
        </p:blipFill>
        <p:spPr bwMode="auto">
          <a:xfrm>
            <a:off x="730275" y="1428736"/>
            <a:ext cx="7270749" cy="41434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Textfeld 10"/>
          <p:cNvSpPr txBox="1">
            <a:spLocks noChangeArrowheads="1"/>
          </p:cNvSpPr>
          <p:nvPr/>
        </p:nvSpPr>
        <p:spPr bwMode="auto">
          <a:xfrm>
            <a:off x="2286000" y="5500688"/>
            <a:ext cx="4286250" cy="276225"/>
          </a:xfrm>
          <a:prstGeom prst="rect">
            <a:avLst/>
          </a:prstGeom>
          <a:noFill/>
          <a:ln w="9525">
            <a:noFill/>
            <a:miter lim="800000"/>
            <a:headEnd/>
            <a:tailEnd/>
          </a:ln>
        </p:spPr>
        <p:txBody>
          <a:bodyPr>
            <a:spAutoFit/>
          </a:bodyPr>
          <a:lstStyle/>
          <a:p>
            <a:pPr algn="r"/>
            <a:r>
              <a:rPr lang="de-DE" sz="1200"/>
              <a:t>Quelle: CHE 2008</a:t>
            </a:r>
          </a:p>
        </p:txBody>
      </p:sp>
      <p:sp>
        <p:nvSpPr>
          <p:cNvPr id="2057" name="Textfeld 11"/>
          <p:cNvSpPr txBox="1">
            <a:spLocks noChangeArrowheads="1"/>
          </p:cNvSpPr>
          <p:nvPr/>
        </p:nvSpPr>
        <p:spPr bwMode="auto">
          <a:xfrm>
            <a:off x="357158" y="1571612"/>
            <a:ext cx="7715250" cy="338137"/>
          </a:xfrm>
          <a:prstGeom prst="rect">
            <a:avLst/>
          </a:prstGeom>
          <a:solidFill>
            <a:schemeClr val="bg1"/>
          </a:solidFill>
          <a:ln w="9525">
            <a:noFill/>
            <a:miter lim="800000"/>
            <a:headEnd/>
            <a:tailEnd/>
          </a:ln>
        </p:spPr>
        <p:txBody>
          <a:bodyPr>
            <a:spAutoFit/>
          </a:bodyPr>
          <a:lstStyle/>
          <a:p>
            <a:r>
              <a:rPr lang="de-DE" sz="1600" b="1" dirty="0">
                <a:latin typeface="Arial" pitchFamily="34" charset="0"/>
                <a:cs typeface="Arial" pitchFamily="34" charset="0"/>
              </a:rPr>
              <a:t>Studienanfänger/innen in Deutschland 2007 - 2020 (Prognose) </a:t>
            </a:r>
          </a:p>
        </p:txBody>
      </p:sp>
      <p:grpSp>
        <p:nvGrpSpPr>
          <p:cNvPr id="2" name="Gruppieren 11"/>
          <p:cNvGrpSpPr/>
          <p:nvPr/>
        </p:nvGrpSpPr>
        <p:grpSpPr>
          <a:xfrm>
            <a:off x="427038" y="2139950"/>
            <a:ext cx="5983287" cy="2905125"/>
            <a:chOff x="427038" y="2139950"/>
            <a:chExt cx="5983287" cy="2905125"/>
          </a:xfrm>
        </p:grpSpPr>
        <p:graphicFrame>
          <p:nvGraphicFramePr>
            <p:cNvPr id="9" name="Object 3"/>
            <p:cNvGraphicFramePr>
              <a:graphicFrameLocks noChangeAspect="1"/>
            </p:cNvGraphicFramePr>
            <p:nvPr/>
          </p:nvGraphicFramePr>
          <p:xfrm>
            <a:off x="427038" y="2139950"/>
            <a:ext cx="5983287" cy="2905125"/>
          </p:xfrm>
          <a:graphic>
            <a:graphicData uri="http://schemas.openxmlformats.org/presentationml/2006/ole">
              <p:oleObj spid="_x0000_s27650" name="Worksheet" r:id="rId3" imgW="6677100" imgH="2895510" progId="Excel.Sheet.8">
                <p:embed/>
              </p:oleObj>
            </a:graphicData>
          </a:graphic>
        </p:graphicFrame>
        <p:cxnSp>
          <p:nvCxnSpPr>
            <p:cNvPr id="2058" name="Gerade Verbindung mit Pfeil 13"/>
            <p:cNvCxnSpPr>
              <a:cxnSpLocks noChangeShapeType="1"/>
            </p:cNvCxnSpPr>
            <p:nvPr/>
          </p:nvCxnSpPr>
          <p:spPr bwMode="auto">
            <a:xfrm>
              <a:off x="3786188" y="2571750"/>
              <a:ext cx="2500312" cy="1588"/>
            </a:xfrm>
            <a:prstGeom prst="straightConnector1">
              <a:avLst/>
            </a:prstGeom>
            <a:noFill/>
            <a:ln w="57150" algn="ctr">
              <a:solidFill>
                <a:srgbClr val="FF0000"/>
              </a:solidFill>
              <a:round/>
              <a:headEnd/>
              <a:tailEnd type="arrow" w="med" len="med"/>
            </a:ln>
          </p:spPr>
        </p:cxnSp>
      </p:grpSp>
      <p:sp>
        <p:nvSpPr>
          <p:cNvPr id="2059" name="Textfeld 12"/>
          <p:cNvSpPr txBox="1">
            <a:spLocks noChangeArrowheads="1"/>
          </p:cNvSpPr>
          <p:nvPr/>
        </p:nvSpPr>
        <p:spPr bwMode="auto">
          <a:xfrm>
            <a:off x="7077075" y="2285992"/>
            <a:ext cx="1924081" cy="1477328"/>
          </a:xfrm>
          <a:prstGeom prst="rect">
            <a:avLst/>
          </a:prstGeom>
          <a:noFill/>
          <a:ln w="9525">
            <a:noFill/>
            <a:miter lim="800000"/>
            <a:headEnd/>
            <a:tailEnd/>
          </a:ln>
        </p:spPr>
        <p:txBody>
          <a:bodyPr wrap="square">
            <a:spAutoFit/>
          </a:bodyPr>
          <a:lstStyle/>
          <a:p>
            <a:r>
              <a:rPr lang="de-DE" sz="1800" dirty="0">
                <a:latin typeface="Arial" pitchFamily="34" charset="0"/>
                <a:cs typeface="Arial" pitchFamily="34" charset="0"/>
              </a:rPr>
              <a:t>Lücke öffnet sich ab 2013 nach dem Ausklingen des </a:t>
            </a:r>
            <a:r>
              <a:rPr lang="de-DE" sz="1800" dirty="0" smtClean="0">
                <a:latin typeface="Arial" pitchFamily="34" charset="0"/>
                <a:cs typeface="Arial" pitchFamily="34" charset="0"/>
              </a:rPr>
              <a:t>‚doppelten </a:t>
            </a:r>
            <a:r>
              <a:rPr lang="de-DE" sz="1800" dirty="0">
                <a:latin typeface="Arial" pitchFamily="34" charset="0"/>
                <a:cs typeface="Arial" pitchFamily="34" charset="0"/>
              </a:rPr>
              <a:t>Abiturjahrgangs </a:t>
            </a:r>
            <a:r>
              <a:rPr lang="de-DE" sz="1800" dirty="0" smtClean="0">
                <a:latin typeface="Arial" pitchFamily="34" charset="0"/>
                <a:cs typeface="Arial" pitchFamily="34" charset="0"/>
              </a:rPr>
              <a:t>‚</a:t>
            </a:r>
            <a:endParaRPr lang="de-DE" sz="1800" dirty="0">
              <a:latin typeface="Arial" pitchFamily="34" charset="0"/>
              <a:cs typeface="Arial" pitchFamily="34" charset="0"/>
            </a:endParaRPr>
          </a:p>
        </p:txBody>
      </p:sp>
      <p:sp>
        <p:nvSpPr>
          <p:cNvPr id="15" name="Gleichschenkliges Dreieck 14"/>
          <p:cNvSpPr/>
          <p:nvPr/>
        </p:nvSpPr>
        <p:spPr bwMode="auto">
          <a:xfrm rot="5400000">
            <a:off x="6114256" y="2958298"/>
            <a:ext cx="1439863" cy="358775"/>
          </a:xfrm>
          <a:prstGeom prst="triangle">
            <a:avLst>
              <a:gd name="adj" fmla="val 50000"/>
            </a:avLst>
          </a:prstGeom>
          <a:solidFill>
            <a:schemeClr val="tx2">
              <a:lumMod val="60000"/>
              <a:lumOff val="40000"/>
            </a:schemeClr>
          </a:solidFill>
          <a:ln w="6350">
            <a:solidFill>
              <a:schemeClr val="bg1"/>
            </a:solidFill>
            <a:miter lim="800000"/>
            <a:headEnd/>
            <a:tailEnd/>
          </a:ln>
          <a:effectLst>
            <a:outerShdw dist="53882" dir="2700000" algn="ctr" rotWithShape="0">
              <a:schemeClr val="bg2"/>
            </a:outerShdw>
          </a:effectLst>
        </p:spPr>
        <p:txBody>
          <a:bodyPr lIns="180000" tIns="0" rIns="0" bIns="0" anchor="ctr"/>
          <a:lstStyle/>
          <a:p>
            <a:pPr algn="ctr">
              <a:defRPr/>
            </a:pPr>
            <a:endParaRPr lang="de-DE"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Foliennummernplatzhalter 15"/>
          <p:cNvSpPr>
            <a:spLocks noGrp="1"/>
          </p:cNvSpPr>
          <p:nvPr>
            <p:ph type="sldNum" sz="quarter" idx="11"/>
          </p:nvPr>
        </p:nvSpPr>
        <p:spPr/>
        <p:txBody>
          <a:bodyPr/>
          <a:lstStyle/>
          <a:p>
            <a:pPr algn="r"/>
            <a:fld id="{0157F4A5-5E62-48E4-A12E-F26903DAE5DA}" type="slidenum">
              <a:rPr lang="de-DE" smtClean="0"/>
              <a:pPr algn="r"/>
              <a:t>21</a:t>
            </a:fld>
            <a:endParaRPr lang="de-DE" dirty="0"/>
          </a:p>
        </p:txBody>
      </p:sp>
      <p:sp>
        <p:nvSpPr>
          <p:cNvPr id="17" name="Fußzeilenplatzhalter 16"/>
          <p:cNvSpPr>
            <a:spLocks noGrp="1"/>
          </p:cNvSpPr>
          <p:nvPr>
            <p:ph type="ftr" sz="quarter" idx="10"/>
          </p:nvPr>
        </p:nvSpPr>
        <p:spPr/>
        <p:txBody>
          <a:bodyPr/>
          <a:lstStyle/>
          <a:p>
            <a:r>
              <a:rPr lang="de-DE" smtClean="0"/>
              <a:t>Demographische Entwicklung | Detlef Müller-Böling | 05.02.2010</a:t>
            </a:r>
            <a:endParaRPr lang="de-DE" dirty="0"/>
          </a:p>
        </p:txBody>
      </p:sp>
      <p:sp>
        <p:nvSpPr>
          <p:cNvPr id="18" name="Textplatzhalter 1"/>
          <p:cNvSpPr>
            <a:spLocks noGrp="1"/>
          </p:cNvSpPr>
          <p:nvPr>
            <p:ph type="body" sz="quarter" idx="12"/>
          </p:nvPr>
        </p:nvSpPr>
        <p:spPr>
          <a:xfrm>
            <a:off x="142844" y="0"/>
            <a:ext cx="6858017" cy="642938"/>
          </a:xfrm>
        </p:spPr>
        <p:txBody>
          <a:bodyPr/>
          <a:lstStyle/>
          <a:p>
            <a:r>
              <a:rPr lang="de-DE" sz="2400" dirty="0" smtClean="0"/>
              <a:t>2.3 Wie kann das Studierendenhoch genutzt werden?</a:t>
            </a:r>
            <a:endParaRPr lang="de-DE" sz="2400" dirty="0"/>
          </a:p>
        </p:txBody>
      </p:sp>
      <p:sp>
        <p:nvSpPr>
          <p:cNvPr id="19" name="Abgerundete rechteckige Legende 18"/>
          <p:cNvSpPr/>
          <p:nvPr/>
        </p:nvSpPr>
        <p:spPr>
          <a:xfrm>
            <a:off x="5857884" y="857232"/>
            <a:ext cx="3286116" cy="1285884"/>
          </a:xfrm>
          <a:prstGeom prst="wedgeRoundRectCallout">
            <a:avLst>
              <a:gd name="adj1" fmla="val -45595"/>
              <a:gd name="adj2" fmla="val 70966"/>
              <a:gd name="adj3" fmla="val 16667"/>
            </a:avLst>
          </a:prstGeom>
          <a:solidFill>
            <a:schemeClr val="tx2">
              <a:lumMod val="60000"/>
              <a:lumOff val="40000"/>
            </a:schemeClr>
          </a:solidFill>
          <a:ln>
            <a:noFill/>
          </a:ln>
          <a:effectLst>
            <a:outerShdw blurRad="50800" dist="127000" dir="8400000" algn="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bg1"/>
                </a:solidFill>
                <a:latin typeface="Arial" pitchFamily="34" charset="0"/>
                <a:cs typeface="Arial" pitchFamily="34" charset="0"/>
              </a:rPr>
              <a:t>Wie hohe </a:t>
            </a:r>
            <a:r>
              <a:rPr lang="de-DE" sz="2000" b="1" dirty="0" err="1" smtClean="0">
                <a:solidFill>
                  <a:schemeClr val="bg1"/>
                </a:solidFill>
                <a:latin typeface="Arial" pitchFamily="34" charset="0"/>
                <a:cs typeface="Arial" pitchFamily="34" charset="0"/>
              </a:rPr>
              <a:t>Akademikerzahlen</a:t>
            </a:r>
            <a:r>
              <a:rPr lang="de-DE" sz="2000" b="1" dirty="0" smtClean="0">
                <a:solidFill>
                  <a:schemeClr val="bg1"/>
                </a:solidFill>
                <a:latin typeface="Arial" pitchFamily="34" charset="0"/>
                <a:cs typeface="Arial" pitchFamily="34" charset="0"/>
              </a:rPr>
              <a:t>?</a:t>
            </a:r>
          </a:p>
        </p:txBody>
      </p:sp>
      <p:sp>
        <p:nvSpPr>
          <p:cNvPr id="13" name="Textfeld 12"/>
          <p:cNvSpPr txBox="1">
            <a:spLocks noChangeArrowheads="1"/>
          </p:cNvSpPr>
          <p:nvPr/>
        </p:nvSpPr>
        <p:spPr bwMode="auto">
          <a:xfrm>
            <a:off x="7065977" y="4618058"/>
            <a:ext cx="1820863" cy="1200329"/>
          </a:xfrm>
          <a:prstGeom prst="rect">
            <a:avLst/>
          </a:prstGeom>
          <a:noFill/>
          <a:ln w="9525">
            <a:noFill/>
            <a:miter lim="800000"/>
            <a:headEnd/>
            <a:tailEnd/>
          </a:ln>
        </p:spPr>
        <p:txBody>
          <a:bodyPr>
            <a:spAutoFit/>
          </a:bodyPr>
          <a:lstStyle/>
          <a:p>
            <a:r>
              <a:rPr lang="de-DE" sz="1800" dirty="0" smtClean="0">
                <a:latin typeface="Arial" pitchFamily="34" charset="0"/>
                <a:cs typeface="Arial" pitchFamily="34" charset="0"/>
              </a:rPr>
              <a:t>In S-H entsprechend später = große Chance !!</a:t>
            </a:r>
            <a:endParaRPr lang="de-DE" sz="1800" dirty="0">
              <a:latin typeface="Arial" pitchFamily="34" charset="0"/>
              <a:cs typeface="Arial" pitchFamily="34" charset="0"/>
            </a:endParaRPr>
          </a:p>
        </p:txBody>
      </p:sp>
      <p:sp>
        <p:nvSpPr>
          <p:cNvPr id="14" name="Gleichschenkliges Dreieck 13"/>
          <p:cNvSpPr/>
          <p:nvPr/>
        </p:nvSpPr>
        <p:spPr bwMode="auto">
          <a:xfrm rot="5400000">
            <a:off x="6103158" y="4969676"/>
            <a:ext cx="1439863" cy="358775"/>
          </a:xfrm>
          <a:prstGeom prst="triangle">
            <a:avLst>
              <a:gd name="adj" fmla="val 50000"/>
            </a:avLst>
          </a:prstGeom>
          <a:solidFill>
            <a:schemeClr val="tx2">
              <a:lumMod val="60000"/>
              <a:lumOff val="40000"/>
            </a:schemeClr>
          </a:solidFill>
          <a:ln w="6350">
            <a:solidFill>
              <a:schemeClr val="bg1"/>
            </a:solidFill>
            <a:miter lim="800000"/>
            <a:headEnd/>
            <a:tailEnd/>
          </a:ln>
          <a:effectLst>
            <a:outerShdw dist="53882" dir="2700000" algn="ctr" rotWithShape="0">
              <a:schemeClr val="bg2"/>
            </a:outerShdw>
          </a:effectLst>
        </p:spPr>
        <p:txBody>
          <a:bodyPr lIns="180000" tIns="0" rIns="0" bIns="0" anchor="ctr"/>
          <a:lstStyle/>
          <a:p>
            <a:pPr algn="ctr">
              <a:defRPr/>
            </a:pPr>
            <a:endParaRPr lang="de-DE"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blinds(horizontal)">
                                      <p:cBhvr>
                                        <p:cTn id="7" dur="500"/>
                                        <p:tgtEl>
                                          <p:spTgt spid="205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059"/>
                                        </p:tgtEl>
                                        <p:attrNameLst>
                                          <p:attrName>style.visibility</p:attrName>
                                        </p:attrNameLst>
                                      </p:cBhvr>
                                      <p:to>
                                        <p:strVal val="visible"/>
                                      </p:to>
                                    </p:set>
                                    <p:animEffect transition="in" filter="blinds(horizontal)">
                                      <p:cBhvr>
                                        <p:cTn id="15" dur="500"/>
                                        <p:tgtEl>
                                          <p:spTgt spid="205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P spid="2059" grpId="0"/>
      <p:bldP spid="15" grpId="0" animBg="1"/>
      <p:bldP spid="19" grpId="0" animBg="1"/>
      <p:bldP spid="13"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r>
              <a:rPr lang="de-DE" sz="2400" dirty="0" smtClean="0"/>
              <a:t>Inhaltsübersicht</a:t>
            </a:r>
            <a:endParaRPr lang="de-DE" sz="2400" dirty="0"/>
          </a:p>
        </p:txBody>
      </p:sp>
      <p:sp>
        <p:nvSpPr>
          <p:cNvPr id="3" name="Fußzeilenplatzhalter 2"/>
          <p:cNvSpPr>
            <a:spLocks noGrp="1"/>
          </p:cNvSpPr>
          <p:nvPr>
            <p:ph type="ftr" sz="quarter" idx="10"/>
          </p:nvPr>
        </p:nvSpPr>
        <p:spPr/>
        <p:txBody>
          <a:bodyPr/>
          <a:lstStyle/>
          <a:p>
            <a:r>
              <a:rPr lang="de-DE" smtClean="0"/>
              <a:t>Demographische Entwicklung | Detlef Müller-Böling | 05.02.2010</a:t>
            </a:r>
            <a:endParaRPr lang="de-DE" dirty="0"/>
          </a:p>
        </p:txBody>
      </p:sp>
      <p:sp>
        <p:nvSpPr>
          <p:cNvPr id="4" name="Foliennummernplatzhalter 3"/>
          <p:cNvSpPr>
            <a:spLocks noGrp="1"/>
          </p:cNvSpPr>
          <p:nvPr>
            <p:ph type="sldNum" sz="quarter" idx="11"/>
          </p:nvPr>
        </p:nvSpPr>
        <p:spPr/>
        <p:txBody>
          <a:bodyPr/>
          <a:lstStyle/>
          <a:p>
            <a:pPr algn="r"/>
            <a:fld id="{0157F4A5-5E62-48E4-A12E-F26903DAE5DA}" type="slidenum">
              <a:rPr lang="de-DE" smtClean="0"/>
              <a:pPr algn="r"/>
              <a:t>22</a:t>
            </a:fld>
            <a:endParaRPr lang="de-DE" dirty="0"/>
          </a:p>
        </p:txBody>
      </p:sp>
      <p:sp>
        <p:nvSpPr>
          <p:cNvPr id="5" name="Rectangle 2"/>
          <p:cNvSpPr txBox="1">
            <a:spLocks noChangeArrowheads="1"/>
          </p:cNvSpPr>
          <p:nvPr/>
        </p:nvSpPr>
        <p:spPr bwMode="auto">
          <a:xfrm>
            <a:off x="1071538" y="1857364"/>
            <a:ext cx="6710362" cy="534987"/>
          </a:xfrm>
          <a:prstGeom prst="rect">
            <a:avLst/>
          </a:prstGeom>
          <a:solidFill>
            <a:schemeClr val="bg1">
              <a:lumMod val="85000"/>
            </a:schemeClr>
          </a:solidFill>
          <a:ln w="9525">
            <a:noFill/>
            <a:miter lim="800000"/>
            <a:headEnd/>
            <a:tailEnd/>
          </a:ln>
          <a:effectLst>
            <a:outerShdw blurRad="50800" dist="127000" dir="8100000" algn="tr" rotWithShape="0">
              <a:prstClr val="black">
                <a:alpha val="40000"/>
              </a:prstClr>
            </a:outerShdw>
          </a:effectLst>
        </p:spPr>
        <p:txBody>
          <a:bodyPr lIns="91396" tIns="45700" rIns="91396" bIns="45700" anchor="ctr"/>
          <a:lstStyle/>
          <a:p>
            <a:pPr algn="ctr" eaLnBrk="0" hangingPunct="0">
              <a:lnSpc>
                <a:spcPct val="110000"/>
              </a:lnSpc>
              <a:defRPr/>
            </a:pPr>
            <a:r>
              <a:rPr lang="en-GB" sz="2400" b="1" kern="0" dirty="0" smtClean="0">
                <a:latin typeface="Arial" pitchFamily="34" charset="0"/>
                <a:cs typeface="Arial" pitchFamily="34" charset="0"/>
              </a:rPr>
              <a:t>1. </a:t>
            </a:r>
            <a:r>
              <a:rPr lang="en-GB" sz="2400" b="1" kern="0" dirty="0" err="1" smtClean="0">
                <a:latin typeface="Arial" pitchFamily="34" charset="0"/>
                <a:cs typeface="Arial" pitchFamily="34" charset="0"/>
              </a:rPr>
              <a:t>Wir</a:t>
            </a:r>
            <a:r>
              <a:rPr lang="en-GB" sz="2400" b="1" kern="0" dirty="0" smtClean="0">
                <a:latin typeface="Arial" pitchFamily="34" charset="0"/>
                <a:cs typeface="Arial" pitchFamily="34" charset="0"/>
              </a:rPr>
              <a:t> und die </a:t>
            </a:r>
            <a:r>
              <a:rPr lang="en-GB" sz="2400" b="1" kern="0" dirty="0" err="1" smtClean="0">
                <a:latin typeface="Arial" pitchFamily="34" charset="0"/>
                <a:cs typeface="Arial" pitchFamily="34" charset="0"/>
              </a:rPr>
              <a:t>anderen</a:t>
            </a:r>
            <a:endParaRPr lang="en-GB" sz="2400" b="1" kern="0" dirty="0">
              <a:latin typeface="Arial" pitchFamily="34" charset="0"/>
              <a:cs typeface="Arial" pitchFamily="34" charset="0"/>
            </a:endParaRPr>
          </a:p>
        </p:txBody>
      </p:sp>
      <p:sp>
        <p:nvSpPr>
          <p:cNvPr id="6" name="Rectangle 2"/>
          <p:cNvSpPr txBox="1">
            <a:spLocks noChangeArrowheads="1"/>
          </p:cNvSpPr>
          <p:nvPr/>
        </p:nvSpPr>
        <p:spPr bwMode="auto">
          <a:xfrm>
            <a:off x="1071538" y="2571744"/>
            <a:ext cx="6710362" cy="534987"/>
          </a:xfrm>
          <a:prstGeom prst="rect">
            <a:avLst/>
          </a:prstGeom>
          <a:solidFill>
            <a:schemeClr val="bg1">
              <a:lumMod val="85000"/>
            </a:schemeClr>
          </a:solidFill>
          <a:ln w="9525">
            <a:noFill/>
            <a:miter lim="800000"/>
            <a:headEnd/>
            <a:tailEnd/>
          </a:ln>
          <a:effectLst>
            <a:outerShdw blurRad="50800" dist="127000" dir="8100000" algn="tr" rotWithShape="0">
              <a:prstClr val="black">
                <a:alpha val="40000"/>
              </a:prstClr>
            </a:outerShdw>
          </a:effectLst>
        </p:spPr>
        <p:txBody>
          <a:bodyPr lIns="91396" tIns="45700" rIns="91396" bIns="45700" anchor="ctr"/>
          <a:lstStyle/>
          <a:p>
            <a:pPr algn="ctr" eaLnBrk="0" hangingPunct="0">
              <a:lnSpc>
                <a:spcPct val="110000"/>
              </a:lnSpc>
              <a:defRPr/>
            </a:pPr>
            <a:r>
              <a:rPr lang="en-GB" sz="2400" b="1" kern="0" dirty="0" smtClean="0">
                <a:latin typeface="Arial" pitchFamily="34" charset="0"/>
                <a:ea typeface="+mj-ea"/>
                <a:cs typeface="Arial" pitchFamily="34" charset="0"/>
              </a:rPr>
              <a:t>2. </a:t>
            </a:r>
            <a:r>
              <a:rPr lang="en-GB" sz="2400" b="1" kern="0" dirty="0" err="1" smtClean="0">
                <a:latin typeface="Arial" pitchFamily="34" charset="0"/>
                <a:ea typeface="+mj-ea"/>
                <a:cs typeface="Arial" pitchFamily="34" charset="0"/>
              </a:rPr>
              <a:t>Studierendenentwicklung</a:t>
            </a:r>
            <a:endParaRPr lang="en-GB" sz="2400" b="1" kern="0" dirty="0">
              <a:latin typeface="Arial" pitchFamily="34" charset="0"/>
              <a:ea typeface="+mj-ea"/>
              <a:cs typeface="Arial" pitchFamily="34" charset="0"/>
            </a:endParaRPr>
          </a:p>
        </p:txBody>
      </p:sp>
      <p:sp>
        <p:nvSpPr>
          <p:cNvPr id="7" name="Rectangle 2"/>
          <p:cNvSpPr txBox="1">
            <a:spLocks noChangeArrowheads="1"/>
          </p:cNvSpPr>
          <p:nvPr/>
        </p:nvSpPr>
        <p:spPr bwMode="auto">
          <a:xfrm>
            <a:off x="1071538" y="4000504"/>
            <a:ext cx="6710362" cy="534987"/>
          </a:xfrm>
          <a:prstGeom prst="rect">
            <a:avLst/>
          </a:prstGeom>
          <a:solidFill>
            <a:schemeClr val="bg1">
              <a:lumMod val="85000"/>
            </a:schemeClr>
          </a:solidFill>
          <a:ln w="9525">
            <a:noFill/>
            <a:miter lim="800000"/>
            <a:headEnd/>
            <a:tailEnd/>
          </a:ln>
          <a:effectLst>
            <a:outerShdw blurRad="50800" dist="127000" dir="8100000" algn="tr" rotWithShape="0">
              <a:prstClr val="black">
                <a:alpha val="40000"/>
              </a:prstClr>
            </a:outerShdw>
          </a:effectLst>
        </p:spPr>
        <p:txBody>
          <a:bodyPr lIns="91396" tIns="45700" rIns="91396" bIns="45700" anchor="ctr"/>
          <a:lstStyle/>
          <a:p>
            <a:pPr algn="ctr" eaLnBrk="0" hangingPunct="0">
              <a:lnSpc>
                <a:spcPct val="110000"/>
              </a:lnSpc>
              <a:defRPr/>
            </a:pPr>
            <a:r>
              <a:rPr lang="en-GB" sz="2400" b="1" kern="0" dirty="0" smtClean="0">
                <a:latin typeface="Arial" pitchFamily="34" charset="0"/>
                <a:ea typeface="+mj-ea"/>
                <a:cs typeface="Arial" pitchFamily="34" charset="0"/>
              </a:rPr>
              <a:t>4. </a:t>
            </a:r>
            <a:r>
              <a:rPr lang="en-GB" sz="2400" b="1" kern="0" dirty="0" err="1" smtClean="0">
                <a:latin typeface="Arial" pitchFamily="34" charset="0"/>
                <a:ea typeface="+mj-ea"/>
                <a:cs typeface="Arial" pitchFamily="34" charset="0"/>
              </a:rPr>
              <a:t>Schlussfolgerungen</a:t>
            </a:r>
            <a:endParaRPr lang="en-GB" sz="2400" b="1" kern="0" dirty="0">
              <a:latin typeface="Arial" pitchFamily="34" charset="0"/>
              <a:ea typeface="+mj-ea"/>
              <a:cs typeface="Arial" pitchFamily="34" charset="0"/>
            </a:endParaRPr>
          </a:p>
        </p:txBody>
      </p:sp>
      <p:sp>
        <p:nvSpPr>
          <p:cNvPr id="9" name="Rectangle 2"/>
          <p:cNvSpPr txBox="1">
            <a:spLocks noChangeArrowheads="1"/>
          </p:cNvSpPr>
          <p:nvPr/>
        </p:nvSpPr>
        <p:spPr bwMode="auto">
          <a:xfrm>
            <a:off x="1071538" y="3286124"/>
            <a:ext cx="6710362" cy="534987"/>
          </a:xfrm>
          <a:prstGeom prst="rect">
            <a:avLst/>
          </a:prstGeom>
          <a:solidFill>
            <a:schemeClr val="bg1">
              <a:lumMod val="85000"/>
            </a:schemeClr>
          </a:solidFill>
          <a:ln w="9525">
            <a:noFill/>
            <a:miter lim="800000"/>
            <a:headEnd/>
            <a:tailEnd/>
          </a:ln>
          <a:effectLst>
            <a:outerShdw blurRad="50800" dist="127000" dir="8100000" algn="tr" rotWithShape="0">
              <a:prstClr val="black">
                <a:alpha val="40000"/>
              </a:prstClr>
            </a:outerShdw>
          </a:effectLst>
        </p:spPr>
        <p:txBody>
          <a:bodyPr lIns="91396" tIns="45700" rIns="91396" bIns="45700" anchor="ctr"/>
          <a:lstStyle/>
          <a:p>
            <a:pPr algn="ctr" eaLnBrk="0" hangingPunct="0">
              <a:lnSpc>
                <a:spcPct val="110000"/>
              </a:lnSpc>
              <a:defRPr/>
            </a:pPr>
            <a:r>
              <a:rPr lang="en-GB" sz="2400" b="1" kern="0" dirty="0" smtClean="0">
                <a:latin typeface="Arial" pitchFamily="34" charset="0"/>
                <a:ea typeface="+mj-ea"/>
                <a:cs typeface="Arial" pitchFamily="34" charset="0"/>
              </a:rPr>
              <a:t>3. </a:t>
            </a:r>
            <a:r>
              <a:rPr lang="en-GB" sz="2400" b="1" kern="0" dirty="0" err="1" smtClean="0">
                <a:latin typeface="Arial" pitchFamily="34" charset="0"/>
                <a:ea typeface="+mj-ea"/>
                <a:cs typeface="Arial" pitchFamily="34" charset="0"/>
              </a:rPr>
              <a:t>Aktives</a:t>
            </a:r>
            <a:r>
              <a:rPr lang="en-GB" sz="2400" b="1" kern="0" dirty="0" smtClean="0">
                <a:latin typeface="Arial" pitchFamily="34" charset="0"/>
                <a:ea typeface="+mj-ea"/>
                <a:cs typeface="Arial" pitchFamily="34" charset="0"/>
              </a:rPr>
              <a:t> Diversity Management</a:t>
            </a:r>
            <a:endParaRPr lang="en-GB" sz="2400" b="1" kern="0" dirty="0">
              <a:latin typeface="Arial" pitchFamily="34" charset="0"/>
              <a:ea typeface="+mj-ea"/>
              <a:cs typeface="Arial" pitchFamily="34" charset="0"/>
            </a:endParaRPr>
          </a:p>
        </p:txBody>
      </p:sp>
      <p:sp>
        <p:nvSpPr>
          <p:cNvPr id="8" name="Rectangle 2"/>
          <p:cNvSpPr txBox="1">
            <a:spLocks noChangeArrowheads="1"/>
          </p:cNvSpPr>
          <p:nvPr/>
        </p:nvSpPr>
        <p:spPr bwMode="auto">
          <a:xfrm>
            <a:off x="1071538" y="3286124"/>
            <a:ext cx="6710362" cy="534987"/>
          </a:xfrm>
          <a:prstGeom prst="rect">
            <a:avLst/>
          </a:prstGeom>
          <a:solidFill>
            <a:schemeClr val="tx2">
              <a:lumMod val="40000"/>
              <a:lumOff val="60000"/>
            </a:schemeClr>
          </a:solidFill>
          <a:ln w="9525">
            <a:noFill/>
            <a:miter lim="800000"/>
            <a:headEnd/>
            <a:tailEnd/>
          </a:ln>
          <a:effectLst>
            <a:outerShdw blurRad="50800" dist="127000" dir="8100000" algn="tr" rotWithShape="0">
              <a:prstClr val="black">
                <a:alpha val="40000"/>
              </a:prstClr>
            </a:outerShdw>
          </a:effectLst>
        </p:spPr>
        <p:txBody>
          <a:bodyPr lIns="91396" tIns="45700" rIns="91396" bIns="45700" anchor="ctr"/>
          <a:lstStyle/>
          <a:p>
            <a:pPr algn="ctr" eaLnBrk="0" hangingPunct="0">
              <a:lnSpc>
                <a:spcPct val="110000"/>
              </a:lnSpc>
              <a:defRPr/>
            </a:pPr>
            <a:r>
              <a:rPr lang="en-GB" sz="2400" b="1" kern="0" dirty="0" smtClean="0">
                <a:latin typeface="Arial" pitchFamily="34" charset="0"/>
                <a:cs typeface="Arial" pitchFamily="34" charset="0"/>
              </a:rPr>
              <a:t>3. </a:t>
            </a:r>
            <a:r>
              <a:rPr lang="en-GB" sz="2400" b="1" kern="0" dirty="0" err="1" smtClean="0">
                <a:latin typeface="Arial" pitchFamily="34" charset="0"/>
                <a:cs typeface="Arial" pitchFamily="34" charset="0"/>
              </a:rPr>
              <a:t>Aktives</a:t>
            </a:r>
            <a:r>
              <a:rPr lang="en-GB" sz="2400" b="1" kern="0" dirty="0" smtClean="0">
                <a:latin typeface="Arial" pitchFamily="34" charset="0"/>
                <a:cs typeface="Arial" pitchFamily="34" charset="0"/>
              </a:rPr>
              <a:t> Diversity Management</a:t>
            </a:r>
            <a:endParaRPr lang="en-GB" sz="2400" b="1" kern="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r>
              <a:rPr lang="de-DE" sz="2400" dirty="0" smtClean="0"/>
              <a:t>3. </a:t>
            </a:r>
            <a:r>
              <a:rPr lang="de-DE" sz="2400" dirty="0" err="1" smtClean="0"/>
              <a:t>Diversity</a:t>
            </a:r>
            <a:r>
              <a:rPr lang="de-DE" sz="2400" dirty="0" smtClean="0"/>
              <a:t> Management</a:t>
            </a:r>
            <a:endParaRPr lang="de-DE" sz="2400" dirty="0"/>
          </a:p>
        </p:txBody>
      </p:sp>
      <p:sp>
        <p:nvSpPr>
          <p:cNvPr id="3" name="Fußzeilenplatzhalter 2"/>
          <p:cNvSpPr>
            <a:spLocks noGrp="1"/>
          </p:cNvSpPr>
          <p:nvPr>
            <p:ph type="ftr" sz="quarter" idx="10"/>
          </p:nvPr>
        </p:nvSpPr>
        <p:spPr/>
        <p:txBody>
          <a:bodyPr/>
          <a:lstStyle/>
          <a:p>
            <a:r>
              <a:rPr lang="de-DE" smtClean="0"/>
              <a:t>Demographische Entwicklung | Detlef Müller-Böling | 05.02.2010</a:t>
            </a:r>
            <a:endParaRPr lang="de-DE" dirty="0"/>
          </a:p>
        </p:txBody>
      </p:sp>
      <p:sp>
        <p:nvSpPr>
          <p:cNvPr id="4" name="Foliennummernplatzhalter 3"/>
          <p:cNvSpPr>
            <a:spLocks noGrp="1"/>
          </p:cNvSpPr>
          <p:nvPr>
            <p:ph type="sldNum" sz="quarter" idx="11"/>
          </p:nvPr>
        </p:nvSpPr>
        <p:spPr/>
        <p:txBody>
          <a:bodyPr/>
          <a:lstStyle/>
          <a:p>
            <a:pPr algn="r"/>
            <a:fld id="{0157F4A5-5E62-48E4-A12E-F26903DAE5DA}" type="slidenum">
              <a:rPr lang="de-DE" smtClean="0"/>
              <a:pPr algn="r"/>
              <a:t>23</a:t>
            </a:fld>
            <a:endParaRPr lang="de-DE" dirty="0"/>
          </a:p>
        </p:txBody>
      </p:sp>
      <p:grpSp>
        <p:nvGrpSpPr>
          <p:cNvPr id="5" name="Group 5"/>
          <p:cNvGrpSpPr>
            <a:grpSpLocks/>
          </p:cNvGrpSpPr>
          <p:nvPr/>
        </p:nvGrpSpPr>
        <p:grpSpPr bwMode="auto">
          <a:xfrm>
            <a:off x="2868613" y="1001713"/>
            <a:ext cx="3214687" cy="1481137"/>
            <a:chOff x="1006" y="1296"/>
            <a:chExt cx="1761" cy="746"/>
          </a:xfrm>
          <a:solidFill>
            <a:schemeClr val="tx2">
              <a:lumMod val="20000"/>
              <a:lumOff val="80000"/>
            </a:schemeClr>
          </a:solidFill>
          <a:effectLst>
            <a:outerShdw blurRad="50800" dist="38100" dir="8100000" algn="tr" rotWithShape="0">
              <a:prstClr val="black">
                <a:alpha val="40000"/>
              </a:prstClr>
            </a:outerShdw>
          </a:effectLst>
        </p:grpSpPr>
        <p:sp>
          <p:nvSpPr>
            <p:cNvPr id="6" name="Freeform 7"/>
            <p:cNvSpPr>
              <a:spLocks/>
            </p:cNvSpPr>
            <p:nvPr/>
          </p:nvSpPr>
          <p:spPr bwMode="auto">
            <a:xfrm flipV="1">
              <a:off x="1006" y="1296"/>
              <a:ext cx="1761" cy="746"/>
            </a:xfrm>
            <a:custGeom>
              <a:avLst/>
              <a:gdLst>
                <a:gd name="T0" fmla="*/ 554 w 1907"/>
                <a:gd name="T1" fmla="*/ 0 h 699"/>
                <a:gd name="T2" fmla="*/ 1207 w 1907"/>
                <a:gd name="T3" fmla="*/ 0 h 699"/>
                <a:gd name="T4" fmla="*/ 1761 w 1907"/>
                <a:gd name="T5" fmla="*/ 746 h 699"/>
                <a:gd name="T6" fmla="*/ 0 w 1907"/>
                <a:gd name="T7" fmla="*/ 746 h 699"/>
                <a:gd name="T8" fmla="*/ 554 w 1907"/>
                <a:gd name="T9" fmla="*/ 0 h 699"/>
                <a:gd name="T10" fmla="*/ 0 60000 65536"/>
                <a:gd name="T11" fmla="*/ 0 60000 65536"/>
                <a:gd name="T12" fmla="*/ 0 60000 65536"/>
                <a:gd name="T13" fmla="*/ 0 60000 65536"/>
                <a:gd name="T14" fmla="*/ 0 60000 65536"/>
                <a:gd name="T15" fmla="*/ 0 w 1907"/>
                <a:gd name="T16" fmla="*/ 0 h 699"/>
                <a:gd name="T17" fmla="*/ 1907 w 1907"/>
                <a:gd name="T18" fmla="*/ 699 h 699"/>
              </a:gdLst>
              <a:ahLst/>
              <a:cxnLst>
                <a:cxn ang="T10">
                  <a:pos x="T0" y="T1"/>
                </a:cxn>
                <a:cxn ang="T11">
                  <a:pos x="T2" y="T3"/>
                </a:cxn>
                <a:cxn ang="T12">
                  <a:pos x="T4" y="T5"/>
                </a:cxn>
                <a:cxn ang="T13">
                  <a:pos x="T6" y="T7"/>
                </a:cxn>
                <a:cxn ang="T14">
                  <a:pos x="T8" y="T9"/>
                </a:cxn>
              </a:cxnLst>
              <a:rect l="T15" t="T16" r="T17" b="T18"/>
              <a:pathLst>
                <a:path w="1907" h="699">
                  <a:moveTo>
                    <a:pt x="600" y="0"/>
                  </a:moveTo>
                  <a:lnTo>
                    <a:pt x="1307" y="0"/>
                  </a:lnTo>
                  <a:lnTo>
                    <a:pt x="1907" y="699"/>
                  </a:lnTo>
                  <a:lnTo>
                    <a:pt x="0" y="699"/>
                  </a:lnTo>
                  <a:lnTo>
                    <a:pt x="600" y="0"/>
                  </a:lnTo>
                  <a:close/>
                </a:path>
              </a:pathLst>
            </a:custGeom>
            <a:grpFill/>
            <a:ln w="6350">
              <a:noFill/>
              <a:round/>
              <a:headEnd/>
              <a:tailEnd/>
            </a:ln>
          </p:spPr>
          <p:txBody>
            <a:bodyPr rot="10800000" wrap="none" lIns="72000" tIns="0" rIns="0" bIns="0" anchor="ctr"/>
            <a:lstStyle/>
            <a:p>
              <a:pPr eaLnBrk="0" hangingPunct="0"/>
              <a:endParaRPr lang="de-DE">
                <a:latin typeface="Arial" pitchFamily="34" charset="0"/>
                <a:cs typeface="Arial" pitchFamily="34" charset="0"/>
              </a:endParaRPr>
            </a:p>
          </p:txBody>
        </p:sp>
        <p:sp>
          <p:nvSpPr>
            <p:cNvPr id="7" name="Text Box 12"/>
            <p:cNvSpPr txBox="1">
              <a:spLocks noChangeArrowheads="1"/>
            </p:cNvSpPr>
            <p:nvPr/>
          </p:nvSpPr>
          <p:spPr bwMode="auto">
            <a:xfrm>
              <a:off x="1427" y="1403"/>
              <a:ext cx="969" cy="372"/>
            </a:xfrm>
            <a:prstGeom prst="rect">
              <a:avLst/>
            </a:prstGeom>
            <a:grpFill/>
            <a:ln w="12700">
              <a:noFill/>
              <a:miter lim="800000"/>
              <a:headEnd/>
              <a:tailEnd/>
            </a:ln>
          </p:spPr>
          <p:txBody>
            <a:bodyPr wrap="none" lIns="0" tIns="0" rIns="0" bIns="0">
              <a:spAutoFit/>
            </a:bodyPr>
            <a:lstStyle/>
            <a:p>
              <a:pPr algn="ctr" eaLnBrk="0" hangingPunct="0"/>
              <a:r>
                <a:rPr lang="de-DE" sz="1600" dirty="0">
                  <a:latin typeface="Arial" pitchFamily="34" charset="0"/>
                  <a:cs typeface="Arial" pitchFamily="34" charset="0"/>
                </a:rPr>
                <a:t>Wachsende soziale</a:t>
              </a:r>
            </a:p>
            <a:p>
              <a:pPr algn="ctr" eaLnBrk="0" hangingPunct="0"/>
              <a:r>
                <a:rPr lang="de-DE" sz="1600" dirty="0">
                  <a:latin typeface="Arial" pitchFamily="34" charset="0"/>
                  <a:cs typeface="Arial" pitchFamily="34" charset="0"/>
                </a:rPr>
                <a:t>Selektivität im </a:t>
              </a:r>
              <a:r>
                <a:rPr lang="de-DE" sz="1600" dirty="0" err="1">
                  <a:latin typeface="Arial" pitchFamily="34" charset="0"/>
                  <a:cs typeface="Arial" pitchFamily="34" charset="0"/>
                </a:rPr>
                <a:t>Bil</a:t>
              </a:r>
              <a:r>
                <a:rPr lang="de-DE" sz="1600" dirty="0">
                  <a:latin typeface="Arial" pitchFamily="34" charset="0"/>
                  <a:cs typeface="Arial" pitchFamily="34" charset="0"/>
                </a:rPr>
                <a:t>-</a:t>
              </a:r>
            </a:p>
            <a:p>
              <a:pPr algn="ctr" eaLnBrk="0" hangingPunct="0"/>
              <a:r>
                <a:rPr lang="de-DE" sz="1600" dirty="0" err="1">
                  <a:latin typeface="Arial" pitchFamily="34" charset="0"/>
                  <a:cs typeface="Arial" pitchFamily="34" charset="0"/>
                </a:rPr>
                <a:t>dungsverlauf</a:t>
              </a:r>
              <a:endParaRPr lang="de-DE" sz="1600" dirty="0">
                <a:latin typeface="Arial" pitchFamily="34" charset="0"/>
                <a:cs typeface="Arial" pitchFamily="34" charset="0"/>
              </a:endParaRPr>
            </a:p>
          </p:txBody>
        </p:sp>
      </p:grpSp>
      <p:grpSp>
        <p:nvGrpSpPr>
          <p:cNvPr id="8" name="Group 8"/>
          <p:cNvGrpSpPr>
            <a:grpSpLocks/>
          </p:cNvGrpSpPr>
          <p:nvPr/>
        </p:nvGrpSpPr>
        <p:grpSpPr bwMode="auto">
          <a:xfrm>
            <a:off x="5149850" y="1071563"/>
            <a:ext cx="2590800" cy="2349500"/>
            <a:chOff x="2256" y="1331"/>
            <a:chExt cx="1419" cy="1183"/>
          </a:xfrm>
          <a:solidFill>
            <a:schemeClr val="tx2">
              <a:lumMod val="20000"/>
              <a:lumOff val="80000"/>
            </a:schemeClr>
          </a:solidFill>
          <a:effectLst>
            <a:outerShdw blurRad="50800" dist="38100" dir="8100000" algn="tr" rotWithShape="0">
              <a:prstClr val="black">
                <a:alpha val="40000"/>
              </a:prstClr>
            </a:outerShdw>
          </a:effectLst>
        </p:grpSpPr>
        <p:sp>
          <p:nvSpPr>
            <p:cNvPr id="9" name="Freeform 10"/>
            <p:cNvSpPr>
              <a:spLocks/>
            </p:cNvSpPr>
            <p:nvPr/>
          </p:nvSpPr>
          <p:spPr bwMode="auto">
            <a:xfrm flipH="1">
              <a:off x="2256" y="1331"/>
              <a:ext cx="1419" cy="1183"/>
            </a:xfrm>
            <a:custGeom>
              <a:avLst/>
              <a:gdLst>
                <a:gd name="T0" fmla="*/ 1107 w 1538"/>
                <a:gd name="T1" fmla="*/ 1183 h 1109"/>
                <a:gd name="T2" fmla="*/ 1419 w 1538"/>
                <a:gd name="T3" fmla="*/ 736 h 1109"/>
                <a:gd name="T4" fmla="*/ 865 w 1538"/>
                <a:gd name="T5" fmla="*/ 0 h 1109"/>
                <a:gd name="T6" fmla="*/ 0 w 1538"/>
                <a:gd name="T7" fmla="*/ 1183 h 1109"/>
                <a:gd name="T8" fmla="*/ 1107 w 1538"/>
                <a:gd name="T9" fmla="*/ 1183 h 1109"/>
                <a:gd name="T10" fmla="*/ 0 60000 65536"/>
                <a:gd name="T11" fmla="*/ 0 60000 65536"/>
                <a:gd name="T12" fmla="*/ 0 60000 65536"/>
                <a:gd name="T13" fmla="*/ 0 60000 65536"/>
                <a:gd name="T14" fmla="*/ 0 60000 65536"/>
                <a:gd name="T15" fmla="*/ 0 w 1538"/>
                <a:gd name="T16" fmla="*/ 0 h 1109"/>
                <a:gd name="T17" fmla="*/ 1538 w 1538"/>
                <a:gd name="T18" fmla="*/ 1109 h 1109"/>
              </a:gdLst>
              <a:ahLst/>
              <a:cxnLst>
                <a:cxn ang="T10">
                  <a:pos x="T0" y="T1"/>
                </a:cxn>
                <a:cxn ang="T11">
                  <a:pos x="T2" y="T3"/>
                </a:cxn>
                <a:cxn ang="T12">
                  <a:pos x="T4" y="T5"/>
                </a:cxn>
                <a:cxn ang="T13">
                  <a:pos x="T6" y="T7"/>
                </a:cxn>
                <a:cxn ang="T14">
                  <a:pos x="T8" y="T9"/>
                </a:cxn>
              </a:cxnLst>
              <a:rect l="T15" t="T16" r="T17" b="T18"/>
              <a:pathLst>
                <a:path w="1538" h="1109">
                  <a:moveTo>
                    <a:pt x="1200" y="1109"/>
                  </a:moveTo>
                  <a:lnTo>
                    <a:pt x="1538" y="690"/>
                  </a:lnTo>
                  <a:lnTo>
                    <a:pt x="937" y="0"/>
                  </a:lnTo>
                  <a:lnTo>
                    <a:pt x="0" y="1109"/>
                  </a:lnTo>
                  <a:lnTo>
                    <a:pt x="1200" y="1109"/>
                  </a:lnTo>
                  <a:close/>
                </a:path>
              </a:pathLst>
            </a:custGeom>
            <a:grpFill/>
            <a:ln w="6350">
              <a:noFill/>
              <a:round/>
              <a:headEnd/>
              <a:tailEnd/>
            </a:ln>
          </p:spPr>
          <p:txBody>
            <a:bodyPr wrap="none" lIns="72000" tIns="0" rIns="0" bIns="0" anchor="ctr"/>
            <a:lstStyle/>
            <a:p>
              <a:pPr eaLnBrk="0" hangingPunct="0"/>
              <a:endParaRPr lang="de-DE">
                <a:latin typeface="Arial" pitchFamily="34" charset="0"/>
                <a:cs typeface="Arial" pitchFamily="34" charset="0"/>
              </a:endParaRPr>
            </a:p>
          </p:txBody>
        </p:sp>
        <p:sp>
          <p:nvSpPr>
            <p:cNvPr id="10" name="Text Box 13"/>
            <p:cNvSpPr txBox="1">
              <a:spLocks noChangeArrowheads="1"/>
            </p:cNvSpPr>
            <p:nvPr/>
          </p:nvSpPr>
          <p:spPr bwMode="auto">
            <a:xfrm>
              <a:off x="2457" y="1802"/>
              <a:ext cx="737" cy="496"/>
            </a:xfrm>
            <a:prstGeom prst="rect">
              <a:avLst/>
            </a:prstGeom>
            <a:noFill/>
            <a:ln w="12700">
              <a:noFill/>
              <a:miter lim="800000"/>
              <a:headEnd/>
              <a:tailEnd/>
            </a:ln>
          </p:spPr>
          <p:txBody>
            <a:bodyPr wrap="none" lIns="0" tIns="0" rIns="0" bIns="0">
              <a:spAutoFit/>
            </a:bodyPr>
            <a:lstStyle/>
            <a:p>
              <a:pPr eaLnBrk="0" hangingPunct="0"/>
              <a:r>
                <a:rPr lang="de-DE" sz="1600" dirty="0">
                  <a:latin typeface="Arial" pitchFamily="34" charset="0"/>
                  <a:cs typeface="Arial" pitchFamily="34" charset="0"/>
                </a:rPr>
                <a:t>Geringe</a:t>
              </a:r>
            </a:p>
            <a:p>
              <a:pPr eaLnBrk="0" hangingPunct="0"/>
              <a:r>
                <a:rPr lang="de-DE" sz="1600" dirty="0" err="1">
                  <a:latin typeface="Arial" pitchFamily="34" charset="0"/>
                  <a:cs typeface="Arial" pitchFamily="34" charset="0"/>
                </a:rPr>
                <a:t>Übertrittsquote</a:t>
              </a:r>
              <a:endParaRPr lang="de-DE" sz="1600" dirty="0">
                <a:latin typeface="Arial" pitchFamily="34" charset="0"/>
                <a:cs typeface="Arial" pitchFamily="34" charset="0"/>
              </a:endParaRPr>
            </a:p>
            <a:p>
              <a:pPr eaLnBrk="0" hangingPunct="0"/>
              <a:r>
                <a:rPr lang="de-DE" sz="1600" dirty="0">
                  <a:latin typeface="Arial" pitchFamily="34" charset="0"/>
                  <a:cs typeface="Arial" pitchFamily="34" charset="0"/>
                </a:rPr>
                <a:t>Schule -</a:t>
              </a:r>
            </a:p>
            <a:p>
              <a:pPr eaLnBrk="0" hangingPunct="0"/>
              <a:r>
                <a:rPr lang="de-DE" sz="1600" dirty="0">
                  <a:latin typeface="Arial" pitchFamily="34" charset="0"/>
                  <a:cs typeface="Arial" pitchFamily="34" charset="0"/>
                </a:rPr>
                <a:t> Hochschule</a:t>
              </a:r>
            </a:p>
          </p:txBody>
        </p:sp>
      </p:grpSp>
      <p:grpSp>
        <p:nvGrpSpPr>
          <p:cNvPr id="11" name="Group 11"/>
          <p:cNvGrpSpPr>
            <a:grpSpLocks/>
          </p:cNvGrpSpPr>
          <p:nvPr/>
        </p:nvGrpSpPr>
        <p:grpSpPr bwMode="auto">
          <a:xfrm>
            <a:off x="5153025" y="3543300"/>
            <a:ext cx="2574925" cy="2366963"/>
            <a:chOff x="2257" y="2576"/>
            <a:chExt cx="1411" cy="1192"/>
          </a:xfrm>
          <a:solidFill>
            <a:schemeClr val="tx2">
              <a:lumMod val="20000"/>
              <a:lumOff val="80000"/>
            </a:schemeClr>
          </a:solidFill>
          <a:effectLst>
            <a:outerShdw blurRad="50800" dist="38100" dir="8100000" algn="tr" rotWithShape="0">
              <a:prstClr val="black">
                <a:alpha val="40000"/>
              </a:prstClr>
            </a:outerShdw>
          </a:effectLst>
        </p:grpSpPr>
        <p:sp>
          <p:nvSpPr>
            <p:cNvPr id="12" name="Freeform 11"/>
            <p:cNvSpPr>
              <a:spLocks/>
            </p:cNvSpPr>
            <p:nvPr/>
          </p:nvSpPr>
          <p:spPr bwMode="auto">
            <a:xfrm flipH="1">
              <a:off x="2257" y="2576"/>
              <a:ext cx="1411" cy="1192"/>
            </a:xfrm>
            <a:custGeom>
              <a:avLst/>
              <a:gdLst>
                <a:gd name="T0" fmla="*/ 1107 w 1529"/>
                <a:gd name="T1" fmla="*/ 0 h 1117"/>
                <a:gd name="T2" fmla="*/ 1411 w 1529"/>
                <a:gd name="T3" fmla="*/ 438 h 1117"/>
                <a:gd name="T4" fmla="*/ 857 w 1529"/>
                <a:gd name="T5" fmla="*/ 1192 h 1117"/>
                <a:gd name="T6" fmla="*/ 0 w 1529"/>
                <a:gd name="T7" fmla="*/ 0 h 1117"/>
                <a:gd name="T8" fmla="*/ 1107 w 1529"/>
                <a:gd name="T9" fmla="*/ 0 h 1117"/>
                <a:gd name="T10" fmla="*/ 0 60000 65536"/>
                <a:gd name="T11" fmla="*/ 0 60000 65536"/>
                <a:gd name="T12" fmla="*/ 0 60000 65536"/>
                <a:gd name="T13" fmla="*/ 0 60000 65536"/>
                <a:gd name="T14" fmla="*/ 0 60000 65536"/>
                <a:gd name="T15" fmla="*/ 0 w 1529"/>
                <a:gd name="T16" fmla="*/ 0 h 1117"/>
                <a:gd name="T17" fmla="*/ 1529 w 1529"/>
                <a:gd name="T18" fmla="*/ 1117 h 1117"/>
              </a:gdLst>
              <a:ahLst/>
              <a:cxnLst>
                <a:cxn ang="T10">
                  <a:pos x="T0" y="T1"/>
                </a:cxn>
                <a:cxn ang="T11">
                  <a:pos x="T2" y="T3"/>
                </a:cxn>
                <a:cxn ang="T12">
                  <a:pos x="T4" y="T5"/>
                </a:cxn>
                <a:cxn ang="T13">
                  <a:pos x="T6" y="T7"/>
                </a:cxn>
                <a:cxn ang="T14">
                  <a:pos x="T8" y="T9"/>
                </a:cxn>
              </a:cxnLst>
              <a:rect l="T15" t="T16" r="T17" b="T18"/>
              <a:pathLst>
                <a:path w="1529" h="1117">
                  <a:moveTo>
                    <a:pt x="1200" y="0"/>
                  </a:moveTo>
                  <a:lnTo>
                    <a:pt x="1529" y="410"/>
                  </a:lnTo>
                  <a:lnTo>
                    <a:pt x="929" y="1117"/>
                  </a:lnTo>
                  <a:lnTo>
                    <a:pt x="0" y="0"/>
                  </a:lnTo>
                  <a:lnTo>
                    <a:pt x="1200" y="0"/>
                  </a:lnTo>
                  <a:close/>
                </a:path>
              </a:pathLst>
            </a:custGeom>
            <a:grpFill/>
            <a:ln w="6350">
              <a:noFill/>
              <a:round/>
              <a:headEnd/>
              <a:tailEnd/>
            </a:ln>
          </p:spPr>
          <p:txBody>
            <a:bodyPr wrap="none" lIns="72000" tIns="0" rIns="0" bIns="0" anchor="ctr"/>
            <a:lstStyle/>
            <a:p>
              <a:pPr eaLnBrk="0" hangingPunct="0"/>
              <a:endParaRPr lang="de-DE">
                <a:latin typeface="Arial" pitchFamily="34" charset="0"/>
                <a:cs typeface="Arial" pitchFamily="34" charset="0"/>
              </a:endParaRPr>
            </a:p>
          </p:txBody>
        </p:sp>
        <p:sp>
          <p:nvSpPr>
            <p:cNvPr id="13" name="Text Box 14"/>
            <p:cNvSpPr txBox="1">
              <a:spLocks noChangeArrowheads="1"/>
            </p:cNvSpPr>
            <p:nvPr/>
          </p:nvSpPr>
          <p:spPr bwMode="auto">
            <a:xfrm>
              <a:off x="2486" y="2733"/>
              <a:ext cx="742" cy="369"/>
            </a:xfrm>
            <a:prstGeom prst="rect">
              <a:avLst/>
            </a:prstGeom>
            <a:grpFill/>
            <a:ln w="12700">
              <a:noFill/>
              <a:miter lim="800000"/>
              <a:headEnd/>
              <a:tailEnd/>
            </a:ln>
          </p:spPr>
          <p:txBody>
            <a:bodyPr wrap="none" lIns="0" tIns="0" rIns="0" bIns="0">
              <a:spAutoFit/>
            </a:bodyPr>
            <a:lstStyle/>
            <a:p>
              <a:pPr eaLnBrk="0" hangingPunct="0"/>
              <a:r>
                <a:rPr lang="de-DE" sz="1600" dirty="0">
                  <a:latin typeface="Arial" pitchFamily="34" charset="0"/>
                  <a:cs typeface="Arial" pitchFamily="34" charset="0"/>
                </a:rPr>
                <a:t>Geringer Anteil</a:t>
              </a:r>
            </a:p>
            <a:p>
              <a:pPr eaLnBrk="0" hangingPunct="0"/>
              <a:r>
                <a:rPr lang="de-DE" sz="1600" dirty="0">
                  <a:latin typeface="Arial" pitchFamily="34" charset="0"/>
                  <a:cs typeface="Arial" pitchFamily="34" charset="0"/>
                </a:rPr>
                <a:t>Studierender</a:t>
              </a:r>
            </a:p>
            <a:p>
              <a:pPr eaLnBrk="0" hangingPunct="0"/>
              <a:r>
                <a:rPr lang="de-DE" sz="1600" dirty="0">
                  <a:latin typeface="Arial" pitchFamily="34" charset="0"/>
                  <a:cs typeface="Arial" pitchFamily="34" charset="0"/>
                </a:rPr>
                <a:t>ohne Abitur</a:t>
              </a:r>
            </a:p>
          </p:txBody>
        </p:sp>
      </p:grpSp>
      <p:grpSp>
        <p:nvGrpSpPr>
          <p:cNvPr id="14" name="Group 14"/>
          <p:cNvGrpSpPr>
            <a:grpSpLocks/>
          </p:cNvGrpSpPr>
          <p:nvPr/>
        </p:nvGrpSpPr>
        <p:grpSpPr bwMode="auto">
          <a:xfrm>
            <a:off x="2868613" y="4465638"/>
            <a:ext cx="3214687" cy="1481137"/>
            <a:chOff x="1006" y="3040"/>
            <a:chExt cx="1761" cy="746"/>
          </a:xfrm>
          <a:solidFill>
            <a:schemeClr val="tx2">
              <a:lumMod val="20000"/>
              <a:lumOff val="80000"/>
            </a:schemeClr>
          </a:solidFill>
          <a:effectLst>
            <a:outerShdw blurRad="50800" dist="38100" dir="8100000" algn="tr" rotWithShape="0">
              <a:prstClr val="black">
                <a:alpha val="40000"/>
              </a:prstClr>
            </a:outerShdw>
          </a:effectLst>
        </p:grpSpPr>
        <p:sp>
          <p:nvSpPr>
            <p:cNvPr id="15" name="Freeform 6"/>
            <p:cNvSpPr>
              <a:spLocks/>
            </p:cNvSpPr>
            <p:nvPr/>
          </p:nvSpPr>
          <p:spPr bwMode="auto">
            <a:xfrm>
              <a:off x="1006" y="3040"/>
              <a:ext cx="1761" cy="746"/>
            </a:xfrm>
            <a:custGeom>
              <a:avLst/>
              <a:gdLst>
                <a:gd name="T0" fmla="*/ 554 w 1907"/>
                <a:gd name="T1" fmla="*/ 0 h 699"/>
                <a:gd name="T2" fmla="*/ 1207 w 1907"/>
                <a:gd name="T3" fmla="*/ 0 h 699"/>
                <a:gd name="T4" fmla="*/ 1761 w 1907"/>
                <a:gd name="T5" fmla="*/ 746 h 699"/>
                <a:gd name="T6" fmla="*/ 0 w 1907"/>
                <a:gd name="T7" fmla="*/ 746 h 699"/>
                <a:gd name="T8" fmla="*/ 554 w 1907"/>
                <a:gd name="T9" fmla="*/ 0 h 699"/>
                <a:gd name="T10" fmla="*/ 0 60000 65536"/>
                <a:gd name="T11" fmla="*/ 0 60000 65536"/>
                <a:gd name="T12" fmla="*/ 0 60000 65536"/>
                <a:gd name="T13" fmla="*/ 0 60000 65536"/>
                <a:gd name="T14" fmla="*/ 0 60000 65536"/>
                <a:gd name="T15" fmla="*/ 0 w 1907"/>
                <a:gd name="T16" fmla="*/ 0 h 699"/>
                <a:gd name="T17" fmla="*/ 1907 w 1907"/>
                <a:gd name="T18" fmla="*/ 699 h 699"/>
              </a:gdLst>
              <a:ahLst/>
              <a:cxnLst>
                <a:cxn ang="T10">
                  <a:pos x="T0" y="T1"/>
                </a:cxn>
                <a:cxn ang="T11">
                  <a:pos x="T2" y="T3"/>
                </a:cxn>
                <a:cxn ang="T12">
                  <a:pos x="T4" y="T5"/>
                </a:cxn>
                <a:cxn ang="T13">
                  <a:pos x="T6" y="T7"/>
                </a:cxn>
                <a:cxn ang="T14">
                  <a:pos x="T8" y="T9"/>
                </a:cxn>
              </a:cxnLst>
              <a:rect l="T15" t="T16" r="T17" b="T18"/>
              <a:pathLst>
                <a:path w="1907" h="699">
                  <a:moveTo>
                    <a:pt x="600" y="0"/>
                  </a:moveTo>
                  <a:lnTo>
                    <a:pt x="1307" y="0"/>
                  </a:lnTo>
                  <a:lnTo>
                    <a:pt x="1907" y="699"/>
                  </a:lnTo>
                  <a:lnTo>
                    <a:pt x="0" y="699"/>
                  </a:lnTo>
                  <a:lnTo>
                    <a:pt x="600" y="0"/>
                  </a:lnTo>
                  <a:close/>
                </a:path>
              </a:pathLst>
            </a:custGeom>
            <a:grpFill/>
            <a:ln w="6350">
              <a:noFill/>
              <a:round/>
              <a:headEnd/>
              <a:tailEnd/>
            </a:ln>
          </p:spPr>
          <p:txBody>
            <a:bodyPr wrap="none" lIns="72000" tIns="0" rIns="0" bIns="0" anchor="ctr"/>
            <a:lstStyle/>
            <a:p>
              <a:pPr eaLnBrk="0" hangingPunct="0"/>
              <a:endParaRPr lang="de-DE">
                <a:latin typeface="Arial" pitchFamily="34" charset="0"/>
                <a:cs typeface="Arial" pitchFamily="34" charset="0"/>
              </a:endParaRPr>
            </a:p>
          </p:txBody>
        </p:sp>
        <p:sp>
          <p:nvSpPr>
            <p:cNvPr id="16" name="Text Box 15"/>
            <p:cNvSpPr txBox="1">
              <a:spLocks noChangeArrowheads="1"/>
            </p:cNvSpPr>
            <p:nvPr/>
          </p:nvSpPr>
          <p:spPr bwMode="auto">
            <a:xfrm>
              <a:off x="1520" y="3091"/>
              <a:ext cx="768" cy="496"/>
            </a:xfrm>
            <a:prstGeom prst="rect">
              <a:avLst/>
            </a:prstGeom>
            <a:noFill/>
            <a:ln w="12700">
              <a:noFill/>
              <a:miter lim="800000"/>
              <a:headEnd/>
              <a:tailEnd/>
            </a:ln>
          </p:spPr>
          <p:txBody>
            <a:bodyPr wrap="none" lIns="0" tIns="0" rIns="0" bIns="0">
              <a:spAutoFit/>
            </a:bodyPr>
            <a:lstStyle/>
            <a:p>
              <a:pPr algn="ctr" eaLnBrk="0" hangingPunct="0"/>
              <a:r>
                <a:rPr lang="de-DE" sz="1600" dirty="0">
                  <a:latin typeface="Arial" pitchFamily="34" charset="0"/>
                  <a:cs typeface="Arial" pitchFamily="34" charset="0"/>
                </a:rPr>
                <a:t>Geringer An-</a:t>
              </a:r>
            </a:p>
            <a:p>
              <a:pPr algn="ctr" eaLnBrk="0" hangingPunct="0"/>
              <a:r>
                <a:rPr lang="de-DE" sz="1600" dirty="0">
                  <a:latin typeface="Arial" pitchFamily="34" charset="0"/>
                  <a:cs typeface="Arial" pitchFamily="34" charset="0"/>
                </a:rPr>
                <a:t>teil Teilzeit-</a:t>
              </a:r>
            </a:p>
            <a:p>
              <a:pPr algn="ctr" eaLnBrk="0" hangingPunct="0"/>
              <a:r>
                <a:rPr lang="de-DE" sz="1600" dirty="0">
                  <a:latin typeface="Arial" pitchFamily="34" charset="0"/>
                  <a:cs typeface="Arial" pitchFamily="34" charset="0"/>
                </a:rPr>
                <a:t>Studierender</a:t>
              </a:r>
            </a:p>
            <a:p>
              <a:pPr algn="ctr" eaLnBrk="0" hangingPunct="0"/>
              <a:r>
                <a:rPr lang="de-DE" sz="1600" dirty="0">
                  <a:latin typeface="Arial" pitchFamily="34" charset="0"/>
                  <a:cs typeface="Arial" pitchFamily="34" charset="0"/>
                </a:rPr>
                <a:t>(Familie, Beruf)</a:t>
              </a:r>
            </a:p>
          </p:txBody>
        </p:sp>
      </p:grpSp>
      <p:grpSp>
        <p:nvGrpSpPr>
          <p:cNvPr id="17" name="Group 17"/>
          <p:cNvGrpSpPr>
            <a:grpSpLocks/>
          </p:cNvGrpSpPr>
          <p:nvPr/>
        </p:nvGrpSpPr>
        <p:grpSpPr bwMode="auto">
          <a:xfrm>
            <a:off x="1209675" y="3543300"/>
            <a:ext cx="2573338" cy="2366963"/>
            <a:chOff x="97" y="2576"/>
            <a:chExt cx="1410" cy="1192"/>
          </a:xfrm>
          <a:solidFill>
            <a:schemeClr val="tx2">
              <a:lumMod val="20000"/>
              <a:lumOff val="80000"/>
            </a:schemeClr>
          </a:solidFill>
          <a:effectLst>
            <a:outerShdw blurRad="50800" dist="38100" dir="8100000" algn="tr" rotWithShape="0">
              <a:prstClr val="black">
                <a:alpha val="40000"/>
              </a:prstClr>
            </a:outerShdw>
          </a:effectLst>
        </p:grpSpPr>
        <p:sp>
          <p:nvSpPr>
            <p:cNvPr id="18" name="Freeform 9"/>
            <p:cNvSpPr>
              <a:spLocks/>
            </p:cNvSpPr>
            <p:nvPr/>
          </p:nvSpPr>
          <p:spPr bwMode="auto">
            <a:xfrm>
              <a:off x="97" y="2576"/>
              <a:ext cx="1410" cy="1192"/>
            </a:xfrm>
            <a:custGeom>
              <a:avLst/>
              <a:gdLst>
                <a:gd name="T0" fmla="*/ 1107 w 1529"/>
                <a:gd name="T1" fmla="*/ 0 h 1117"/>
                <a:gd name="T2" fmla="*/ 1410 w 1529"/>
                <a:gd name="T3" fmla="*/ 438 h 1117"/>
                <a:gd name="T4" fmla="*/ 857 w 1529"/>
                <a:gd name="T5" fmla="*/ 1192 h 1117"/>
                <a:gd name="T6" fmla="*/ 0 w 1529"/>
                <a:gd name="T7" fmla="*/ 0 h 1117"/>
                <a:gd name="T8" fmla="*/ 1107 w 1529"/>
                <a:gd name="T9" fmla="*/ 0 h 1117"/>
                <a:gd name="T10" fmla="*/ 0 60000 65536"/>
                <a:gd name="T11" fmla="*/ 0 60000 65536"/>
                <a:gd name="T12" fmla="*/ 0 60000 65536"/>
                <a:gd name="T13" fmla="*/ 0 60000 65536"/>
                <a:gd name="T14" fmla="*/ 0 60000 65536"/>
                <a:gd name="T15" fmla="*/ 0 w 1529"/>
                <a:gd name="T16" fmla="*/ 0 h 1117"/>
                <a:gd name="T17" fmla="*/ 1529 w 1529"/>
                <a:gd name="T18" fmla="*/ 1117 h 1117"/>
              </a:gdLst>
              <a:ahLst/>
              <a:cxnLst>
                <a:cxn ang="T10">
                  <a:pos x="T0" y="T1"/>
                </a:cxn>
                <a:cxn ang="T11">
                  <a:pos x="T2" y="T3"/>
                </a:cxn>
                <a:cxn ang="T12">
                  <a:pos x="T4" y="T5"/>
                </a:cxn>
                <a:cxn ang="T13">
                  <a:pos x="T6" y="T7"/>
                </a:cxn>
                <a:cxn ang="T14">
                  <a:pos x="T8" y="T9"/>
                </a:cxn>
              </a:cxnLst>
              <a:rect l="T15" t="T16" r="T17" b="T18"/>
              <a:pathLst>
                <a:path w="1529" h="1117">
                  <a:moveTo>
                    <a:pt x="1200" y="0"/>
                  </a:moveTo>
                  <a:lnTo>
                    <a:pt x="1529" y="410"/>
                  </a:lnTo>
                  <a:lnTo>
                    <a:pt x="929" y="1117"/>
                  </a:lnTo>
                  <a:lnTo>
                    <a:pt x="0" y="0"/>
                  </a:lnTo>
                  <a:lnTo>
                    <a:pt x="1200" y="0"/>
                  </a:lnTo>
                  <a:close/>
                </a:path>
              </a:pathLst>
            </a:custGeom>
            <a:grpFill/>
            <a:ln w="6350">
              <a:noFill/>
              <a:round/>
              <a:headEnd/>
              <a:tailEnd/>
            </a:ln>
          </p:spPr>
          <p:txBody>
            <a:bodyPr wrap="none" lIns="72000" tIns="0" rIns="0" bIns="0" anchor="ctr"/>
            <a:lstStyle/>
            <a:p>
              <a:pPr eaLnBrk="0" hangingPunct="0"/>
              <a:endParaRPr lang="de-DE">
                <a:latin typeface="Arial" pitchFamily="34" charset="0"/>
                <a:cs typeface="Arial" pitchFamily="34" charset="0"/>
              </a:endParaRPr>
            </a:p>
          </p:txBody>
        </p:sp>
        <p:sp>
          <p:nvSpPr>
            <p:cNvPr id="19" name="Text Box 16"/>
            <p:cNvSpPr txBox="1">
              <a:spLocks noChangeArrowheads="1"/>
            </p:cNvSpPr>
            <p:nvPr/>
          </p:nvSpPr>
          <p:spPr bwMode="auto">
            <a:xfrm>
              <a:off x="339" y="2696"/>
              <a:ext cx="1053" cy="492"/>
            </a:xfrm>
            <a:prstGeom prst="rect">
              <a:avLst/>
            </a:prstGeom>
            <a:noFill/>
            <a:ln w="12700">
              <a:noFill/>
              <a:miter lim="800000"/>
              <a:headEnd/>
              <a:tailEnd/>
            </a:ln>
          </p:spPr>
          <p:txBody>
            <a:bodyPr lIns="0" tIns="0" rIns="0" bIns="0">
              <a:spAutoFit/>
            </a:bodyPr>
            <a:lstStyle/>
            <a:p>
              <a:pPr eaLnBrk="0" hangingPunct="0"/>
              <a:r>
                <a:rPr lang="de-DE" sz="1600" dirty="0">
                  <a:latin typeface="Arial" pitchFamily="34" charset="0"/>
                  <a:cs typeface="Arial" pitchFamily="34" charset="0"/>
                </a:rPr>
                <a:t>Geringer Anteil</a:t>
              </a:r>
            </a:p>
            <a:p>
              <a:pPr eaLnBrk="0" hangingPunct="0"/>
              <a:r>
                <a:rPr lang="de-DE" sz="1600" dirty="0">
                  <a:latin typeface="Arial" pitchFamily="34" charset="0"/>
                  <a:cs typeface="Arial" pitchFamily="34" charset="0"/>
                </a:rPr>
                <a:t>   Studierender mit </a:t>
              </a:r>
              <a:br>
                <a:rPr lang="de-DE" sz="1600" dirty="0">
                  <a:latin typeface="Arial" pitchFamily="34" charset="0"/>
                  <a:cs typeface="Arial" pitchFamily="34" charset="0"/>
                </a:rPr>
              </a:br>
              <a:r>
                <a:rPr lang="de-DE" sz="1600" dirty="0">
                  <a:latin typeface="Arial" pitchFamily="34" charset="0"/>
                  <a:cs typeface="Arial" pitchFamily="34" charset="0"/>
                </a:rPr>
                <a:t>        Migrations-</a:t>
              </a:r>
              <a:br>
                <a:rPr lang="de-DE" sz="1600" dirty="0">
                  <a:latin typeface="Arial" pitchFamily="34" charset="0"/>
                  <a:cs typeface="Arial" pitchFamily="34" charset="0"/>
                </a:rPr>
              </a:br>
              <a:r>
                <a:rPr lang="de-DE" sz="1600" dirty="0">
                  <a:latin typeface="Arial" pitchFamily="34" charset="0"/>
                  <a:cs typeface="Arial" pitchFamily="34" charset="0"/>
                </a:rPr>
                <a:t>        </a:t>
              </a:r>
              <a:r>
                <a:rPr lang="de-DE" sz="1600" dirty="0" err="1">
                  <a:latin typeface="Arial" pitchFamily="34" charset="0"/>
                  <a:cs typeface="Arial" pitchFamily="34" charset="0"/>
                </a:rPr>
                <a:t>hintergrund</a:t>
              </a:r>
              <a:endParaRPr lang="de-DE" sz="1600" dirty="0">
                <a:latin typeface="Arial" pitchFamily="34" charset="0"/>
                <a:cs typeface="Arial" pitchFamily="34" charset="0"/>
              </a:endParaRPr>
            </a:p>
          </p:txBody>
        </p:sp>
      </p:grpSp>
      <p:grpSp>
        <p:nvGrpSpPr>
          <p:cNvPr id="20" name="Group 28"/>
          <p:cNvGrpSpPr>
            <a:grpSpLocks/>
          </p:cNvGrpSpPr>
          <p:nvPr/>
        </p:nvGrpSpPr>
        <p:grpSpPr bwMode="auto">
          <a:xfrm>
            <a:off x="1187450" y="1052513"/>
            <a:ext cx="2597151" cy="2349500"/>
            <a:chOff x="748" y="663"/>
            <a:chExt cx="1636" cy="1480"/>
          </a:xfrm>
          <a:solidFill>
            <a:schemeClr val="tx2">
              <a:lumMod val="20000"/>
              <a:lumOff val="80000"/>
            </a:schemeClr>
          </a:solidFill>
          <a:effectLst>
            <a:outerShdw blurRad="50800" dist="38100" dir="8100000" algn="tr" rotWithShape="0">
              <a:prstClr val="black">
                <a:alpha val="40000"/>
              </a:prstClr>
            </a:outerShdw>
          </a:effectLst>
        </p:grpSpPr>
        <p:sp>
          <p:nvSpPr>
            <p:cNvPr id="21" name="Freeform 8"/>
            <p:cNvSpPr>
              <a:spLocks/>
            </p:cNvSpPr>
            <p:nvPr/>
          </p:nvSpPr>
          <p:spPr bwMode="auto">
            <a:xfrm>
              <a:off x="748" y="663"/>
              <a:ext cx="1631" cy="1480"/>
            </a:xfrm>
            <a:custGeom>
              <a:avLst/>
              <a:gdLst>
                <a:gd name="T0" fmla="*/ 1273 w 1538"/>
                <a:gd name="T1" fmla="*/ 1480 h 1109"/>
                <a:gd name="T2" fmla="*/ 1631 w 1538"/>
                <a:gd name="T3" fmla="*/ 921 h 1109"/>
                <a:gd name="T4" fmla="*/ 994 w 1538"/>
                <a:gd name="T5" fmla="*/ 0 h 1109"/>
                <a:gd name="T6" fmla="*/ 0 w 1538"/>
                <a:gd name="T7" fmla="*/ 1480 h 1109"/>
                <a:gd name="T8" fmla="*/ 1273 w 1538"/>
                <a:gd name="T9" fmla="*/ 1480 h 1109"/>
                <a:gd name="T10" fmla="*/ 0 60000 65536"/>
                <a:gd name="T11" fmla="*/ 0 60000 65536"/>
                <a:gd name="T12" fmla="*/ 0 60000 65536"/>
                <a:gd name="T13" fmla="*/ 0 60000 65536"/>
                <a:gd name="T14" fmla="*/ 0 60000 65536"/>
                <a:gd name="T15" fmla="*/ 0 w 1538"/>
                <a:gd name="T16" fmla="*/ 0 h 1109"/>
                <a:gd name="T17" fmla="*/ 1538 w 1538"/>
                <a:gd name="T18" fmla="*/ 1109 h 1109"/>
              </a:gdLst>
              <a:ahLst/>
              <a:cxnLst>
                <a:cxn ang="T10">
                  <a:pos x="T0" y="T1"/>
                </a:cxn>
                <a:cxn ang="T11">
                  <a:pos x="T2" y="T3"/>
                </a:cxn>
                <a:cxn ang="T12">
                  <a:pos x="T4" y="T5"/>
                </a:cxn>
                <a:cxn ang="T13">
                  <a:pos x="T6" y="T7"/>
                </a:cxn>
                <a:cxn ang="T14">
                  <a:pos x="T8" y="T9"/>
                </a:cxn>
              </a:cxnLst>
              <a:rect l="T15" t="T16" r="T17" b="T18"/>
              <a:pathLst>
                <a:path w="1538" h="1109">
                  <a:moveTo>
                    <a:pt x="1200" y="1109"/>
                  </a:moveTo>
                  <a:lnTo>
                    <a:pt x="1538" y="690"/>
                  </a:lnTo>
                  <a:lnTo>
                    <a:pt x="937" y="0"/>
                  </a:lnTo>
                  <a:lnTo>
                    <a:pt x="0" y="1109"/>
                  </a:lnTo>
                  <a:lnTo>
                    <a:pt x="1200" y="1109"/>
                  </a:lnTo>
                  <a:close/>
                </a:path>
              </a:pathLst>
            </a:custGeom>
            <a:grpFill/>
            <a:ln w="6350">
              <a:noFill/>
              <a:round/>
              <a:headEnd/>
              <a:tailEnd/>
            </a:ln>
          </p:spPr>
          <p:txBody>
            <a:bodyPr wrap="none" lIns="72000" tIns="0" rIns="0" bIns="0" anchor="ctr"/>
            <a:lstStyle/>
            <a:p>
              <a:pPr eaLnBrk="0" hangingPunct="0"/>
              <a:endParaRPr lang="de-DE">
                <a:latin typeface="Arial" pitchFamily="34" charset="0"/>
                <a:cs typeface="Arial" pitchFamily="34" charset="0"/>
              </a:endParaRPr>
            </a:p>
          </p:txBody>
        </p:sp>
        <p:sp>
          <p:nvSpPr>
            <p:cNvPr id="22" name="Text Box 17"/>
            <p:cNvSpPr txBox="1">
              <a:spLocks noChangeArrowheads="1"/>
            </p:cNvSpPr>
            <p:nvPr/>
          </p:nvSpPr>
          <p:spPr bwMode="auto">
            <a:xfrm>
              <a:off x="1170" y="1170"/>
              <a:ext cx="1214" cy="770"/>
            </a:xfrm>
            <a:prstGeom prst="rect">
              <a:avLst/>
            </a:prstGeom>
            <a:noFill/>
            <a:ln w="12700">
              <a:noFill/>
              <a:miter lim="800000"/>
              <a:headEnd/>
              <a:tailEnd/>
            </a:ln>
          </p:spPr>
          <p:txBody>
            <a:bodyPr lIns="0" tIns="0" rIns="0" bIns="0">
              <a:spAutoFit/>
            </a:bodyPr>
            <a:lstStyle/>
            <a:p>
              <a:pPr eaLnBrk="0" hangingPunct="0"/>
              <a:r>
                <a:rPr lang="de-DE" sz="1600" dirty="0">
                  <a:latin typeface="Arial" pitchFamily="34" charset="0"/>
                  <a:cs typeface="Arial" pitchFamily="34" charset="0"/>
                </a:rPr>
                <a:t>          Fach-</a:t>
              </a:r>
            </a:p>
            <a:p>
              <a:pPr eaLnBrk="0" hangingPunct="0"/>
              <a:r>
                <a:rPr lang="de-DE" sz="1600" dirty="0">
                  <a:latin typeface="Arial" pitchFamily="34" charset="0"/>
                  <a:cs typeface="Arial" pitchFamily="34" charset="0"/>
                </a:rPr>
                <a:t>       spezifisch</a:t>
              </a:r>
            </a:p>
            <a:p>
              <a:pPr eaLnBrk="0" hangingPunct="0"/>
              <a:r>
                <a:rPr lang="de-DE" sz="1600" dirty="0">
                  <a:latin typeface="Arial" pitchFamily="34" charset="0"/>
                  <a:cs typeface="Arial" pitchFamily="34" charset="0"/>
                </a:rPr>
                <a:t>    geringe</a:t>
              </a:r>
            </a:p>
            <a:p>
              <a:pPr eaLnBrk="0" hangingPunct="0"/>
              <a:r>
                <a:rPr lang="de-DE" sz="1600" dirty="0">
                  <a:latin typeface="Arial" pitchFamily="34" charset="0"/>
                  <a:cs typeface="Arial" pitchFamily="34" charset="0"/>
                </a:rPr>
                <a:t> Nachfrage, z.B. </a:t>
              </a:r>
              <a:br>
                <a:rPr lang="de-DE" sz="1600" dirty="0">
                  <a:latin typeface="Arial" pitchFamily="34" charset="0"/>
                  <a:cs typeface="Arial" pitchFamily="34" charset="0"/>
                </a:rPr>
              </a:br>
              <a:r>
                <a:rPr lang="de-DE" sz="1600" dirty="0">
                  <a:latin typeface="Arial" pitchFamily="34" charset="0"/>
                  <a:cs typeface="Arial" pitchFamily="34" charset="0"/>
                </a:rPr>
                <a:t>Ing. bei Frauen</a:t>
              </a:r>
            </a:p>
          </p:txBody>
        </p:sp>
      </p:grpSp>
      <p:grpSp>
        <p:nvGrpSpPr>
          <p:cNvPr id="23" name="Group 23"/>
          <p:cNvGrpSpPr>
            <a:grpSpLocks/>
          </p:cNvGrpSpPr>
          <p:nvPr/>
        </p:nvGrpSpPr>
        <p:grpSpPr bwMode="auto">
          <a:xfrm>
            <a:off x="3341688" y="2620963"/>
            <a:ext cx="2255837" cy="1704975"/>
            <a:chOff x="1265" y="2111"/>
            <a:chExt cx="1236" cy="859"/>
          </a:xfrm>
          <a:solidFill>
            <a:schemeClr val="accent1"/>
          </a:solidFill>
          <a:effectLst>
            <a:outerShdw blurRad="50800" dist="38100" dir="8100000" algn="tr" rotWithShape="0">
              <a:prstClr val="black">
                <a:alpha val="40000"/>
              </a:prstClr>
            </a:outerShdw>
          </a:effectLst>
        </p:grpSpPr>
        <p:sp>
          <p:nvSpPr>
            <p:cNvPr id="24" name="Freeform 5"/>
            <p:cNvSpPr>
              <a:spLocks/>
            </p:cNvSpPr>
            <p:nvPr/>
          </p:nvSpPr>
          <p:spPr bwMode="auto">
            <a:xfrm>
              <a:off x="1265" y="2111"/>
              <a:ext cx="1236" cy="859"/>
            </a:xfrm>
            <a:custGeom>
              <a:avLst/>
              <a:gdLst/>
              <a:ahLst/>
              <a:cxnLst>
                <a:cxn ang="0">
                  <a:pos x="320" y="0"/>
                </a:cxn>
                <a:cxn ang="0">
                  <a:pos x="1019" y="0"/>
                </a:cxn>
                <a:cxn ang="0">
                  <a:pos x="1339" y="403"/>
                </a:cxn>
                <a:cxn ang="0">
                  <a:pos x="1019" y="805"/>
                </a:cxn>
                <a:cxn ang="0">
                  <a:pos x="328" y="805"/>
                </a:cxn>
                <a:cxn ang="0">
                  <a:pos x="0" y="394"/>
                </a:cxn>
                <a:cxn ang="0">
                  <a:pos x="320" y="0"/>
                </a:cxn>
              </a:cxnLst>
              <a:rect l="0" t="0" r="r" b="b"/>
              <a:pathLst>
                <a:path w="1339" h="805">
                  <a:moveTo>
                    <a:pt x="320" y="0"/>
                  </a:moveTo>
                  <a:lnTo>
                    <a:pt x="1019" y="0"/>
                  </a:lnTo>
                  <a:lnTo>
                    <a:pt x="1339" y="403"/>
                  </a:lnTo>
                  <a:lnTo>
                    <a:pt x="1019" y="805"/>
                  </a:lnTo>
                  <a:lnTo>
                    <a:pt x="328" y="805"/>
                  </a:lnTo>
                  <a:lnTo>
                    <a:pt x="0" y="394"/>
                  </a:lnTo>
                  <a:lnTo>
                    <a:pt x="320" y="0"/>
                  </a:lnTo>
                  <a:close/>
                </a:path>
              </a:pathLst>
            </a:custGeom>
            <a:grpFill/>
            <a:ln w="6350" cap="flat" cmpd="sng">
              <a:noFill/>
              <a:prstDash val="solid"/>
              <a:round/>
              <a:headEnd/>
              <a:tailEnd/>
            </a:ln>
            <a:effectLst>
              <a:outerShdw dist="35921" dir="2700000" algn="ctr" rotWithShape="0">
                <a:schemeClr val="bg2"/>
              </a:outerShdw>
            </a:effectLst>
          </p:spPr>
          <p:txBody>
            <a:bodyPr wrap="none" lIns="72000" tIns="0" rIns="0" bIns="0" anchor="ctr"/>
            <a:lstStyle/>
            <a:p>
              <a:pPr eaLnBrk="0" hangingPunct="0">
                <a:defRPr/>
              </a:pPr>
              <a:endParaRPr lang="de-DE"/>
            </a:p>
          </p:txBody>
        </p:sp>
        <p:sp>
          <p:nvSpPr>
            <p:cNvPr id="25" name="Text Box 18"/>
            <p:cNvSpPr txBox="1">
              <a:spLocks noChangeArrowheads="1"/>
            </p:cNvSpPr>
            <p:nvPr/>
          </p:nvSpPr>
          <p:spPr bwMode="auto">
            <a:xfrm>
              <a:off x="1469" y="2230"/>
              <a:ext cx="824" cy="616"/>
            </a:xfrm>
            <a:prstGeom prst="rect">
              <a:avLst/>
            </a:prstGeom>
            <a:noFill/>
            <a:ln w="12700">
              <a:noFill/>
              <a:miter lim="800000"/>
              <a:headEnd/>
              <a:tailEnd/>
            </a:ln>
          </p:spPr>
          <p:txBody>
            <a:bodyPr lIns="0" tIns="0" rIns="0" bIns="0">
              <a:spAutoFit/>
            </a:bodyPr>
            <a:lstStyle/>
            <a:p>
              <a:pPr algn="ctr" eaLnBrk="0" hangingPunct="0"/>
              <a:r>
                <a:rPr lang="de-DE" sz="1600" b="1" dirty="0">
                  <a:latin typeface="Arial" pitchFamily="34" charset="0"/>
                  <a:cs typeface="Arial" pitchFamily="34" charset="0"/>
                </a:rPr>
                <a:t>Heute studieren überwiegend Bildungs-</a:t>
              </a:r>
              <a:r>
                <a:rPr lang="de-DE" sz="1600" b="1" dirty="0" err="1">
                  <a:latin typeface="Arial" pitchFamily="34" charset="0"/>
                  <a:cs typeface="Arial" pitchFamily="34" charset="0"/>
                </a:rPr>
                <a:t>bürgerkinder</a:t>
              </a:r>
              <a:endParaRPr lang="de-DE" sz="1600" b="1" dirty="0">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r>
              <a:rPr lang="de-DE" sz="2400" dirty="0" smtClean="0"/>
              <a:t>3.1 Chancen </a:t>
            </a:r>
            <a:endParaRPr lang="de-DE" sz="2400" dirty="0"/>
          </a:p>
        </p:txBody>
      </p:sp>
      <p:sp>
        <p:nvSpPr>
          <p:cNvPr id="3" name="Fußzeilenplatzhalter 2"/>
          <p:cNvSpPr>
            <a:spLocks noGrp="1"/>
          </p:cNvSpPr>
          <p:nvPr>
            <p:ph type="ftr" sz="quarter" idx="10"/>
          </p:nvPr>
        </p:nvSpPr>
        <p:spPr/>
        <p:txBody>
          <a:bodyPr/>
          <a:lstStyle/>
          <a:p>
            <a:r>
              <a:rPr lang="de-DE" smtClean="0"/>
              <a:t>Demographische Entwicklung | Detlef Müller-Böling | 05.02.2010</a:t>
            </a:r>
            <a:endParaRPr lang="de-DE" dirty="0"/>
          </a:p>
        </p:txBody>
      </p:sp>
      <p:sp>
        <p:nvSpPr>
          <p:cNvPr id="4" name="Foliennummernplatzhalter 3"/>
          <p:cNvSpPr>
            <a:spLocks noGrp="1"/>
          </p:cNvSpPr>
          <p:nvPr>
            <p:ph type="sldNum" sz="quarter" idx="11"/>
          </p:nvPr>
        </p:nvSpPr>
        <p:spPr/>
        <p:txBody>
          <a:bodyPr/>
          <a:lstStyle/>
          <a:p>
            <a:pPr algn="r"/>
            <a:fld id="{0157F4A5-5E62-48E4-A12E-F26903DAE5DA}" type="slidenum">
              <a:rPr lang="de-DE" smtClean="0"/>
              <a:pPr algn="r"/>
              <a:t>24</a:t>
            </a:fld>
            <a:endParaRPr lang="de-DE" dirty="0"/>
          </a:p>
        </p:txBody>
      </p:sp>
      <p:grpSp>
        <p:nvGrpSpPr>
          <p:cNvPr id="5" name="Group 14"/>
          <p:cNvGrpSpPr>
            <a:grpSpLocks/>
          </p:cNvGrpSpPr>
          <p:nvPr/>
        </p:nvGrpSpPr>
        <p:grpSpPr bwMode="auto">
          <a:xfrm>
            <a:off x="447676" y="1776413"/>
            <a:ext cx="3671887" cy="1143000"/>
            <a:chOff x="249" y="1119"/>
            <a:chExt cx="2313" cy="720"/>
          </a:xfrm>
          <a:solidFill>
            <a:schemeClr val="tx2">
              <a:lumMod val="40000"/>
              <a:lumOff val="60000"/>
            </a:schemeClr>
          </a:solidFill>
          <a:effectLst>
            <a:outerShdw blurRad="50800" dist="127000" dir="8100000" algn="tr" rotWithShape="0">
              <a:prstClr val="black">
                <a:alpha val="40000"/>
              </a:prstClr>
            </a:outerShdw>
          </a:effectLst>
        </p:grpSpPr>
        <p:sp>
          <p:nvSpPr>
            <p:cNvPr id="6" name="AutoShape 4"/>
            <p:cNvSpPr>
              <a:spLocks noChangeArrowheads="1"/>
            </p:cNvSpPr>
            <p:nvPr/>
          </p:nvSpPr>
          <p:spPr bwMode="auto">
            <a:xfrm rot="5400000">
              <a:off x="1046" y="322"/>
              <a:ext cx="720" cy="2313"/>
            </a:xfrm>
            <a:prstGeom prst="homePlate">
              <a:avLst>
                <a:gd name="adj" fmla="val 25000"/>
              </a:avLst>
            </a:prstGeom>
            <a:grpFill/>
            <a:ln w="9525">
              <a:noFill/>
              <a:miter lim="800000"/>
              <a:headEnd/>
              <a:tailEnd/>
            </a:ln>
            <a:effectLst>
              <a:prstShdw prst="shdw17" dist="17961" dir="2700000">
                <a:srgbClr val="8C8C8C"/>
              </a:prstShdw>
            </a:effectLst>
          </p:spPr>
          <p:txBody>
            <a:bodyPr rot="10800000" vert="eaVert" wrap="none" anchor="ctr"/>
            <a:lstStyle/>
            <a:p>
              <a:pPr algn="ctr"/>
              <a:endParaRPr lang="de-DE"/>
            </a:p>
          </p:txBody>
        </p:sp>
        <p:sp>
          <p:nvSpPr>
            <p:cNvPr id="7" name="Text Box 8"/>
            <p:cNvSpPr txBox="1">
              <a:spLocks noChangeArrowheads="1"/>
            </p:cNvSpPr>
            <p:nvPr/>
          </p:nvSpPr>
          <p:spPr bwMode="auto">
            <a:xfrm>
              <a:off x="476" y="1201"/>
              <a:ext cx="1503" cy="442"/>
            </a:xfrm>
            <a:prstGeom prst="rect">
              <a:avLst/>
            </a:prstGeom>
            <a:grpFill/>
            <a:ln w="9525">
              <a:noFill/>
              <a:miter lim="800000"/>
              <a:headEnd/>
              <a:tailEnd/>
            </a:ln>
          </p:spPr>
          <p:txBody>
            <a:bodyPr wrap="none">
              <a:spAutoFit/>
            </a:bodyPr>
            <a:lstStyle/>
            <a:p>
              <a:pPr algn="ctr"/>
              <a:r>
                <a:rPr lang="de-DE" sz="2000" b="1" dirty="0">
                  <a:latin typeface="Arial" pitchFamily="34" charset="0"/>
                  <a:cs typeface="Arial" pitchFamily="34" charset="0"/>
                </a:rPr>
                <a:t>Bsp. Erhöhung</a:t>
              </a:r>
            </a:p>
            <a:p>
              <a:pPr algn="ctr"/>
              <a:r>
                <a:rPr lang="de-DE" sz="2000" b="1" dirty="0" err="1">
                  <a:latin typeface="Arial" pitchFamily="34" charset="0"/>
                  <a:cs typeface="Arial" pitchFamily="34" charset="0"/>
                </a:rPr>
                <a:t>Akademikerquote</a:t>
              </a:r>
              <a:r>
                <a:rPr lang="de-DE" sz="2000" b="1" dirty="0">
                  <a:latin typeface="Arial" pitchFamily="34" charset="0"/>
                  <a:cs typeface="Arial" pitchFamily="34" charset="0"/>
                </a:rPr>
                <a:t> </a:t>
              </a:r>
            </a:p>
          </p:txBody>
        </p:sp>
      </p:grpSp>
      <p:grpSp>
        <p:nvGrpSpPr>
          <p:cNvPr id="8" name="Group 15"/>
          <p:cNvGrpSpPr>
            <a:grpSpLocks/>
          </p:cNvGrpSpPr>
          <p:nvPr/>
        </p:nvGrpSpPr>
        <p:grpSpPr bwMode="auto">
          <a:xfrm>
            <a:off x="4786314" y="1785926"/>
            <a:ext cx="3568700" cy="1143000"/>
            <a:chOff x="3263" y="1114"/>
            <a:chExt cx="2248" cy="720"/>
          </a:xfrm>
          <a:solidFill>
            <a:schemeClr val="tx2">
              <a:lumMod val="40000"/>
              <a:lumOff val="60000"/>
            </a:schemeClr>
          </a:solidFill>
          <a:effectLst>
            <a:outerShdw blurRad="50800" dist="127000" dir="8100000" algn="tr" rotWithShape="0">
              <a:prstClr val="black">
                <a:alpha val="40000"/>
              </a:prstClr>
            </a:outerShdw>
          </a:effectLst>
        </p:grpSpPr>
        <p:sp>
          <p:nvSpPr>
            <p:cNvPr id="9" name="AutoShape 9"/>
            <p:cNvSpPr>
              <a:spLocks noChangeArrowheads="1"/>
            </p:cNvSpPr>
            <p:nvPr/>
          </p:nvSpPr>
          <p:spPr bwMode="auto">
            <a:xfrm rot="5400000">
              <a:off x="4027" y="350"/>
              <a:ext cx="720" cy="2248"/>
            </a:xfrm>
            <a:prstGeom prst="homePlate">
              <a:avLst>
                <a:gd name="adj" fmla="val 25000"/>
              </a:avLst>
            </a:prstGeom>
            <a:grpFill/>
            <a:ln w="9525">
              <a:noFill/>
              <a:miter lim="800000"/>
              <a:headEnd/>
              <a:tailEnd/>
            </a:ln>
            <a:effectLst>
              <a:prstShdw prst="shdw17" dist="17961" dir="2700000">
                <a:srgbClr val="8C8C8C"/>
              </a:prstShdw>
            </a:effectLst>
          </p:spPr>
          <p:txBody>
            <a:bodyPr rot="10800000" vert="eaVert" wrap="none" anchor="ctr"/>
            <a:lstStyle/>
            <a:p>
              <a:pPr algn="ctr"/>
              <a:endParaRPr lang="de-DE"/>
            </a:p>
          </p:txBody>
        </p:sp>
        <p:sp>
          <p:nvSpPr>
            <p:cNvPr id="10" name="Text Box 10"/>
            <p:cNvSpPr txBox="1">
              <a:spLocks noChangeArrowheads="1"/>
            </p:cNvSpPr>
            <p:nvPr/>
          </p:nvSpPr>
          <p:spPr bwMode="auto">
            <a:xfrm>
              <a:off x="3520" y="1206"/>
              <a:ext cx="1547" cy="442"/>
            </a:xfrm>
            <a:prstGeom prst="rect">
              <a:avLst/>
            </a:prstGeom>
            <a:grpFill/>
            <a:ln w="9525">
              <a:noFill/>
              <a:miter lim="800000"/>
              <a:headEnd/>
              <a:tailEnd/>
            </a:ln>
          </p:spPr>
          <p:txBody>
            <a:bodyPr wrap="none">
              <a:spAutoFit/>
            </a:bodyPr>
            <a:lstStyle/>
            <a:p>
              <a:pPr algn="ctr"/>
              <a:r>
                <a:rPr lang="de-DE" sz="2000" b="1" dirty="0">
                  <a:latin typeface="Arial" pitchFamily="34" charset="0"/>
                  <a:cs typeface="Arial" pitchFamily="34" charset="0"/>
                </a:rPr>
                <a:t>Bsp. Mangelberufe</a:t>
              </a:r>
            </a:p>
            <a:p>
              <a:pPr algn="ctr"/>
              <a:r>
                <a:rPr lang="de-DE" sz="2000" b="1" dirty="0">
                  <a:latin typeface="Arial" pitchFamily="34" charset="0"/>
                  <a:cs typeface="Arial" pitchFamily="34" charset="0"/>
                </a:rPr>
                <a:t>ausgleichen</a:t>
              </a:r>
            </a:p>
          </p:txBody>
        </p:sp>
      </p:grpSp>
      <p:sp>
        <p:nvSpPr>
          <p:cNvPr id="11" name="Text Box 12"/>
          <p:cNvSpPr txBox="1">
            <a:spLocks noChangeArrowheads="1"/>
          </p:cNvSpPr>
          <p:nvPr/>
        </p:nvSpPr>
        <p:spPr bwMode="auto">
          <a:xfrm>
            <a:off x="355600" y="3371850"/>
            <a:ext cx="3856038" cy="1190625"/>
          </a:xfrm>
          <a:prstGeom prst="rect">
            <a:avLst/>
          </a:prstGeom>
          <a:solidFill>
            <a:schemeClr val="tx2">
              <a:lumMod val="20000"/>
              <a:lumOff val="80000"/>
            </a:schemeClr>
          </a:solidFill>
          <a:ln w="9525">
            <a:noFill/>
            <a:miter lim="800000"/>
            <a:headEnd/>
            <a:tailEnd/>
          </a:ln>
          <a:effectLst>
            <a:outerShdw blurRad="50800" dist="127000" dir="8100000" algn="tr" rotWithShape="0">
              <a:prstClr val="black">
                <a:alpha val="40000"/>
              </a:prstClr>
            </a:outerShdw>
          </a:effectLst>
        </p:spPr>
        <p:txBody>
          <a:bodyPr>
            <a:spAutoFit/>
          </a:bodyPr>
          <a:lstStyle/>
          <a:p>
            <a:r>
              <a:rPr lang="de-DE" dirty="0">
                <a:latin typeface="Arial" pitchFamily="34" charset="0"/>
                <a:cs typeface="Arial" pitchFamily="34" charset="0"/>
              </a:rPr>
              <a:t>20 % eines Jahrgangs schlossen</a:t>
            </a:r>
          </a:p>
          <a:p>
            <a:r>
              <a:rPr lang="de-DE" dirty="0">
                <a:latin typeface="Arial" pitchFamily="34" charset="0"/>
                <a:cs typeface="Arial" pitchFamily="34" charset="0"/>
              </a:rPr>
              <a:t>2005 in Deutschland ein Hochschul-</a:t>
            </a:r>
          </a:p>
          <a:p>
            <a:r>
              <a:rPr lang="de-DE" dirty="0" err="1">
                <a:latin typeface="Arial" pitchFamily="34" charset="0"/>
                <a:cs typeface="Arial" pitchFamily="34" charset="0"/>
              </a:rPr>
              <a:t>studium</a:t>
            </a:r>
            <a:r>
              <a:rPr lang="de-DE" dirty="0">
                <a:latin typeface="Arial" pitchFamily="34" charset="0"/>
                <a:cs typeface="Arial" pitchFamily="34" charset="0"/>
              </a:rPr>
              <a:t> ab, während der OECD Schnitt bei 36,4 % liegt</a:t>
            </a:r>
          </a:p>
        </p:txBody>
      </p:sp>
      <p:sp>
        <p:nvSpPr>
          <p:cNvPr id="12" name="Text Box 13"/>
          <p:cNvSpPr txBox="1">
            <a:spLocks noChangeArrowheads="1"/>
          </p:cNvSpPr>
          <p:nvPr/>
        </p:nvSpPr>
        <p:spPr bwMode="auto">
          <a:xfrm>
            <a:off x="4734720" y="3244839"/>
            <a:ext cx="3671888" cy="2308324"/>
          </a:xfrm>
          <a:prstGeom prst="rect">
            <a:avLst/>
          </a:prstGeom>
          <a:solidFill>
            <a:schemeClr val="tx2">
              <a:lumMod val="20000"/>
              <a:lumOff val="80000"/>
            </a:schemeClr>
          </a:solidFill>
          <a:ln w="9525">
            <a:noFill/>
            <a:miter lim="800000"/>
            <a:headEnd/>
            <a:tailEnd/>
          </a:ln>
          <a:effectLst>
            <a:outerShdw blurRad="50800" dist="127000" dir="8100000" algn="tr" rotWithShape="0">
              <a:prstClr val="black">
                <a:alpha val="40000"/>
              </a:prstClr>
            </a:outerShdw>
          </a:effectLst>
        </p:spPr>
        <p:txBody>
          <a:bodyPr>
            <a:spAutoFit/>
          </a:bodyPr>
          <a:lstStyle/>
          <a:p>
            <a:pPr marL="342900" indent="-342900">
              <a:buClr>
                <a:schemeClr val="tx2"/>
              </a:buClr>
              <a:buFont typeface="Wingdings" pitchFamily="2" charset="2"/>
              <a:buChar char="§"/>
            </a:pPr>
            <a:r>
              <a:rPr lang="de-DE" dirty="0">
                <a:latin typeface="Arial" pitchFamily="34" charset="0"/>
                <a:cs typeface="Arial" pitchFamily="34" charset="0"/>
              </a:rPr>
              <a:t> Auf 100 Ingenieure im Alter von </a:t>
            </a:r>
            <a:r>
              <a:rPr lang="de-DE" dirty="0" smtClean="0">
                <a:latin typeface="Arial" pitchFamily="34" charset="0"/>
                <a:cs typeface="Arial" pitchFamily="34" charset="0"/>
              </a:rPr>
              <a:t>55-64 </a:t>
            </a:r>
            <a:r>
              <a:rPr lang="de-DE" dirty="0">
                <a:latin typeface="Arial" pitchFamily="34" charset="0"/>
                <a:cs typeface="Arial" pitchFamily="34" charset="0"/>
              </a:rPr>
              <a:t>kommen in </a:t>
            </a:r>
            <a:r>
              <a:rPr lang="de-DE" dirty="0" smtClean="0">
                <a:latin typeface="Arial" pitchFamily="34" charset="0"/>
                <a:cs typeface="Arial" pitchFamily="34" charset="0"/>
              </a:rPr>
              <a:t>Deutschland nur </a:t>
            </a:r>
            <a:r>
              <a:rPr lang="de-DE" dirty="0">
                <a:latin typeface="Arial" pitchFamily="34" charset="0"/>
                <a:cs typeface="Arial" pitchFamily="34" charset="0"/>
              </a:rPr>
              <a:t>90 Graduierte im Alter </a:t>
            </a:r>
            <a:r>
              <a:rPr lang="de-DE" dirty="0" smtClean="0">
                <a:latin typeface="Arial" pitchFamily="34" charset="0"/>
                <a:cs typeface="Arial" pitchFamily="34" charset="0"/>
              </a:rPr>
              <a:t>von 25-34 </a:t>
            </a:r>
            <a:r>
              <a:rPr lang="de-DE" dirty="0">
                <a:latin typeface="Arial" pitchFamily="34" charset="0"/>
                <a:cs typeface="Arial" pitchFamily="34" charset="0"/>
              </a:rPr>
              <a:t>(OECD: </a:t>
            </a:r>
            <a:r>
              <a:rPr lang="de-DE" dirty="0" smtClean="0">
                <a:latin typeface="Arial" pitchFamily="34" charset="0"/>
                <a:cs typeface="Arial" pitchFamily="34" charset="0"/>
              </a:rPr>
              <a:t>190)</a:t>
            </a:r>
            <a:endParaRPr lang="de-DE" dirty="0">
              <a:latin typeface="Arial" pitchFamily="34" charset="0"/>
              <a:cs typeface="Arial" pitchFamily="34" charset="0"/>
            </a:endParaRPr>
          </a:p>
          <a:p>
            <a:pPr marL="342900" indent="-342900">
              <a:buClr>
                <a:schemeClr val="tx2"/>
              </a:buClr>
              <a:buFont typeface="Wingdings" pitchFamily="2" charset="2"/>
              <a:buChar char="§"/>
            </a:pPr>
            <a:r>
              <a:rPr lang="de-DE" dirty="0" smtClean="0">
                <a:latin typeface="Arial" pitchFamily="34" charset="0"/>
                <a:cs typeface="Arial" pitchFamily="34" charset="0"/>
              </a:rPr>
              <a:t>Auf </a:t>
            </a:r>
            <a:r>
              <a:rPr lang="de-DE" dirty="0">
                <a:latin typeface="Arial" pitchFamily="34" charset="0"/>
                <a:cs typeface="Arial" pitchFamily="34" charset="0"/>
              </a:rPr>
              <a:t>100 ausscheidende </a:t>
            </a:r>
            <a:r>
              <a:rPr lang="de-DE" dirty="0" smtClean="0">
                <a:latin typeface="Arial" pitchFamily="34" charset="0"/>
                <a:cs typeface="Arial" pitchFamily="34" charset="0"/>
              </a:rPr>
              <a:t>Lehrer  </a:t>
            </a:r>
            <a:r>
              <a:rPr lang="de-DE" dirty="0">
                <a:latin typeface="Arial" pitchFamily="34" charset="0"/>
                <a:cs typeface="Arial" pitchFamily="34" charset="0"/>
              </a:rPr>
              <a:t>kommen in </a:t>
            </a:r>
            <a:r>
              <a:rPr lang="de-DE" dirty="0" smtClean="0">
                <a:latin typeface="Arial" pitchFamily="34" charset="0"/>
                <a:cs typeface="Arial" pitchFamily="34" charset="0"/>
              </a:rPr>
              <a:t>Deutschland </a:t>
            </a:r>
            <a:r>
              <a:rPr lang="de-DE" dirty="0">
                <a:latin typeface="Arial" pitchFamily="34" charset="0"/>
                <a:cs typeface="Arial" pitchFamily="34" charset="0"/>
              </a:rPr>
              <a:t>übrigens nur 60 Graduierte…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r>
              <a:rPr lang="de-DE" sz="2400" dirty="0" smtClean="0"/>
              <a:t>3.1 Chancen</a:t>
            </a:r>
            <a:endParaRPr lang="de-DE" sz="2400" dirty="0"/>
          </a:p>
        </p:txBody>
      </p:sp>
      <p:sp>
        <p:nvSpPr>
          <p:cNvPr id="3" name="Fußzeilenplatzhalter 2"/>
          <p:cNvSpPr>
            <a:spLocks noGrp="1"/>
          </p:cNvSpPr>
          <p:nvPr>
            <p:ph type="ftr" sz="quarter" idx="10"/>
          </p:nvPr>
        </p:nvSpPr>
        <p:spPr/>
        <p:txBody>
          <a:bodyPr/>
          <a:lstStyle/>
          <a:p>
            <a:r>
              <a:rPr lang="de-DE" smtClean="0"/>
              <a:t>Demographische Entwicklung | Detlef Müller-Böling | 05.02.2010</a:t>
            </a:r>
            <a:endParaRPr lang="de-DE" dirty="0"/>
          </a:p>
        </p:txBody>
      </p:sp>
      <p:sp>
        <p:nvSpPr>
          <p:cNvPr id="4" name="Foliennummernplatzhalter 3"/>
          <p:cNvSpPr>
            <a:spLocks noGrp="1"/>
          </p:cNvSpPr>
          <p:nvPr>
            <p:ph type="sldNum" sz="quarter" idx="11"/>
          </p:nvPr>
        </p:nvSpPr>
        <p:spPr/>
        <p:txBody>
          <a:bodyPr/>
          <a:lstStyle/>
          <a:p>
            <a:pPr algn="r"/>
            <a:fld id="{0157F4A5-5E62-48E4-A12E-F26903DAE5DA}" type="slidenum">
              <a:rPr lang="de-DE" smtClean="0"/>
              <a:pPr algn="r"/>
              <a:t>25</a:t>
            </a:fld>
            <a:endParaRPr lang="de-DE" dirty="0"/>
          </a:p>
        </p:txBody>
      </p:sp>
      <p:sp>
        <p:nvSpPr>
          <p:cNvPr id="5" name="Rectangle 4"/>
          <p:cNvSpPr>
            <a:spLocks noChangeArrowheads="1"/>
          </p:cNvSpPr>
          <p:nvPr/>
        </p:nvSpPr>
        <p:spPr bwMode="auto">
          <a:xfrm>
            <a:off x="250825" y="1123950"/>
            <a:ext cx="2736000" cy="812800"/>
          </a:xfrm>
          <a:prstGeom prst="rect">
            <a:avLst/>
          </a:prstGeom>
          <a:solidFill>
            <a:schemeClr val="tx2">
              <a:lumMod val="40000"/>
              <a:lumOff val="60000"/>
            </a:schemeClr>
          </a:solidFill>
          <a:ln w="6350">
            <a:noFill/>
            <a:miter lim="800000"/>
            <a:headEnd/>
            <a:tailEnd/>
          </a:ln>
          <a:effectLst>
            <a:outerShdw blurRad="50800" dist="127000" dir="8100000" algn="tr" rotWithShape="0">
              <a:prstClr val="black">
                <a:alpha val="40000"/>
              </a:prstClr>
            </a:outerShdw>
          </a:effectLst>
        </p:spPr>
        <p:txBody>
          <a:bodyPr lIns="72000" tIns="0" rIns="0" bIns="0" anchor="ctr"/>
          <a:lstStyle/>
          <a:p>
            <a:pPr algn="ctr" eaLnBrk="0" hangingPunct="0">
              <a:defRPr/>
            </a:pPr>
            <a:r>
              <a:rPr lang="en-US">
                <a:latin typeface="Arial" pitchFamily="34" charset="0"/>
                <a:cs typeface="Arial" pitchFamily="34" charset="0"/>
              </a:rPr>
              <a:t>Beispiel </a:t>
            </a:r>
            <a:br>
              <a:rPr lang="en-US">
                <a:latin typeface="Arial" pitchFamily="34" charset="0"/>
                <a:cs typeface="Arial" pitchFamily="34" charset="0"/>
              </a:rPr>
            </a:br>
            <a:r>
              <a:rPr lang="en-US">
                <a:latin typeface="Arial" pitchFamily="34" charset="0"/>
                <a:cs typeface="Arial" pitchFamily="34" charset="0"/>
              </a:rPr>
              <a:t>beruflich Qualifizierte</a:t>
            </a:r>
          </a:p>
        </p:txBody>
      </p:sp>
      <p:sp>
        <p:nvSpPr>
          <p:cNvPr id="6" name="Rectangle 44"/>
          <p:cNvSpPr>
            <a:spLocks noChangeArrowheads="1"/>
          </p:cNvSpPr>
          <p:nvPr/>
        </p:nvSpPr>
        <p:spPr bwMode="auto">
          <a:xfrm>
            <a:off x="250825" y="2132013"/>
            <a:ext cx="2736000" cy="2880000"/>
          </a:xfrm>
          <a:prstGeom prst="rect">
            <a:avLst/>
          </a:prstGeom>
          <a:solidFill>
            <a:schemeClr val="tx2">
              <a:lumMod val="20000"/>
              <a:lumOff val="80000"/>
            </a:schemeClr>
          </a:solidFill>
          <a:ln w="9525">
            <a:noFill/>
            <a:miter lim="800000"/>
            <a:headEnd/>
            <a:tailEnd/>
          </a:ln>
          <a:effectLst>
            <a:outerShdw blurRad="50800" dist="127000" dir="8100000" algn="tr" rotWithShape="0">
              <a:prstClr val="black">
                <a:alpha val="40000"/>
              </a:prstClr>
            </a:outerShdw>
          </a:effectLst>
        </p:spPr>
        <p:txBody>
          <a:bodyPr/>
          <a:lstStyle/>
          <a:p>
            <a:r>
              <a:rPr lang="de-DE" sz="1600">
                <a:latin typeface="Arial" pitchFamily="34" charset="0"/>
                <a:cs typeface="Arial" pitchFamily="34" charset="0"/>
              </a:rPr>
              <a:t>In 2006 wurden nur 2.630 beruflich Qualifizierte an dt. Hochschulen zugelassen (&lt; 1%);</a:t>
            </a:r>
          </a:p>
          <a:p>
            <a:endParaRPr lang="de-DE" sz="1600">
              <a:latin typeface="Arial" pitchFamily="34" charset="0"/>
              <a:cs typeface="Arial" pitchFamily="34" charset="0"/>
            </a:endParaRPr>
          </a:p>
          <a:p>
            <a:r>
              <a:rPr lang="de-DE" sz="1600">
                <a:latin typeface="Arial" pitchFamily="34" charset="0"/>
                <a:cs typeface="Arial" pitchFamily="34" charset="0"/>
              </a:rPr>
              <a:t>in anderen Ländern haben bis zu 1/3 der Studierenden keine allgemeine oder fachbezogene Hochschulreife</a:t>
            </a:r>
          </a:p>
        </p:txBody>
      </p:sp>
      <p:sp>
        <p:nvSpPr>
          <p:cNvPr id="7" name="Rectangle 4"/>
          <p:cNvSpPr>
            <a:spLocks noChangeArrowheads="1"/>
          </p:cNvSpPr>
          <p:nvPr/>
        </p:nvSpPr>
        <p:spPr bwMode="auto">
          <a:xfrm>
            <a:off x="3203575" y="1123950"/>
            <a:ext cx="2736000" cy="812800"/>
          </a:xfrm>
          <a:prstGeom prst="rect">
            <a:avLst/>
          </a:prstGeom>
          <a:solidFill>
            <a:schemeClr val="tx2">
              <a:lumMod val="40000"/>
              <a:lumOff val="60000"/>
            </a:schemeClr>
          </a:solidFill>
          <a:ln w="6350">
            <a:noFill/>
            <a:miter lim="800000"/>
            <a:headEnd/>
            <a:tailEnd/>
          </a:ln>
          <a:effectLst>
            <a:outerShdw blurRad="50800" dist="127000" dir="8100000" algn="tr" rotWithShape="0">
              <a:prstClr val="black">
                <a:alpha val="40000"/>
              </a:prstClr>
            </a:outerShdw>
          </a:effectLst>
        </p:spPr>
        <p:txBody>
          <a:bodyPr lIns="72000" tIns="0" rIns="0" bIns="0" anchor="ctr"/>
          <a:lstStyle/>
          <a:p>
            <a:pPr algn="ctr" eaLnBrk="0" hangingPunct="0">
              <a:defRPr/>
            </a:pPr>
            <a:r>
              <a:rPr lang="en-US">
                <a:latin typeface="Arial" pitchFamily="34" charset="0"/>
                <a:cs typeface="Arial" pitchFamily="34" charset="0"/>
              </a:rPr>
              <a:t>Beispiel </a:t>
            </a:r>
            <a:br>
              <a:rPr lang="en-US">
                <a:latin typeface="Arial" pitchFamily="34" charset="0"/>
                <a:cs typeface="Arial" pitchFamily="34" charset="0"/>
              </a:rPr>
            </a:br>
            <a:r>
              <a:rPr lang="en-US">
                <a:latin typeface="Arial" pitchFamily="34" charset="0"/>
                <a:cs typeface="Arial" pitchFamily="34" charset="0"/>
              </a:rPr>
              <a:t>Migranten </a:t>
            </a:r>
            <a:r>
              <a:rPr lang="en-US" baseline="30000">
                <a:latin typeface="Arial" pitchFamily="34" charset="0"/>
                <a:cs typeface="Arial" pitchFamily="34" charset="0"/>
              </a:rPr>
              <a:t>1)</a:t>
            </a:r>
          </a:p>
        </p:txBody>
      </p:sp>
      <p:sp>
        <p:nvSpPr>
          <p:cNvPr id="8" name="Rectangle 46"/>
          <p:cNvSpPr>
            <a:spLocks noChangeArrowheads="1"/>
          </p:cNvSpPr>
          <p:nvPr/>
        </p:nvSpPr>
        <p:spPr bwMode="auto">
          <a:xfrm>
            <a:off x="3203575" y="2132013"/>
            <a:ext cx="2736000" cy="2880000"/>
          </a:xfrm>
          <a:prstGeom prst="rect">
            <a:avLst/>
          </a:prstGeom>
          <a:solidFill>
            <a:schemeClr val="tx2">
              <a:lumMod val="20000"/>
              <a:lumOff val="80000"/>
            </a:schemeClr>
          </a:solidFill>
          <a:ln w="9525">
            <a:noFill/>
            <a:miter lim="800000"/>
            <a:headEnd/>
            <a:tailEnd/>
          </a:ln>
          <a:effectLst>
            <a:outerShdw blurRad="50800" dist="127000" dir="8100000" algn="tr" rotWithShape="0">
              <a:prstClr val="black">
                <a:alpha val="40000"/>
              </a:prstClr>
            </a:outerShdw>
          </a:effectLst>
        </p:spPr>
        <p:txBody>
          <a:bodyPr/>
          <a:lstStyle/>
          <a:p>
            <a:r>
              <a:rPr lang="de-DE" sz="1600">
                <a:latin typeface="Arial" pitchFamily="34" charset="0"/>
                <a:cs typeface="Arial" pitchFamily="34" charset="0"/>
              </a:rPr>
              <a:t>Mit steigender Qualifikation sinkt der Anteil an Migranten im deutschen Bildungssystem</a:t>
            </a:r>
          </a:p>
          <a:p>
            <a:endParaRPr lang="de-DE" sz="1600">
              <a:latin typeface="Arial" pitchFamily="34" charset="0"/>
              <a:cs typeface="Arial" pitchFamily="34" charset="0"/>
            </a:endParaRPr>
          </a:p>
          <a:p>
            <a:pPr>
              <a:buFontTx/>
              <a:buChar char="-"/>
            </a:pPr>
            <a:r>
              <a:rPr lang="de-DE" sz="1600">
                <a:latin typeface="Arial" pitchFamily="34" charset="0"/>
                <a:cs typeface="Arial" pitchFamily="34" charset="0"/>
              </a:rPr>
              <a:t>Schule: ca. 20 – 30%</a:t>
            </a:r>
          </a:p>
          <a:p>
            <a:pPr>
              <a:buFontTx/>
              <a:buChar char="-"/>
            </a:pPr>
            <a:r>
              <a:rPr lang="de-DE" sz="1600">
                <a:latin typeface="Arial" pitchFamily="34" charset="0"/>
                <a:cs typeface="Arial" pitchFamily="34" charset="0"/>
              </a:rPr>
              <a:t>Abitur: ca. 10%</a:t>
            </a:r>
          </a:p>
          <a:p>
            <a:pPr>
              <a:buFontTx/>
              <a:buChar char="-"/>
            </a:pPr>
            <a:r>
              <a:rPr lang="de-DE" sz="1600">
                <a:latin typeface="Arial" pitchFamily="34" charset="0"/>
                <a:cs typeface="Arial" pitchFamily="34" charset="0"/>
              </a:rPr>
              <a:t>Studium: ca. 5%</a:t>
            </a:r>
          </a:p>
        </p:txBody>
      </p:sp>
      <p:sp>
        <p:nvSpPr>
          <p:cNvPr id="9" name="Rectangle 4"/>
          <p:cNvSpPr>
            <a:spLocks noChangeArrowheads="1"/>
          </p:cNvSpPr>
          <p:nvPr/>
        </p:nvSpPr>
        <p:spPr bwMode="auto">
          <a:xfrm>
            <a:off x="6156325" y="1123950"/>
            <a:ext cx="2736000" cy="812800"/>
          </a:xfrm>
          <a:prstGeom prst="rect">
            <a:avLst/>
          </a:prstGeom>
          <a:solidFill>
            <a:schemeClr val="tx2">
              <a:lumMod val="40000"/>
              <a:lumOff val="60000"/>
            </a:schemeClr>
          </a:solidFill>
          <a:ln w="6350">
            <a:noFill/>
            <a:miter lim="800000"/>
            <a:headEnd/>
            <a:tailEnd/>
          </a:ln>
          <a:effectLst>
            <a:outerShdw blurRad="50800" dist="127000" dir="8100000" algn="tr" rotWithShape="0">
              <a:prstClr val="black">
                <a:alpha val="40000"/>
              </a:prstClr>
            </a:outerShdw>
          </a:effectLst>
        </p:spPr>
        <p:txBody>
          <a:bodyPr lIns="72000" tIns="0" rIns="0" bIns="0" anchor="ctr"/>
          <a:lstStyle/>
          <a:p>
            <a:pPr algn="ctr" eaLnBrk="0" hangingPunct="0">
              <a:defRPr/>
            </a:pPr>
            <a:r>
              <a:rPr lang="en-US">
                <a:latin typeface="Arial" pitchFamily="34" charset="0"/>
                <a:cs typeface="Arial" pitchFamily="34" charset="0"/>
              </a:rPr>
              <a:t>Beispiel </a:t>
            </a:r>
            <a:br>
              <a:rPr lang="en-US">
                <a:latin typeface="Arial" pitchFamily="34" charset="0"/>
                <a:cs typeface="Arial" pitchFamily="34" charset="0"/>
              </a:rPr>
            </a:br>
            <a:r>
              <a:rPr lang="en-US">
                <a:latin typeface="Arial" pitchFamily="34" charset="0"/>
                <a:cs typeface="Arial" pitchFamily="34" charset="0"/>
              </a:rPr>
              <a:t>Lehrer</a:t>
            </a:r>
            <a:endParaRPr lang="en-US" baseline="30000">
              <a:latin typeface="Arial" pitchFamily="34" charset="0"/>
              <a:cs typeface="Arial" pitchFamily="34" charset="0"/>
            </a:endParaRPr>
          </a:p>
        </p:txBody>
      </p:sp>
      <p:sp>
        <p:nvSpPr>
          <p:cNvPr id="10" name="Rectangle 48"/>
          <p:cNvSpPr>
            <a:spLocks noChangeArrowheads="1"/>
          </p:cNvSpPr>
          <p:nvPr/>
        </p:nvSpPr>
        <p:spPr bwMode="auto">
          <a:xfrm>
            <a:off x="6156325" y="2132013"/>
            <a:ext cx="2736000" cy="2880000"/>
          </a:xfrm>
          <a:prstGeom prst="rect">
            <a:avLst/>
          </a:prstGeom>
          <a:solidFill>
            <a:schemeClr val="tx2">
              <a:lumMod val="20000"/>
              <a:lumOff val="80000"/>
            </a:schemeClr>
          </a:solidFill>
          <a:ln w="9525">
            <a:noFill/>
            <a:miter lim="800000"/>
            <a:headEnd/>
            <a:tailEnd/>
          </a:ln>
          <a:effectLst>
            <a:outerShdw blurRad="50800" dist="127000" dir="8100000" algn="tr" rotWithShape="0">
              <a:prstClr val="black">
                <a:alpha val="40000"/>
              </a:prstClr>
            </a:outerShdw>
          </a:effectLst>
        </p:spPr>
        <p:txBody>
          <a:bodyPr/>
          <a:lstStyle/>
          <a:p>
            <a:r>
              <a:rPr lang="de-DE" sz="1600" dirty="0">
                <a:latin typeface="Arial" pitchFamily="34" charset="0"/>
                <a:cs typeface="Arial" pitchFamily="34" charset="0"/>
              </a:rPr>
              <a:t>Zu wenige Lehrer haben selber Migrationshinter-</a:t>
            </a:r>
            <a:r>
              <a:rPr lang="de-DE" sz="1600" dirty="0" err="1">
                <a:latin typeface="Arial" pitchFamily="34" charset="0"/>
                <a:cs typeface="Arial" pitchFamily="34" charset="0"/>
              </a:rPr>
              <a:t>grund</a:t>
            </a:r>
            <a:r>
              <a:rPr lang="de-DE" sz="1600" dirty="0">
                <a:latin typeface="Arial" pitchFamily="34" charset="0"/>
                <a:cs typeface="Arial" pitchFamily="34" charset="0"/>
              </a:rPr>
              <a:t>. Negative Spirale: wegen fehlender Vorbilder in der Schule geringere Studierneigung von Migranten, …</a:t>
            </a:r>
          </a:p>
        </p:txBody>
      </p:sp>
      <p:sp>
        <p:nvSpPr>
          <p:cNvPr id="11" name="Rectangle 49"/>
          <p:cNvSpPr>
            <a:spLocks noChangeArrowheads="1"/>
          </p:cNvSpPr>
          <p:nvPr/>
        </p:nvSpPr>
        <p:spPr bwMode="auto">
          <a:xfrm>
            <a:off x="250825" y="5229225"/>
            <a:ext cx="8640000" cy="720725"/>
          </a:xfrm>
          <a:prstGeom prst="rect">
            <a:avLst/>
          </a:prstGeom>
          <a:solidFill>
            <a:schemeClr val="tx2">
              <a:lumMod val="40000"/>
              <a:lumOff val="60000"/>
            </a:schemeClr>
          </a:solidFill>
          <a:ln w="9525">
            <a:noFill/>
            <a:miter lim="800000"/>
            <a:headEnd/>
            <a:tailEnd/>
          </a:ln>
          <a:effectLst>
            <a:outerShdw blurRad="50800" dist="127000" dir="8100000" algn="tr" rotWithShape="0">
              <a:prstClr val="black">
                <a:alpha val="40000"/>
              </a:prstClr>
            </a:outerShdw>
          </a:effectLst>
        </p:spPr>
        <p:txBody>
          <a:bodyPr anchor="ctr"/>
          <a:lstStyle/>
          <a:p>
            <a:pPr algn="ctr">
              <a:defRPr/>
            </a:pPr>
            <a:r>
              <a:rPr lang="de-DE" dirty="0">
                <a:latin typeface="Arial" pitchFamily="34" charset="0"/>
                <a:cs typeface="Arial" pitchFamily="34" charset="0"/>
              </a:rPr>
              <a:t>Schätzung: In den USA nur noch 20% „Normalstudenten“, 80% sind älter als 25, studieren Teilzeit oder per Fernstudium</a:t>
            </a:r>
          </a:p>
        </p:txBody>
      </p:sp>
      <p:sp>
        <p:nvSpPr>
          <p:cNvPr id="12" name="Text Box 50"/>
          <p:cNvSpPr txBox="1">
            <a:spLocks noChangeArrowheads="1"/>
          </p:cNvSpPr>
          <p:nvPr/>
        </p:nvSpPr>
        <p:spPr bwMode="auto">
          <a:xfrm>
            <a:off x="395288" y="6092825"/>
            <a:ext cx="8424862" cy="244475"/>
          </a:xfrm>
          <a:prstGeom prst="rect">
            <a:avLst/>
          </a:prstGeom>
          <a:noFill/>
          <a:ln w="9525">
            <a:noFill/>
            <a:miter lim="800000"/>
            <a:headEnd/>
            <a:tailEnd/>
          </a:ln>
        </p:spPr>
        <p:txBody>
          <a:bodyPr>
            <a:spAutoFit/>
          </a:bodyPr>
          <a:lstStyle/>
          <a:p>
            <a:pPr>
              <a:spcBef>
                <a:spcPct val="50000"/>
              </a:spcBef>
            </a:pPr>
            <a:r>
              <a:rPr lang="de-DE" sz="1000" baseline="30000"/>
              <a:t>1)</a:t>
            </a:r>
            <a:r>
              <a:rPr lang="de-DE" sz="1000"/>
              <a:t> Aufgrund fehlender Daten in Deutschland zum Migrationshintergrund sind nur grobe Schätzungen möglich.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r>
              <a:rPr lang="de-DE" sz="2400" dirty="0" smtClean="0"/>
              <a:t>3.2 Handlungsfelder Diversity Management</a:t>
            </a:r>
            <a:endParaRPr lang="de-DE" sz="2400" dirty="0"/>
          </a:p>
        </p:txBody>
      </p:sp>
      <p:sp>
        <p:nvSpPr>
          <p:cNvPr id="3" name="Fußzeilenplatzhalter 2"/>
          <p:cNvSpPr>
            <a:spLocks noGrp="1"/>
          </p:cNvSpPr>
          <p:nvPr>
            <p:ph type="ftr" sz="quarter" idx="10"/>
          </p:nvPr>
        </p:nvSpPr>
        <p:spPr/>
        <p:txBody>
          <a:bodyPr/>
          <a:lstStyle/>
          <a:p>
            <a:r>
              <a:rPr lang="de-DE" smtClean="0"/>
              <a:t>Demographische Entwicklung | Detlef Müller-Böling | 05.02.2010</a:t>
            </a:r>
            <a:endParaRPr lang="de-DE" dirty="0"/>
          </a:p>
        </p:txBody>
      </p:sp>
      <p:sp>
        <p:nvSpPr>
          <p:cNvPr id="4" name="Foliennummernplatzhalter 3"/>
          <p:cNvSpPr>
            <a:spLocks noGrp="1"/>
          </p:cNvSpPr>
          <p:nvPr>
            <p:ph type="sldNum" sz="quarter" idx="11"/>
          </p:nvPr>
        </p:nvSpPr>
        <p:spPr/>
        <p:txBody>
          <a:bodyPr/>
          <a:lstStyle/>
          <a:p>
            <a:pPr algn="r"/>
            <a:fld id="{0157F4A5-5E62-48E4-A12E-F26903DAE5DA}" type="slidenum">
              <a:rPr lang="de-DE" smtClean="0"/>
              <a:pPr algn="r"/>
              <a:t>26</a:t>
            </a:fld>
            <a:endParaRPr lang="de-DE" dirty="0"/>
          </a:p>
        </p:txBody>
      </p:sp>
      <p:sp>
        <p:nvSpPr>
          <p:cNvPr id="5" name="Rectangle 4"/>
          <p:cNvSpPr>
            <a:spLocks noChangeArrowheads="1"/>
          </p:cNvSpPr>
          <p:nvPr/>
        </p:nvSpPr>
        <p:spPr bwMode="auto">
          <a:xfrm>
            <a:off x="333366" y="1500174"/>
            <a:ext cx="2700000" cy="812800"/>
          </a:xfrm>
          <a:prstGeom prst="rect">
            <a:avLst/>
          </a:prstGeom>
          <a:solidFill>
            <a:schemeClr val="tx2">
              <a:lumMod val="40000"/>
              <a:lumOff val="60000"/>
            </a:schemeClr>
          </a:solidFill>
          <a:ln w="6350">
            <a:noFill/>
            <a:miter lim="800000"/>
            <a:headEnd/>
            <a:tailEnd/>
          </a:ln>
          <a:effectLst>
            <a:outerShdw blurRad="50800" dist="127000" dir="8100000" algn="tr" rotWithShape="0">
              <a:prstClr val="black">
                <a:alpha val="40000"/>
              </a:prstClr>
            </a:outerShdw>
          </a:effectLst>
        </p:spPr>
        <p:txBody>
          <a:bodyPr lIns="72000" tIns="0" rIns="0" bIns="0" anchor="ctr"/>
          <a:lstStyle/>
          <a:p>
            <a:pPr algn="ctr" eaLnBrk="0" hangingPunct="0">
              <a:defRPr/>
            </a:pPr>
            <a:r>
              <a:rPr lang="en-US">
                <a:latin typeface="Arial" pitchFamily="34" charset="0"/>
                <a:cs typeface="Arial" pitchFamily="34" charset="0"/>
              </a:rPr>
              <a:t>Rekrutierung</a:t>
            </a:r>
          </a:p>
        </p:txBody>
      </p:sp>
      <p:sp>
        <p:nvSpPr>
          <p:cNvPr id="6" name="Rectangle 26"/>
          <p:cNvSpPr>
            <a:spLocks noChangeArrowheads="1"/>
          </p:cNvSpPr>
          <p:nvPr/>
        </p:nvSpPr>
        <p:spPr bwMode="auto">
          <a:xfrm>
            <a:off x="333366" y="2508236"/>
            <a:ext cx="2700000" cy="1800225"/>
          </a:xfrm>
          <a:prstGeom prst="rect">
            <a:avLst/>
          </a:prstGeom>
          <a:solidFill>
            <a:schemeClr val="tx2">
              <a:lumMod val="20000"/>
              <a:lumOff val="80000"/>
            </a:schemeClr>
          </a:solidFill>
          <a:ln w="9525">
            <a:noFill/>
            <a:miter lim="800000"/>
            <a:headEnd/>
            <a:tailEnd/>
          </a:ln>
          <a:effectLst>
            <a:outerShdw blurRad="50800" dist="127000" dir="8100000" algn="tr" rotWithShape="0">
              <a:prstClr val="black">
                <a:alpha val="40000"/>
              </a:prstClr>
            </a:outerShdw>
          </a:effectLst>
        </p:spPr>
        <p:txBody>
          <a:bodyPr/>
          <a:lstStyle/>
          <a:p>
            <a:r>
              <a:rPr lang="de-DE">
                <a:latin typeface="Arial" pitchFamily="34" charset="0"/>
                <a:cs typeface="Arial" pitchFamily="34" charset="0"/>
              </a:rPr>
              <a:t>Neue Rekrutierungsstrategien, z.B. für Berufstätige oder Migranten</a:t>
            </a:r>
          </a:p>
        </p:txBody>
      </p:sp>
      <p:sp>
        <p:nvSpPr>
          <p:cNvPr id="7" name="Rectangle 4"/>
          <p:cNvSpPr>
            <a:spLocks noChangeArrowheads="1"/>
          </p:cNvSpPr>
          <p:nvPr/>
        </p:nvSpPr>
        <p:spPr bwMode="auto">
          <a:xfrm>
            <a:off x="3286116" y="1500174"/>
            <a:ext cx="2700000" cy="812800"/>
          </a:xfrm>
          <a:prstGeom prst="rect">
            <a:avLst/>
          </a:prstGeom>
          <a:solidFill>
            <a:schemeClr val="tx2">
              <a:lumMod val="40000"/>
              <a:lumOff val="60000"/>
            </a:schemeClr>
          </a:solidFill>
          <a:ln w="6350">
            <a:noFill/>
            <a:miter lim="800000"/>
            <a:headEnd/>
            <a:tailEnd/>
          </a:ln>
          <a:effectLst>
            <a:outerShdw blurRad="50800" dist="127000" dir="8100000" algn="tr" rotWithShape="0">
              <a:prstClr val="black">
                <a:alpha val="40000"/>
              </a:prstClr>
            </a:outerShdw>
          </a:effectLst>
        </p:spPr>
        <p:txBody>
          <a:bodyPr lIns="72000" tIns="0" rIns="0" bIns="0" anchor="ctr"/>
          <a:lstStyle/>
          <a:p>
            <a:pPr algn="ctr" eaLnBrk="0" hangingPunct="0">
              <a:defRPr/>
            </a:pPr>
            <a:r>
              <a:rPr lang="en-US">
                <a:latin typeface="Arial" pitchFamily="34" charset="0"/>
                <a:cs typeface="Arial" pitchFamily="34" charset="0"/>
              </a:rPr>
              <a:t>Programme</a:t>
            </a:r>
            <a:endParaRPr lang="en-US" baseline="30000">
              <a:latin typeface="Arial" pitchFamily="34" charset="0"/>
              <a:cs typeface="Arial" pitchFamily="34" charset="0"/>
            </a:endParaRPr>
          </a:p>
        </p:txBody>
      </p:sp>
      <p:sp>
        <p:nvSpPr>
          <p:cNvPr id="8" name="Rectangle 28"/>
          <p:cNvSpPr>
            <a:spLocks noChangeArrowheads="1"/>
          </p:cNvSpPr>
          <p:nvPr/>
        </p:nvSpPr>
        <p:spPr bwMode="auto">
          <a:xfrm>
            <a:off x="3286116" y="2508236"/>
            <a:ext cx="2700000" cy="1800225"/>
          </a:xfrm>
          <a:prstGeom prst="rect">
            <a:avLst/>
          </a:prstGeom>
          <a:solidFill>
            <a:schemeClr val="tx2">
              <a:lumMod val="20000"/>
              <a:lumOff val="80000"/>
            </a:schemeClr>
          </a:solidFill>
          <a:ln w="9525">
            <a:noFill/>
            <a:miter lim="800000"/>
            <a:headEnd/>
            <a:tailEnd/>
          </a:ln>
          <a:effectLst>
            <a:outerShdw blurRad="50800" dist="127000" dir="8100000" algn="tr" rotWithShape="0">
              <a:prstClr val="black">
                <a:alpha val="40000"/>
              </a:prstClr>
            </a:outerShdw>
          </a:effectLst>
        </p:spPr>
        <p:txBody>
          <a:bodyPr/>
          <a:lstStyle/>
          <a:p>
            <a:r>
              <a:rPr lang="de-DE">
                <a:latin typeface="Arial" pitchFamily="34" charset="0"/>
                <a:cs typeface="Arial" pitchFamily="34" charset="0"/>
              </a:rPr>
              <a:t>Neue Programme, z.B. Teilzeit- oder Fernstudium sowie Duale Studien</a:t>
            </a:r>
          </a:p>
        </p:txBody>
      </p:sp>
      <p:sp>
        <p:nvSpPr>
          <p:cNvPr id="9" name="Rectangle 4"/>
          <p:cNvSpPr>
            <a:spLocks noChangeArrowheads="1"/>
          </p:cNvSpPr>
          <p:nvPr/>
        </p:nvSpPr>
        <p:spPr bwMode="auto">
          <a:xfrm>
            <a:off x="6238866" y="1500174"/>
            <a:ext cx="2700000" cy="812800"/>
          </a:xfrm>
          <a:prstGeom prst="rect">
            <a:avLst/>
          </a:prstGeom>
          <a:solidFill>
            <a:schemeClr val="tx2">
              <a:lumMod val="40000"/>
              <a:lumOff val="60000"/>
            </a:schemeClr>
          </a:solidFill>
          <a:ln w="6350">
            <a:noFill/>
            <a:miter lim="800000"/>
            <a:headEnd/>
            <a:tailEnd/>
          </a:ln>
          <a:effectLst>
            <a:outerShdw blurRad="50800" dist="127000" dir="8100000" algn="tr" rotWithShape="0">
              <a:prstClr val="black">
                <a:alpha val="40000"/>
              </a:prstClr>
            </a:outerShdw>
          </a:effectLst>
        </p:spPr>
        <p:txBody>
          <a:bodyPr lIns="72000" tIns="0" rIns="0" bIns="0" anchor="ctr"/>
          <a:lstStyle/>
          <a:p>
            <a:pPr algn="ctr" eaLnBrk="0" hangingPunct="0">
              <a:defRPr/>
            </a:pPr>
            <a:r>
              <a:rPr lang="en-US">
                <a:latin typeface="Arial" pitchFamily="34" charset="0"/>
                <a:cs typeface="Arial" pitchFamily="34" charset="0"/>
              </a:rPr>
              <a:t>Flexibilität</a:t>
            </a:r>
            <a:endParaRPr lang="en-US" baseline="30000">
              <a:latin typeface="Arial" pitchFamily="34" charset="0"/>
              <a:cs typeface="Arial" pitchFamily="34" charset="0"/>
            </a:endParaRPr>
          </a:p>
        </p:txBody>
      </p:sp>
      <p:sp>
        <p:nvSpPr>
          <p:cNvPr id="10" name="Rectangle 30"/>
          <p:cNvSpPr>
            <a:spLocks noChangeArrowheads="1"/>
          </p:cNvSpPr>
          <p:nvPr/>
        </p:nvSpPr>
        <p:spPr bwMode="auto">
          <a:xfrm>
            <a:off x="6238866" y="2508236"/>
            <a:ext cx="2700000" cy="1800225"/>
          </a:xfrm>
          <a:prstGeom prst="rect">
            <a:avLst/>
          </a:prstGeom>
          <a:solidFill>
            <a:schemeClr val="tx2">
              <a:lumMod val="20000"/>
              <a:lumOff val="80000"/>
            </a:schemeClr>
          </a:solidFill>
          <a:ln w="9525">
            <a:noFill/>
            <a:miter lim="800000"/>
            <a:headEnd/>
            <a:tailEnd/>
          </a:ln>
          <a:effectLst>
            <a:outerShdw blurRad="50800" dist="127000" dir="8100000" algn="tr" rotWithShape="0">
              <a:prstClr val="black">
                <a:alpha val="40000"/>
              </a:prstClr>
            </a:outerShdw>
          </a:effectLst>
        </p:spPr>
        <p:txBody>
          <a:bodyPr/>
          <a:lstStyle/>
          <a:p>
            <a:r>
              <a:rPr lang="de-DE" dirty="0">
                <a:latin typeface="Arial" pitchFamily="34" charset="0"/>
                <a:cs typeface="Arial" pitchFamily="34" charset="0"/>
              </a:rPr>
              <a:t>Möglichkeiten der Anrechnung oder des Nachholens von „</a:t>
            </a:r>
            <a:r>
              <a:rPr lang="de-DE" dirty="0" err="1">
                <a:latin typeface="Arial" pitchFamily="34" charset="0"/>
                <a:cs typeface="Arial" pitchFamily="34" charset="0"/>
              </a:rPr>
              <a:t>Studien“leistungen</a:t>
            </a:r>
            <a:r>
              <a:rPr lang="de-DE" dirty="0">
                <a:latin typeface="Arial" pitchFamily="34" charset="0"/>
                <a:cs typeface="Arial" pitchFamily="34" charset="0"/>
              </a:rPr>
              <a:t> durch individualisierte Programme</a:t>
            </a:r>
          </a:p>
        </p:txBody>
      </p:sp>
      <p:sp>
        <p:nvSpPr>
          <p:cNvPr id="11" name="Rectangle 31"/>
          <p:cNvSpPr>
            <a:spLocks noChangeArrowheads="1"/>
          </p:cNvSpPr>
          <p:nvPr/>
        </p:nvSpPr>
        <p:spPr bwMode="auto">
          <a:xfrm>
            <a:off x="285720" y="5000636"/>
            <a:ext cx="8640000" cy="720725"/>
          </a:xfrm>
          <a:prstGeom prst="rect">
            <a:avLst/>
          </a:prstGeom>
          <a:solidFill>
            <a:schemeClr val="tx2">
              <a:lumMod val="40000"/>
              <a:lumOff val="60000"/>
            </a:schemeClr>
          </a:solidFill>
          <a:ln w="9525">
            <a:noFill/>
            <a:miter lim="800000"/>
            <a:headEnd/>
            <a:tailEnd/>
          </a:ln>
          <a:effectLst>
            <a:outerShdw blurRad="50800" dist="127000" dir="8100000" algn="tr" rotWithShape="0">
              <a:prstClr val="black">
                <a:alpha val="40000"/>
              </a:prstClr>
            </a:outerShdw>
          </a:effectLst>
        </p:spPr>
        <p:txBody>
          <a:bodyPr anchor="ctr"/>
          <a:lstStyle/>
          <a:p>
            <a:pPr algn="ctr">
              <a:defRPr/>
            </a:pPr>
            <a:r>
              <a:rPr lang="de-DE" dirty="0">
                <a:latin typeface="Arial" pitchFamily="34" charset="0"/>
                <a:cs typeface="Arial" pitchFamily="34" charset="0"/>
              </a:rPr>
              <a:t>Zielgruppengerechte Angebote und </a:t>
            </a:r>
            <a:r>
              <a:rPr lang="de-DE" dirty="0" err="1">
                <a:latin typeface="Arial" pitchFamily="34" charset="0"/>
                <a:cs typeface="Arial" pitchFamily="34" charset="0"/>
              </a:rPr>
              <a:t>Diversity</a:t>
            </a:r>
            <a:r>
              <a:rPr lang="de-DE" dirty="0">
                <a:latin typeface="Arial" pitchFamily="34" charset="0"/>
                <a:cs typeface="Arial" pitchFamily="34" charset="0"/>
              </a:rPr>
              <a:t> Management nötig: </a:t>
            </a:r>
            <a:endParaRPr lang="de-DE" dirty="0" smtClean="0">
              <a:latin typeface="Arial" pitchFamily="34" charset="0"/>
              <a:cs typeface="Arial" pitchFamily="34" charset="0"/>
            </a:endParaRPr>
          </a:p>
          <a:p>
            <a:pPr algn="ctr">
              <a:defRPr/>
            </a:pPr>
            <a:r>
              <a:rPr lang="de-DE" dirty="0" smtClean="0">
                <a:latin typeface="Arial" pitchFamily="34" charset="0"/>
                <a:cs typeface="Arial" pitchFamily="34" charset="0"/>
              </a:rPr>
              <a:t>private </a:t>
            </a:r>
            <a:r>
              <a:rPr lang="de-DE" dirty="0">
                <a:latin typeface="Arial" pitchFamily="34" charset="0"/>
                <a:cs typeface="Arial" pitchFamily="34" charset="0"/>
              </a:rPr>
              <a:t>Hochschulen teilweise Vorreiter</a:t>
            </a:r>
          </a:p>
        </p:txBody>
      </p:sp>
      <p:sp>
        <p:nvSpPr>
          <p:cNvPr id="12" name="AutoShape 7"/>
          <p:cNvSpPr>
            <a:spLocks noChangeArrowheads="1"/>
          </p:cNvSpPr>
          <p:nvPr/>
        </p:nvSpPr>
        <p:spPr bwMode="auto">
          <a:xfrm rot="10800000">
            <a:off x="3643306" y="4572008"/>
            <a:ext cx="1793875" cy="304800"/>
          </a:xfrm>
          <a:prstGeom prst="triangle">
            <a:avLst>
              <a:gd name="adj" fmla="val 50000"/>
            </a:avLst>
          </a:prstGeom>
          <a:solidFill>
            <a:srgbClr val="FF0000"/>
          </a:solidFill>
          <a:ln w="12700">
            <a:noFill/>
            <a:miter lim="800000"/>
            <a:headEnd/>
            <a:tailEnd/>
          </a:ln>
          <a:effectLst>
            <a:outerShdw blurRad="50800" dist="127000" dir="8100000" algn="tr" rotWithShape="0">
              <a:prstClr val="black">
                <a:alpha val="40000"/>
              </a:prstClr>
            </a:outerShdw>
          </a:effectLst>
        </p:spPr>
        <p:txBody>
          <a:bodyPr rot="10800000" wrap="none" lIns="0" tIns="0" rIns="0" bIns="0" anchor="ctr"/>
          <a:lstStyle/>
          <a:p>
            <a:pPr eaLnBrk="0" hangingPunct="0">
              <a:defRPr/>
            </a:pPr>
            <a:endParaRPr lang="de-DE">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4"/>
          <p:cNvSpPr>
            <a:spLocks/>
          </p:cNvSpPr>
          <p:nvPr/>
        </p:nvSpPr>
        <p:spPr bwMode="auto">
          <a:xfrm>
            <a:off x="7059613" y="1643063"/>
            <a:ext cx="1681162" cy="4143375"/>
          </a:xfrm>
          <a:custGeom>
            <a:avLst/>
            <a:gdLst/>
            <a:ahLst/>
            <a:cxnLst>
              <a:cxn ang="0">
                <a:pos x="0" y="0"/>
              </a:cxn>
              <a:cxn ang="0">
                <a:pos x="313" y="1249"/>
              </a:cxn>
              <a:cxn ang="0">
                <a:pos x="6" y="2501"/>
              </a:cxn>
              <a:cxn ang="0">
                <a:pos x="1077" y="2498"/>
              </a:cxn>
              <a:cxn ang="0">
                <a:pos x="1077" y="0"/>
              </a:cxn>
              <a:cxn ang="0">
                <a:pos x="0" y="0"/>
              </a:cxn>
            </a:cxnLst>
            <a:rect l="0" t="0" r="r" b="b"/>
            <a:pathLst>
              <a:path w="1077" h="2501">
                <a:moveTo>
                  <a:pt x="0" y="0"/>
                </a:moveTo>
                <a:lnTo>
                  <a:pt x="313" y="1249"/>
                </a:lnTo>
                <a:lnTo>
                  <a:pt x="6" y="2501"/>
                </a:lnTo>
                <a:lnTo>
                  <a:pt x="1077" y="2498"/>
                </a:lnTo>
                <a:lnTo>
                  <a:pt x="1077" y="0"/>
                </a:lnTo>
                <a:lnTo>
                  <a:pt x="0" y="0"/>
                </a:lnTo>
                <a:close/>
              </a:path>
            </a:pathLst>
          </a:custGeom>
          <a:solidFill>
            <a:schemeClr val="tx2">
              <a:lumMod val="20000"/>
              <a:lumOff val="80000"/>
            </a:schemeClr>
          </a:solidFill>
          <a:ln w="6350" cap="flat" cmpd="sng">
            <a:noFill/>
            <a:prstDash val="solid"/>
            <a:round/>
            <a:headEnd/>
            <a:tailEnd/>
          </a:ln>
          <a:effectLst>
            <a:outerShdw blurRad="50800" dist="127000" dir="8100000" algn="tr" rotWithShape="0">
              <a:prstClr val="black">
                <a:alpha val="40000"/>
              </a:prstClr>
            </a:outerShdw>
          </a:effectLst>
        </p:spPr>
        <p:txBody>
          <a:bodyPr wrap="none" lIns="72000" tIns="0" rIns="0" bIns="0" anchor="ctr"/>
          <a:lstStyle/>
          <a:p>
            <a:pPr>
              <a:defRPr/>
            </a:pPr>
            <a:endParaRPr lang="de-DE">
              <a:latin typeface="Arial" pitchFamily="34" charset="0"/>
              <a:cs typeface="Arial" pitchFamily="34" charset="0"/>
            </a:endParaRPr>
          </a:p>
        </p:txBody>
      </p:sp>
      <p:sp>
        <p:nvSpPr>
          <p:cNvPr id="21" name="Freeform 7"/>
          <p:cNvSpPr>
            <a:spLocks/>
          </p:cNvSpPr>
          <p:nvPr/>
        </p:nvSpPr>
        <p:spPr bwMode="auto">
          <a:xfrm rot="10800000" flipH="1">
            <a:off x="1857375" y="4681538"/>
            <a:ext cx="5349875" cy="1141412"/>
          </a:xfrm>
          <a:custGeom>
            <a:avLst/>
            <a:gdLst>
              <a:gd name="T0" fmla="*/ 0 w 3362"/>
              <a:gd name="T1" fmla="*/ 0 h 682"/>
              <a:gd name="T2" fmla="*/ 275265 w 3362"/>
              <a:gd name="T3" fmla="*/ 1141186 h 682"/>
              <a:gd name="T4" fmla="*/ 5349367 w 3362"/>
              <a:gd name="T5" fmla="*/ 1141186 h 682"/>
              <a:gd name="T6" fmla="*/ 5061373 w 3362"/>
              <a:gd name="T7" fmla="*/ 0 h 682"/>
              <a:gd name="T8" fmla="*/ 0 w 3362"/>
              <a:gd name="T9" fmla="*/ 0 h 682"/>
              <a:gd name="T10" fmla="*/ 0 60000 65536"/>
              <a:gd name="T11" fmla="*/ 0 60000 65536"/>
              <a:gd name="T12" fmla="*/ 0 60000 65536"/>
              <a:gd name="T13" fmla="*/ 0 60000 65536"/>
              <a:gd name="T14" fmla="*/ 0 60000 65536"/>
              <a:gd name="T15" fmla="*/ 0 w 3362"/>
              <a:gd name="T16" fmla="*/ 0 h 682"/>
              <a:gd name="T17" fmla="*/ 3362 w 3362"/>
              <a:gd name="T18" fmla="*/ 682 h 682"/>
            </a:gdLst>
            <a:ahLst/>
            <a:cxnLst>
              <a:cxn ang="T10">
                <a:pos x="T0" y="T1"/>
              </a:cxn>
              <a:cxn ang="T11">
                <a:pos x="T2" y="T3"/>
              </a:cxn>
              <a:cxn ang="T12">
                <a:pos x="T4" y="T5"/>
              </a:cxn>
              <a:cxn ang="T13">
                <a:pos x="T6" y="T7"/>
              </a:cxn>
              <a:cxn ang="T14">
                <a:pos x="T8" y="T9"/>
              </a:cxn>
            </a:cxnLst>
            <a:rect l="T15" t="T16" r="T17" b="T18"/>
            <a:pathLst>
              <a:path w="3362" h="682">
                <a:moveTo>
                  <a:pt x="0" y="0"/>
                </a:moveTo>
                <a:lnTo>
                  <a:pt x="173" y="682"/>
                </a:lnTo>
                <a:lnTo>
                  <a:pt x="3362" y="682"/>
                </a:lnTo>
                <a:lnTo>
                  <a:pt x="3181" y="0"/>
                </a:lnTo>
                <a:lnTo>
                  <a:pt x="0" y="0"/>
                </a:lnTo>
                <a:close/>
              </a:path>
            </a:pathLst>
          </a:custGeom>
          <a:solidFill>
            <a:schemeClr val="tx2">
              <a:lumMod val="40000"/>
              <a:lumOff val="60000"/>
            </a:schemeClr>
          </a:solidFill>
          <a:ln w="6350">
            <a:noFill/>
            <a:round/>
            <a:headEnd/>
            <a:tailEnd/>
          </a:ln>
          <a:effectLst>
            <a:outerShdw blurRad="50800" dist="127000" dir="8100000" algn="tr" rotWithShape="0">
              <a:prstClr val="black">
                <a:alpha val="40000"/>
              </a:prstClr>
            </a:outerShdw>
          </a:effectLst>
        </p:spPr>
        <p:txBody>
          <a:bodyPr wrap="none" lIns="72000" tIns="0" rIns="0" bIns="0" anchor="ctr"/>
          <a:lstStyle/>
          <a:p>
            <a:endParaRPr lang="de-DE">
              <a:latin typeface="Arial" pitchFamily="34" charset="0"/>
              <a:cs typeface="Arial" pitchFamily="34" charset="0"/>
            </a:endParaRPr>
          </a:p>
        </p:txBody>
      </p:sp>
      <p:sp>
        <p:nvSpPr>
          <p:cNvPr id="20" name="Freeform 8"/>
          <p:cNvSpPr>
            <a:spLocks/>
          </p:cNvSpPr>
          <p:nvPr/>
        </p:nvSpPr>
        <p:spPr bwMode="auto">
          <a:xfrm>
            <a:off x="2171700" y="2935288"/>
            <a:ext cx="5257800" cy="1595437"/>
          </a:xfrm>
          <a:custGeom>
            <a:avLst/>
            <a:gdLst>
              <a:gd name="T0" fmla="*/ 0 w 3304"/>
              <a:gd name="T1" fmla="*/ 0 h 954"/>
              <a:gd name="T2" fmla="*/ 195709 w 3304"/>
              <a:gd name="T3" fmla="*/ 824934 h 954"/>
              <a:gd name="T4" fmla="*/ 0 w 3304"/>
              <a:gd name="T5" fmla="*/ 1596322 h 954"/>
              <a:gd name="T6" fmla="*/ 5074103 w 3304"/>
              <a:gd name="T7" fmla="*/ 1596322 h 954"/>
              <a:gd name="T8" fmla="*/ 5257082 w 3304"/>
              <a:gd name="T9" fmla="*/ 784775 h 954"/>
              <a:gd name="T10" fmla="*/ 5061373 w 3304"/>
              <a:gd name="T11" fmla="*/ 0 h 954"/>
              <a:gd name="T12" fmla="*/ 0 w 3304"/>
              <a:gd name="T13" fmla="*/ 0 h 954"/>
              <a:gd name="T14" fmla="*/ 0 60000 65536"/>
              <a:gd name="T15" fmla="*/ 0 60000 65536"/>
              <a:gd name="T16" fmla="*/ 0 60000 65536"/>
              <a:gd name="T17" fmla="*/ 0 60000 65536"/>
              <a:gd name="T18" fmla="*/ 0 60000 65536"/>
              <a:gd name="T19" fmla="*/ 0 60000 65536"/>
              <a:gd name="T20" fmla="*/ 0 60000 65536"/>
              <a:gd name="T21" fmla="*/ 0 w 3304"/>
              <a:gd name="T22" fmla="*/ 0 h 954"/>
              <a:gd name="T23" fmla="*/ 3304 w 3304"/>
              <a:gd name="T24" fmla="*/ 954 h 9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04" h="954">
                <a:moveTo>
                  <a:pt x="0" y="0"/>
                </a:moveTo>
                <a:lnTo>
                  <a:pt x="123" y="493"/>
                </a:lnTo>
                <a:lnTo>
                  <a:pt x="0" y="954"/>
                </a:lnTo>
                <a:lnTo>
                  <a:pt x="3189" y="954"/>
                </a:lnTo>
                <a:lnTo>
                  <a:pt x="3304" y="469"/>
                </a:lnTo>
                <a:lnTo>
                  <a:pt x="3181" y="0"/>
                </a:lnTo>
                <a:lnTo>
                  <a:pt x="0" y="0"/>
                </a:lnTo>
                <a:close/>
              </a:path>
            </a:pathLst>
          </a:custGeom>
          <a:solidFill>
            <a:schemeClr val="tx2">
              <a:lumMod val="40000"/>
              <a:lumOff val="60000"/>
            </a:schemeClr>
          </a:solidFill>
          <a:ln w="6350">
            <a:noFill/>
            <a:round/>
            <a:headEnd/>
            <a:tailEnd/>
          </a:ln>
          <a:effectLst>
            <a:outerShdw blurRad="50800" dist="127000" dir="8100000" algn="tr" rotWithShape="0">
              <a:prstClr val="black">
                <a:alpha val="40000"/>
              </a:prstClr>
            </a:outerShdw>
          </a:effectLst>
        </p:spPr>
        <p:txBody>
          <a:bodyPr wrap="none" lIns="72000" tIns="0" rIns="0" bIns="0" anchor="ctr"/>
          <a:lstStyle/>
          <a:p>
            <a:endParaRPr lang="de-DE">
              <a:latin typeface="Arial" pitchFamily="34" charset="0"/>
              <a:cs typeface="Arial" pitchFamily="34" charset="0"/>
            </a:endParaRPr>
          </a:p>
        </p:txBody>
      </p:sp>
      <p:sp>
        <p:nvSpPr>
          <p:cNvPr id="19" name="Freeform 6"/>
          <p:cNvSpPr>
            <a:spLocks/>
          </p:cNvSpPr>
          <p:nvPr/>
        </p:nvSpPr>
        <p:spPr bwMode="auto">
          <a:xfrm>
            <a:off x="1857375" y="1643063"/>
            <a:ext cx="5349875" cy="1141412"/>
          </a:xfrm>
          <a:custGeom>
            <a:avLst/>
            <a:gdLst>
              <a:gd name="T0" fmla="*/ 0 w 3362"/>
              <a:gd name="T1" fmla="*/ 0 h 682"/>
              <a:gd name="T2" fmla="*/ 275265 w 3362"/>
              <a:gd name="T3" fmla="*/ 1141186 h 682"/>
              <a:gd name="T4" fmla="*/ 5349367 w 3362"/>
              <a:gd name="T5" fmla="*/ 1141186 h 682"/>
              <a:gd name="T6" fmla="*/ 5061373 w 3362"/>
              <a:gd name="T7" fmla="*/ 0 h 682"/>
              <a:gd name="T8" fmla="*/ 0 w 3362"/>
              <a:gd name="T9" fmla="*/ 0 h 682"/>
              <a:gd name="T10" fmla="*/ 0 60000 65536"/>
              <a:gd name="T11" fmla="*/ 0 60000 65536"/>
              <a:gd name="T12" fmla="*/ 0 60000 65536"/>
              <a:gd name="T13" fmla="*/ 0 60000 65536"/>
              <a:gd name="T14" fmla="*/ 0 60000 65536"/>
              <a:gd name="T15" fmla="*/ 0 w 3362"/>
              <a:gd name="T16" fmla="*/ 0 h 682"/>
              <a:gd name="T17" fmla="*/ 3362 w 3362"/>
              <a:gd name="T18" fmla="*/ 682 h 682"/>
            </a:gdLst>
            <a:ahLst/>
            <a:cxnLst>
              <a:cxn ang="T10">
                <a:pos x="T0" y="T1"/>
              </a:cxn>
              <a:cxn ang="T11">
                <a:pos x="T2" y="T3"/>
              </a:cxn>
              <a:cxn ang="T12">
                <a:pos x="T4" y="T5"/>
              </a:cxn>
              <a:cxn ang="T13">
                <a:pos x="T6" y="T7"/>
              </a:cxn>
              <a:cxn ang="T14">
                <a:pos x="T8" y="T9"/>
              </a:cxn>
            </a:cxnLst>
            <a:rect l="T15" t="T16" r="T17" b="T18"/>
            <a:pathLst>
              <a:path w="3362" h="682">
                <a:moveTo>
                  <a:pt x="0" y="0"/>
                </a:moveTo>
                <a:lnTo>
                  <a:pt x="173" y="682"/>
                </a:lnTo>
                <a:lnTo>
                  <a:pt x="3362" y="682"/>
                </a:lnTo>
                <a:lnTo>
                  <a:pt x="3181" y="0"/>
                </a:lnTo>
                <a:lnTo>
                  <a:pt x="0" y="0"/>
                </a:lnTo>
                <a:close/>
              </a:path>
            </a:pathLst>
          </a:custGeom>
          <a:solidFill>
            <a:schemeClr val="tx2">
              <a:lumMod val="40000"/>
              <a:lumOff val="60000"/>
            </a:schemeClr>
          </a:solidFill>
          <a:ln w="6350">
            <a:noFill/>
            <a:round/>
            <a:headEnd/>
            <a:tailEnd/>
          </a:ln>
          <a:effectLst>
            <a:outerShdw blurRad="50800" dist="127000" dir="8100000" algn="tr" rotWithShape="0">
              <a:prstClr val="black">
                <a:alpha val="40000"/>
              </a:prstClr>
            </a:outerShdw>
          </a:effectLst>
        </p:spPr>
        <p:txBody>
          <a:bodyPr wrap="none" lIns="72000" tIns="0" rIns="0" bIns="0" anchor="ctr"/>
          <a:lstStyle/>
          <a:p>
            <a:endParaRPr lang="de-DE">
              <a:latin typeface="Arial" pitchFamily="34" charset="0"/>
              <a:cs typeface="Arial" pitchFamily="34" charset="0"/>
            </a:endParaRPr>
          </a:p>
        </p:txBody>
      </p:sp>
      <p:sp>
        <p:nvSpPr>
          <p:cNvPr id="18" name="AutoShape 5"/>
          <p:cNvSpPr>
            <a:spLocks noChangeArrowheads="1"/>
          </p:cNvSpPr>
          <p:nvPr/>
        </p:nvSpPr>
        <p:spPr bwMode="auto">
          <a:xfrm>
            <a:off x="357188" y="1643063"/>
            <a:ext cx="1885950" cy="4138612"/>
          </a:xfrm>
          <a:prstGeom prst="homePlate">
            <a:avLst>
              <a:gd name="adj" fmla="val 26574"/>
            </a:avLst>
          </a:prstGeom>
          <a:solidFill>
            <a:schemeClr val="tx2">
              <a:lumMod val="60000"/>
              <a:lumOff val="40000"/>
            </a:schemeClr>
          </a:solidFill>
          <a:ln w="6350">
            <a:noFill/>
            <a:miter lim="800000"/>
            <a:headEnd/>
            <a:tailEnd/>
          </a:ln>
          <a:effectLst>
            <a:outerShdw blurRad="50800" dist="127000" dir="8100000" algn="tr" rotWithShape="0">
              <a:prstClr val="black">
                <a:alpha val="40000"/>
              </a:prstClr>
            </a:outerShdw>
          </a:effectLst>
        </p:spPr>
        <p:txBody>
          <a:bodyPr wrap="none" lIns="72000" tIns="0" rIns="0" bIns="0" anchor="ctr"/>
          <a:lstStyle/>
          <a:p>
            <a:pPr>
              <a:defRPr/>
            </a:pPr>
            <a:endParaRPr lang="de-DE">
              <a:latin typeface="Arial" pitchFamily="34" charset="0"/>
              <a:cs typeface="Arial" pitchFamily="34" charset="0"/>
            </a:endParaRPr>
          </a:p>
        </p:txBody>
      </p:sp>
      <p:sp>
        <p:nvSpPr>
          <p:cNvPr id="39942" name="Titel 1"/>
          <p:cNvSpPr>
            <a:spLocks noGrp="1"/>
          </p:cNvSpPr>
          <p:nvPr>
            <p:ph type="title" idx="4294967295"/>
          </p:nvPr>
        </p:nvSpPr>
        <p:spPr>
          <a:xfrm>
            <a:off x="322263" y="44450"/>
            <a:ext cx="6697662" cy="720725"/>
          </a:xfrm>
          <a:prstGeom prst="rect">
            <a:avLst/>
          </a:prstGeom>
        </p:spPr>
        <p:txBody>
          <a:bodyPr/>
          <a:lstStyle/>
          <a:p>
            <a:r>
              <a:rPr lang="de-DE" sz="2000" b="1" dirty="0" smtClean="0"/>
              <a:t>3.3 Ohne aktives Diversity-Management geht es nicht, rechtliche Öffnung alleine reicht nicht!</a:t>
            </a:r>
          </a:p>
        </p:txBody>
      </p:sp>
      <p:sp>
        <p:nvSpPr>
          <p:cNvPr id="2" name="Textfeld 11"/>
          <p:cNvSpPr txBox="1">
            <a:spLocks noChangeArrowheads="1"/>
          </p:cNvSpPr>
          <p:nvPr/>
        </p:nvSpPr>
        <p:spPr bwMode="auto">
          <a:xfrm>
            <a:off x="357188" y="2928938"/>
            <a:ext cx="1857375" cy="1815882"/>
          </a:xfrm>
          <a:prstGeom prst="rect">
            <a:avLst/>
          </a:prstGeom>
          <a:noFill/>
          <a:ln w="9525">
            <a:noFill/>
            <a:miter lim="800000"/>
            <a:headEnd/>
            <a:tailEnd/>
          </a:ln>
        </p:spPr>
        <p:txBody>
          <a:bodyPr>
            <a:spAutoFit/>
          </a:bodyPr>
          <a:lstStyle/>
          <a:p>
            <a:r>
              <a:rPr lang="de-DE" sz="1400" dirty="0">
                <a:solidFill>
                  <a:schemeClr val="bg1"/>
                </a:solidFill>
                <a:latin typeface="Arial" pitchFamily="34" charset="0"/>
                <a:cs typeface="Arial" pitchFamily="34" charset="0"/>
              </a:rPr>
              <a:t>Die demographische Entwicklung macht </a:t>
            </a:r>
            <a:r>
              <a:rPr lang="de-DE" sz="1400" dirty="0" err="1">
                <a:solidFill>
                  <a:schemeClr val="bg1"/>
                </a:solidFill>
                <a:latin typeface="Arial" pitchFamily="34" charset="0"/>
                <a:cs typeface="Arial" pitchFamily="34" charset="0"/>
              </a:rPr>
              <a:t>Diversity</a:t>
            </a:r>
            <a:r>
              <a:rPr lang="de-DE" sz="1400" dirty="0">
                <a:solidFill>
                  <a:schemeClr val="bg1"/>
                </a:solidFill>
                <a:latin typeface="Arial" pitchFamily="34" charset="0"/>
                <a:cs typeface="Arial" pitchFamily="34" charset="0"/>
              </a:rPr>
              <a:t> Management zur zentralen Herausforderung für das deutsche Hochschulsystem</a:t>
            </a:r>
            <a:r>
              <a:rPr lang="de-DE" sz="1400" dirty="0">
                <a:latin typeface="Arial" pitchFamily="34" charset="0"/>
                <a:cs typeface="Arial" pitchFamily="34" charset="0"/>
              </a:rPr>
              <a:t> </a:t>
            </a:r>
          </a:p>
        </p:txBody>
      </p:sp>
      <p:sp>
        <p:nvSpPr>
          <p:cNvPr id="3" name="Textfeld 19"/>
          <p:cNvSpPr txBox="1">
            <a:spLocks noChangeArrowheads="1"/>
          </p:cNvSpPr>
          <p:nvPr/>
        </p:nvSpPr>
        <p:spPr bwMode="auto">
          <a:xfrm>
            <a:off x="2143125" y="1714500"/>
            <a:ext cx="4786313" cy="954088"/>
          </a:xfrm>
          <a:prstGeom prst="rect">
            <a:avLst/>
          </a:prstGeom>
          <a:noFill/>
          <a:ln w="9525">
            <a:noFill/>
            <a:miter lim="800000"/>
            <a:headEnd/>
            <a:tailEnd/>
          </a:ln>
        </p:spPr>
        <p:txBody>
          <a:bodyPr>
            <a:spAutoFit/>
          </a:bodyPr>
          <a:lstStyle/>
          <a:p>
            <a:r>
              <a:rPr lang="de-DE" sz="1400" dirty="0" err="1">
                <a:latin typeface="Arial" pitchFamily="34" charset="0"/>
                <a:cs typeface="Arial" pitchFamily="34" charset="0"/>
              </a:rPr>
              <a:t>Diversität</a:t>
            </a:r>
            <a:r>
              <a:rPr lang="de-DE" sz="1400" dirty="0">
                <a:latin typeface="Arial" pitchFamily="34" charset="0"/>
                <a:cs typeface="Arial" pitchFamily="34" charset="0"/>
              </a:rPr>
              <a:t> an der Hochschule und bei potentiellen Zielgruppen erfassen:</a:t>
            </a:r>
          </a:p>
          <a:p>
            <a:r>
              <a:rPr lang="de-DE" sz="1400" dirty="0">
                <a:latin typeface="Arial" pitchFamily="34" charset="0"/>
                <a:cs typeface="Arial" pitchFamily="34" charset="0"/>
              </a:rPr>
              <a:t>geographische, ethnische, kulturelle, soziale Herkunft, Alters-, Familienstrukturen, Vorqualifikationen etc. </a:t>
            </a:r>
          </a:p>
        </p:txBody>
      </p:sp>
      <p:sp>
        <p:nvSpPr>
          <p:cNvPr id="4" name="Textfeld 20"/>
          <p:cNvSpPr txBox="1">
            <a:spLocks noChangeArrowheads="1"/>
          </p:cNvSpPr>
          <p:nvPr/>
        </p:nvSpPr>
        <p:spPr bwMode="auto">
          <a:xfrm>
            <a:off x="2428875" y="3000375"/>
            <a:ext cx="4786313" cy="1600200"/>
          </a:xfrm>
          <a:prstGeom prst="rect">
            <a:avLst/>
          </a:prstGeom>
          <a:noFill/>
          <a:ln w="9525">
            <a:noFill/>
            <a:miter lim="800000"/>
            <a:headEnd/>
            <a:tailEnd/>
          </a:ln>
        </p:spPr>
        <p:txBody>
          <a:bodyPr>
            <a:spAutoFit/>
          </a:bodyPr>
          <a:lstStyle/>
          <a:p>
            <a:r>
              <a:rPr lang="de-DE" sz="1400">
                <a:latin typeface="Arial" pitchFamily="34" charset="0"/>
                <a:cs typeface="Arial" pitchFamily="34" charset="0"/>
              </a:rPr>
              <a:t>Barrieren abbauen – nicht die Studierenden, sondern die Hochschule muss sich anpassen:</a:t>
            </a:r>
          </a:p>
          <a:p>
            <a:pPr>
              <a:buFont typeface="Arial" charset="0"/>
              <a:buChar char="•"/>
            </a:pPr>
            <a:r>
              <a:rPr lang="de-DE" sz="1400">
                <a:latin typeface="Arial" pitchFamily="34" charset="0"/>
                <a:cs typeface="Arial" pitchFamily="34" charset="0"/>
              </a:rPr>
              <a:t>  Studieren ohne Abitur</a:t>
            </a:r>
          </a:p>
          <a:p>
            <a:pPr>
              <a:buFont typeface="Arial" charset="0"/>
              <a:buChar char="•"/>
            </a:pPr>
            <a:r>
              <a:rPr lang="de-DE" sz="1400">
                <a:latin typeface="Arial" pitchFamily="34" charset="0"/>
                <a:cs typeface="Arial" pitchFamily="34" charset="0"/>
              </a:rPr>
              <a:t>  Teilzeitstudium (berufsbegleitend, Studieren mit Kind)</a:t>
            </a:r>
          </a:p>
          <a:p>
            <a:pPr>
              <a:buFont typeface="Arial" charset="0"/>
              <a:buChar char="•"/>
            </a:pPr>
            <a:r>
              <a:rPr lang="de-DE" sz="1400">
                <a:latin typeface="Arial" pitchFamily="34" charset="0"/>
                <a:cs typeface="Arial" pitchFamily="34" charset="0"/>
              </a:rPr>
              <a:t>  E-Learning</a:t>
            </a:r>
          </a:p>
          <a:p>
            <a:pPr>
              <a:buFont typeface="Arial" charset="0"/>
              <a:buChar char="•"/>
            </a:pPr>
            <a:r>
              <a:rPr lang="de-DE" sz="1400">
                <a:latin typeface="Arial" pitchFamily="34" charset="0"/>
                <a:cs typeface="Arial" pitchFamily="34" charset="0"/>
              </a:rPr>
              <a:t>  Weiterbildungsstudium</a:t>
            </a:r>
          </a:p>
          <a:p>
            <a:pPr>
              <a:buFont typeface="Arial" charset="0"/>
              <a:buChar char="•"/>
            </a:pPr>
            <a:r>
              <a:rPr lang="de-DE" sz="1400">
                <a:latin typeface="Arial" pitchFamily="34" charset="0"/>
                <a:cs typeface="Arial" pitchFamily="34" charset="0"/>
              </a:rPr>
              <a:t> …</a:t>
            </a:r>
            <a:endParaRPr lang="de-DE">
              <a:latin typeface="Arial" pitchFamily="34" charset="0"/>
              <a:cs typeface="Arial" pitchFamily="34" charset="0"/>
            </a:endParaRPr>
          </a:p>
        </p:txBody>
      </p:sp>
      <p:sp>
        <p:nvSpPr>
          <p:cNvPr id="39946" name="Textfeld 21"/>
          <p:cNvSpPr txBox="1">
            <a:spLocks noChangeArrowheads="1"/>
          </p:cNvSpPr>
          <p:nvPr/>
        </p:nvSpPr>
        <p:spPr bwMode="auto">
          <a:xfrm>
            <a:off x="7559675" y="2970213"/>
            <a:ext cx="1143000" cy="1600438"/>
          </a:xfrm>
          <a:prstGeom prst="rect">
            <a:avLst/>
          </a:prstGeom>
          <a:noFill/>
          <a:ln w="9525">
            <a:noFill/>
            <a:miter lim="800000"/>
            <a:headEnd/>
            <a:tailEnd/>
          </a:ln>
        </p:spPr>
        <p:txBody>
          <a:bodyPr>
            <a:spAutoFit/>
          </a:bodyPr>
          <a:lstStyle/>
          <a:p>
            <a:r>
              <a:rPr lang="de-DE" sz="1400" b="1" dirty="0">
                <a:latin typeface="Arial" pitchFamily="34" charset="0"/>
                <a:cs typeface="Arial" pitchFamily="34" charset="0"/>
              </a:rPr>
              <a:t>Produktive Vielfalt aktiv als Chance begreifen und entwickeln </a:t>
            </a:r>
          </a:p>
        </p:txBody>
      </p:sp>
      <p:sp>
        <p:nvSpPr>
          <p:cNvPr id="39947" name="Textfeld 22"/>
          <p:cNvSpPr txBox="1">
            <a:spLocks noChangeArrowheads="1"/>
          </p:cNvSpPr>
          <p:nvPr/>
        </p:nvSpPr>
        <p:spPr bwMode="auto">
          <a:xfrm>
            <a:off x="2143125" y="4751388"/>
            <a:ext cx="4857750" cy="954087"/>
          </a:xfrm>
          <a:prstGeom prst="rect">
            <a:avLst/>
          </a:prstGeom>
          <a:noFill/>
          <a:ln w="9525">
            <a:noFill/>
            <a:miter lim="800000"/>
            <a:headEnd/>
            <a:tailEnd/>
          </a:ln>
        </p:spPr>
        <p:txBody>
          <a:bodyPr>
            <a:spAutoFit/>
          </a:bodyPr>
          <a:lstStyle/>
          <a:p>
            <a:r>
              <a:rPr lang="de-DE" sz="1400" dirty="0">
                <a:latin typeface="Arial" pitchFamily="34" charset="0"/>
                <a:cs typeface="Arial" pitchFamily="34" charset="0"/>
              </a:rPr>
              <a:t>Vielfalt an der Hochschule aktiv fördern:</a:t>
            </a:r>
          </a:p>
          <a:p>
            <a:r>
              <a:rPr lang="de-DE" sz="1400" dirty="0">
                <a:latin typeface="Arial" pitchFamily="34" charset="0"/>
                <a:cs typeface="Arial" pitchFamily="34" charset="0"/>
              </a:rPr>
              <a:t>diverse Zielgruppen ansprechen; </a:t>
            </a:r>
            <a:r>
              <a:rPr lang="de-DE" sz="1400" dirty="0" err="1">
                <a:latin typeface="Arial" pitchFamily="34" charset="0"/>
                <a:cs typeface="Arial" pitchFamily="34" charset="0"/>
              </a:rPr>
              <a:t>Diversity</a:t>
            </a:r>
            <a:r>
              <a:rPr lang="de-DE" sz="1400" dirty="0">
                <a:latin typeface="Arial" pitchFamily="34" charset="0"/>
                <a:cs typeface="Arial" pitchFamily="34" charset="0"/>
              </a:rPr>
              <a:t> als </a:t>
            </a:r>
            <a:r>
              <a:rPr lang="de-DE" sz="1400" dirty="0" err="1">
                <a:latin typeface="Arial" pitchFamily="34" charset="0"/>
                <a:cs typeface="Arial" pitchFamily="34" charset="0"/>
              </a:rPr>
              <a:t>Recruiting</a:t>
            </a:r>
            <a:r>
              <a:rPr lang="de-DE" sz="1400" dirty="0">
                <a:latin typeface="Arial" pitchFamily="34" charset="0"/>
                <a:cs typeface="Arial" pitchFamily="34" charset="0"/>
              </a:rPr>
              <a:t>-Kriterium verankern; mehr Lehrer/innen mit Migrations-</a:t>
            </a:r>
            <a:r>
              <a:rPr lang="de-DE" sz="1400" dirty="0" err="1">
                <a:latin typeface="Arial" pitchFamily="34" charset="0"/>
                <a:cs typeface="Arial" pitchFamily="34" charset="0"/>
              </a:rPr>
              <a:t>hintergrund</a:t>
            </a:r>
            <a:r>
              <a:rPr lang="de-DE" sz="1400" dirty="0">
                <a:latin typeface="Arial" pitchFamily="34" charset="0"/>
                <a:cs typeface="Arial" pitchFamily="34" charset="0"/>
              </a:rPr>
              <a:t> ausbilden; heterogene Lerngruppen bilden etc.</a:t>
            </a:r>
          </a:p>
        </p:txBody>
      </p:sp>
      <p:sp>
        <p:nvSpPr>
          <p:cNvPr id="23" name="Foliennummernplatzhalter 22"/>
          <p:cNvSpPr>
            <a:spLocks noGrp="1"/>
          </p:cNvSpPr>
          <p:nvPr>
            <p:ph type="sldNum" sz="quarter" idx="11"/>
          </p:nvPr>
        </p:nvSpPr>
        <p:spPr/>
        <p:txBody>
          <a:bodyPr/>
          <a:lstStyle/>
          <a:p>
            <a:pPr algn="r"/>
            <a:fld id="{0157F4A5-5E62-48E4-A12E-F26903DAE5DA}" type="slidenum">
              <a:rPr lang="de-DE" smtClean="0"/>
              <a:pPr algn="r"/>
              <a:t>27</a:t>
            </a:fld>
            <a:endParaRPr lang="de-DE" dirty="0"/>
          </a:p>
        </p:txBody>
      </p:sp>
      <p:sp>
        <p:nvSpPr>
          <p:cNvPr id="24" name="Fußzeilenplatzhalter 23"/>
          <p:cNvSpPr>
            <a:spLocks noGrp="1"/>
          </p:cNvSpPr>
          <p:nvPr>
            <p:ph type="ftr" sz="quarter" idx="10"/>
          </p:nvPr>
        </p:nvSpPr>
        <p:spPr/>
        <p:txBody>
          <a:bodyPr/>
          <a:lstStyle/>
          <a:p>
            <a:r>
              <a:rPr lang="de-DE" smtClean="0"/>
              <a:t>Demographische Entwicklung | Detlef Müller-Böling | 05.02.2010</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linds(horizont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9947"/>
                                        </p:tgtEl>
                                        <p:attrNameLst>
                                          <p:attrName>style.visibility</p:attrName>
                                        </p:attrNameLst>
                                      </p:cBhvr>
                                      <p:to>
                                        <p:strVal val="visible"/>
                                      </p:to>
                                    </p:set>
                                    <p:animEffect transition="in" filter="blinds(horizontal)">
                                      <p:cBhvr>
                                        <p:cTn id="31" dur="500"/>
                                        <p:tgtEl>
                                          <p:spTgt spid="3994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linds(horizontal)">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9946"/>
                                        </p:tgtEl>
                                        <p:attrNameLst>
                                          <p:attrName>style.visibility</p:attrName>
                                        </p:attrNameLst>
                                      </p:cBhvr>
                                      <p:to>
                                        <p:strVal val="visible"/>
                                      </p:to>
                                    </p:set>
                                    <p:animEffect transition="in" filter="blinds(horizontal)">
                                      <p:cBhvr>
                                        <p:cTn id="39" dur="500"/>
                                        <p:tgtEl>
                                          <p:spTgt spid="3994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0" grpId="0" animBg="1"/>
      <p:bldP spid="19" grpId="0" animBg="1"/>
      <p:bldP spid="18" grpId="0" animBg="1"/>
      <p:bldP spid="2" grpId="0"/>
      <p:bldP spid="3" grpId="0"/>
      <p:bldP spid="4" grpId="0"/>
      <p:bldP spid="39946" grpId="0"/>
      <p:bldP spid="399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r>
              <a:rPr lang="de-DE" dirty="0" smtClean="0"/>
              <a:t>Inhaltsübersicht</a:t>
            </a:r>
            <a:endParaRPr lang="de-DE" dirty="0"/>
          </a:p>
        </p:txBody>
      </p:sp>
      <p:sp>
        <p:nvSpPr>
          <p:cNvPr id="3" name="Fußzeilenplatzhalter 2"/>
          <p:cNvSpPr>
            <a:spLocks noGrp="1"/>
          </p:cNvSpPr>
          <p:nvPr>
            <p:ph type="ftr" sz="quarter" idx="10"/>
          </p:nvPr>
        </p:nvSpPr>
        <p:spPr/>
        <p:txBody>
          <a:bodyPr/>
          <a:lstStyle/>
          <a:p>
            <a:r>
              <a:rPr lang="de-DE" smtClean="0"/>
              <a:t>Demographische Entwicklung | Detlef Müller-Böling | 05.02.2010</a:t>
            </a:r>
            <a:endParaRPr lang="de-DE" dirty="0"/>
          </a:p>
        </p:txBody>
      </p:sp>
      <p:sp>
        <p:nvSpPr>
          <p:cNvPr id="4" name="Foliennummernplatzhalter 3"/>
          <p:cNvSpPr>
            <a:spLocks noGrp="1"/>
          </p:cNvSpPr>
          <p:nvPr>
            <p:ph type="sldNum" sz="quarter" idx="11"/>
          </p:nvPr>
        </p:nvSpPr>
        <p:spPr/>
        <p:txBody>
          <a:bodyPr/>
          <a:lstStyle/>
          <a:p>
            <a:pPr algn="r"/>
            <a:fld id="{0157F4A5-5E62-48E4-A12E-F26903DAE5DA}" type="slidenum">
              <a:rPr lang="de-DE" smtClean="0"/>
              <a:pPr algn="r"/>
              <a:t>28</a:t>
            </a:fld>
            <a:endParaRPr lang="de-DE" dirty="0"/>
          </a:p>
        </p:txBody>
      </p:sp>
      <p:sp>
        <p:nvSpPr>
          <p:cNvPr id="9" name="Rectangle 2"/>
          <p:cNvSpPr txBox="1">
            <a:spLocks noChangeArrowheads="1"/>
          </p:cNvSpPr>
          <p:nvPr/>
        </p:nvSpPr>
        <p:spPr bwMode="auto">
          <a:xfrm>
            <a:off x="1071538" y="1857364"/>
            <a:ext cx="6710362" cy="534987"/>
          </a:xfrm>
          <a:prstGeom prst="rect">
            <a:avLst/>
          </a:prstGeom>
          <a:solidFill>
            <a:schemeClr val="bg1">
              <a:lumMod val="85000"/>
            </a:schemeClr>
          </a:solidFill>
          <a:ln w="9525">
            <a:noFill/>
            <a:miter lim="800000"/>
            <a:headEnd/>
            <a:tailEnd/>
          </a:ln>
          <a:effectLst>
            <a:outerShdw blurRad="50800" dist="127000" dir="8100000" algn="tr" rotWithShape="0">
              <a:prstClr val="black">
                <a:alpha val="40000"/>
              </a:prstClr>
            </a:outerShdw>
          </a:effectLst>
        </p:spPr>
        <p:txBody>
          <a:bodyPr lIns="91396" tIns="45700" rIns="91396" bIns="45700" anchor="ctr"/>
          <a:lstStyle/>
          <a:p>
            <a:pPr algn="ctr" eaLnBrk="0" hangingPunct="0">
              <a:lnSpc>
                <a:spcPct val="110000"/>
              </a:lnSpc>
              <a:defRPr/>
            </a:pPr>
            <a:r>
              <a:rPr lang="en-GB" sz="2400" b="1" kern="0" dirty="0" smtClean="0">
                <a:latin typeface="Arial" pitchFamily="34" charset="0"/>
                <a:cs typeface="Arial" pitchFamily="34" charset="0"/>
              </a:rPr>
              <a:t>1. </a:t>
            </a:r>
            <a:r>
              <a:rPr lang="en-GB" sz="2400" b="1" kern="0" dirty="0" err="1" smtClean="0">
                <a:latin typeface="Arial" pitchFamily="34" charset="0"/>
                <a:cs typeface="Arial" pitchFamily="34" charset="0"/>
              </a:rPr>
              <a:t>Wir</a:t>
            </a:r>
            <a:r>
              <a:rPr lang="en-GB" sz="2400" b="1" kern="0" dirty="0" smtClean="0">
                <a:latin typeface="Arial" pitchFamily="34" charset="0"/>
                <a:cs typeface="Arial" pitchFamily="34" charset="0"/>
              </a:rPr>
              <a:t> und die </a:t>
            </a:r>
            <a:r>
              <a:rPr lang="en-GB" sz="2400" b="1" kern="0" dirty="0" err="1" smtClean="0">
                <a:latin typeface="Arial" pitchFamily="34" charset="0"/>
                <a:cs typeface="Arial" pitchFamily="34" charset="0"/>
              </a:rPr>
              <a:t>anderen</a:t>
            </a:r>
            <a:endParaRPr lang="en-GB" sz="2400" b="1" kern="0" dirty="0">
              <a:latin typeface="Arial" pitchFamily="34" charset="0"/>
              <a:cs typeface="Arial" pitchFamily="34" charset="0"/>
            </a:endParaRPr>
          </a:p>
        </p:txBody>
      </p:sp>
      <p:sp>
        <p:nvSpPr>
          <p:cNvPr id="10" name="Rectangle 2"/>
          <p:cNvSpPr txBox="1">
            <a:spLocks noChangeArrowheads="1"/>
          </p:cNvSpPr>
          <p:nvPr/>
        </p:nvSpPr>
        <p:spPr bwMode="auto">
          <a:xfrm>
            <a:off x="1071538" y="2571744"/>
            <a:ext cx="6710362" cy="534987"/>
          </a:xfrm>
          <a:prstGeom prst="rect">
            <a:avLst/>
          </a:prstGeom>
          <a:solidFill>
            <a:schemeClr val="bg1">
              <a:lumMod val="85000"/>
            </a:schemeClr>
          </a:solidFill>
          <a:ln w="9525">
            <a:noFill/>
            <a:miter lim="800000"/>
            <a:headEnd/>
            <a:tailEnd/>
          </a:ln>
          <a:effectLst>
            <a:outerShdw blurRad="50800" dist="127000" dir="8100000" algn="tr" rotWithShape="0">
              <a:prstClr val="black">
                <a:alpha val="40000"/>
              </a:prstClr>
            </a:outerShdw>
          </a:effectLst>
        </p:spPr>
        <p:txBody>
          <a:bodyPr lIns="91396" tIns="45700" rIns="91396" bIns="45700" anchor="ctr"/>
          <a:lstStyle/>
          <a:p>
            <a:pPr algn="ctr" eaLnBrk="0" hangingPunct="0">
              <a:lnSpc>
                <a:spcPct val="110000"/>
              </a:lnSpc>
              <a:defRPr/>
            </a:pPr>
            <a:r>
              <a:rPr lang="en-GB" sz="2400" b="1" kern="0" dirty="0" smtClean="0">
                <a:latin typeface="Arial" pitchFamily="34" charset="0"/>
                <a:ea typeface="+mj-ea"/>
                <a:cs typeface="Arial" pitchFamily="34" charset="0"/>
              </a:rPr>
              <a:t>2. </a:t>
            </a:r>
            <a:r>
              <a:rPr lang="en-GB" sz="2400" b="1" kern="0" dirty="0" err="1" smtClean="0">
                <a:latin typeface="Arial" pitchFamily="34" charset="0"/>
                <a:ea typeface="+mj-ea"/>
                <a:cs typeface="Arial" pitchFamily="34" charset="0"/>
              </a:rPr>
              <a:t>Studierendenentwicklung</a:t>
            </a:r>
            <a:endParaRPr lang="en-GB" sz="2400" b="1" kern="0" dirty="0">
              <a:latin typeface="Arial" pitchFamily="34" charset="0"/>
              <a:ea typeface="+mj-ea"/>
              <a:cs typeface="Arial" pitchFamily="34" charset="0"/>
            </a:endParaRPr>
          </a:p>
        </p:txBody>
      </p:sp>
      <p:sp>
        <p:nvSpPr>
          <p:cNvPr id="11" name="Rectangle 2"/>
          <p:cNvSpPr txBox="1">
            <a:spLocks noChangeArrowheads="1"/>
          </p:cNvSpPr>
          <p:nvPr/>
        </p:nvSpPr>
        <p:spPr bwMode="auto">
          <a:xfrm>
            <a:off x="1071538" y="4000504"/>
            <a:ext cx="6710362" cy="534987"/>
          </a:xfrm>
          <a:prstGeom prst="rect">
            <a:avLst/>
          </a:prstGeom>
          <a:solidFill>
            <a:schemeClr val="bg1">
              <a:lumMod val="85000"/>
            </a:schemeClr>
          </a:solidFill>
          <a:ln w="9525">
            <a:noFill/>
            <a:miter lim="800000"/>
            <a:headEnd/>
            <a:tailEnd/>
          </a:ln>
          <a:effectLst>
            <a:outerShdw blurRad="50800" dist="127000" dir="8100000" algn="tr" rotWithShape="0">
              <a:prstClr val="black">
                <a:alpha val="40000"/>
              </a:prstClr>
            </a:outerShdw>
          </a:effectLst>
        </p:spPr>
        <p:txBody>
          <a:bodyPr lIns="91396" tIns="45700" rIns="91396" bIns="45700" anchor="ctr"/>
          <a:lstStyle/>
          <a:p>
            <a:pPr algn="ctr" eaLnBrk="0" hangingPunct="0">
              <a:lnSpc>
                <a:spcPct val="110000"/>
              </a:lnSpc>
              <a:defRPr/>
            </a:pPr>
            <a:r>
              <a:rPr lang="en-GB" sz="2400" b="1" kern="0" dirty="0" smtClean="0">
                <a:latin typeface="Arial" pitchFamily="34" charset="0"/>
                <a:ea typeface="+mj-ea"/>
                <a:cs typeface="Arial" pitchFamily="34" charset="0"/>
              </a:rPr>
              <a:t>4. </a:t>
            </a:r>
            <a:r>
              <a:rPr lang="en-GB" sz="2400" b="1" kern="0" dirty="0" err="1" smtClean="0">
                <a:latin typeface="Arial" pitchFamily="34" charset="0"/>
                <a:ea typeface="+mj-ea"/>
                <a:cs typeface="Arial" pitchFamily="34" charset="0"/>
              </a:rPr>
              <a:t>Schlussfolgerungen</a:t>
            </a:r>
            <a:endParaRPr lang="en-GB" sz="2400" b="1" kern="0" dirty="0">
              <a:latin typeface="Arial" pitchFamily="34" charset="0"/>
              <a:ea typeface="+mj-ea"/>
              <a:cs typeface="Arial" pitchFamily="34" charset="0"/>
            </a:endParaRPr>
          </a:p>
        </p:txBody>
      </p:sp>
      <p:sp>
        <p:nvSpPr>
          <p:cNvPr id="12" name="Rectangle 2"/>
          <p:cNvSpPr txBox="1">
            <a:spLocks noChangeArrowheads="1"/>
          </p:cNvSpPr>
          <p:nvPr/>
        </p:nvSpPr>
        <p:spPr bwMode="auto">
          <a:xfrm>
            <a:off x="1071538" y="3286124"/>
            <a:ext cx="6710362" cy="534987"/>
          </a:xfrm>
          <a:prstGeom prst="rect">
            <a:avLst/>
          </a:prstGeom>
          <a:solidFill>
            <a:schemeClr val="bg1">
              <a:lumMod val="85000"/>
            </a:schemeClr>
          </a:solidFill>
          <a:ln w="9525">
            <a:noFill/>
            <a:miter lim="800000"/>
            <a:headEnd/>
            <a:tailEnd/>
          </a:ln>
          <a:effectLst>
            <a:outerShdw blurRad="50800" dist="127000" dir="8100000" algn="tr" rotWithShape="0">
              <a:prstClr val="black">
                <a:alpha val="40000"/>
              </a:prstClr>
            </a:outerShdw>
          </a:effectLst>
        </p:spPr>
        <p:txBody>
          <a:bodyPr lIns="91396" tIns="45700" rIns="91396" bIns="45700" anchor="ctr"/>
          <a:lstStyle/>
          <a:p>
            <a:pPr algn="ctr" eaLnBrk="0" hangingPunct="0">
              <a:lnSpc>
                <a:spcPct val="110000"/>
              </a:lnSpc>
              <a:defRPr/>
            </a:pPr>
            <a:r>
              <a:rPr lang="en-GB" sz="2400" b="1" kern="0" dirty="0" smtClean="0">
                <a:latin typeface="Arial" pitchFamily="34" charset="0"/>
                <a:ea typeface="+mj-ea"/>
                <a:cs typeface="Arial" pitchFamily="34" charset="0"/>
              </a:rPr>
              <a:t>3. </a:t>
            </a:r>
            <a:r>
              <a:rPr lang="en-GB" sz="2400" b="1" kern="0" dirty="0" err="1" smtClean="0">
                <a:latin typeface="Arial" pitchFamily="34" charset="0"/>
                <a:ea typeface="+mj-ea"/>
                <a:cs typeface="Arial" pitchFamily="34" charset="0"/>
              </a:rPr>
              <a:t>Aktives</a:t>
            </a:r>
            <a:r>
              <a:rPr lang="en-GB" sz="2400" b="1" kern="0" dirty="0" smtClean="0">
                <a:latin typeface="Arial" pitchFamily="34" charset="0"/>
                <a:ea typeface="+mj-ea"/>
                <a:cs typeface="Arial" pitchFamily="34" charset="0"/>
              </a:rPr>
              <a:t> Diversity Management</a:t>
            </a:r>
            <a:endParaRPr lang="en-GB" sz="2400" b="1" kern="0" dirty="0">
              <a:latin typeface="Arial" pitchFamily="34" charset="0"/>
              <a:ea typeface="+mj-ea"/>
              <a:cs typeface="Arial" pitchFamily="34" charset="0"/>
            </a:endParaRPr>
          </a:p>
        </p:txBody>
      </p:sp>
      <p:sp>
        <p:nvSpPr>
          <p:cNvPr id="13" name="Rectangle 2"/>
          <p:cNvSpPr txBox="1">
            <a:spLocks noChangeArrowheads="1"/>
          </p:cNvSpPr>
          <p:nvPr/>
        </p:nvSpPr>
        <p:spPr bwMode="auto">
          <a:xfrm>
            <a:off x="1071538" y="4000504"/>
            <a:ext cx="6710362" cy="534987"/>
          </a:xfrm>
          <a:prstGeom prst="rect">
            <a:avLst/>
          </a:prstGeom>
          <a:solidFill>
            <a:schemeClr val="tx2">
              <a:lumMod val="40000"/>
              <a:lumOff val="60000"/>
            </a:schemeClr>
          </a:solidFill>
          <a:ln w="9525">
            <a:noFill/>
            <a:miter lim="800000"/>
            <a:headEnd/>
            <a:tailEnd/>
          </a:ln>
          <a:effectLst>
            <a:outerShdw blurRad="50800" dist="127000" dir="8100000" algn="tr" rotWithShape="0">
              <a:prstClr val="black">
                <a:alpha val="40000"/>
              </a:prstClr>
            </a:outerShdw>
          </a:effectLst>
        </p:spPr>
        <p:txBody>
          <a:bodyPr lIns="91396" tIns="45700" rIns="91396" bIns="45700" anchor="ctr"/>
          <a:lstStyle/>
          <a:p>
            <a:pPr algn="ctr" eaLnBrk="0" hangingPunct="0">
              <a:lnSpc>
                <a:spcPct val="110000"/>
              </a:lnSpc>
              <a:defRPr/>
            </a:pPr>
            <a:r>
              <a:rPr lang="en-GB" sz="2400" b="1" kern="0" dirty="0" smtClean="0">
                <a:latin typeface="Arial" pitchFamily="34" charset="0"/>
                <a:cs typeface="Arial" pitchFamily="34" charset="0"/>
              </a:rPr>
              <a:t>4. </a:t>
            </a:r>
            <a:r>
              <a:rPr lang="en-GB" sz="2400" b="1" kern="0" dirty="0" err="1" smtClean="0">
                <a:latin typeface="Arial" pitchFamily="34" charset="0"/>
                <a:cs typeface="Arial" pitchFamily="34" charset="0"/>
              </a:rPr>
              <a:t>Schlussfolgerungen</a:t>
            </a:r>
            <a:endParaRPr lang="en-GB" sz="2400" b="1" kern="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r>
              <a:rPr lang="de-DE" dirty="0" smtClean="0"/>
              <a:t>Schlussfolgerungen</a:t>
            </a:r>
            <a:endParaRPr lang="de-DE" dirty="0"/>
          </a:p>
        </p:txBody>
      </p:sp>
      <p:sp>
        <p:nvSpPr>
          <p:cNvPr id="3" name="Fußzeilenplatzhalter 2"/>
          <p:cNvSpPr>
            <a:spLocks noGrp="1"/>
          </p:cNvSpPr>
          <p:nvPr>
            <p:ph type="ftr" sz="quarter" idx="10"/>
          </p:nvPr>
        </p:nvSpPr>
        <p:spPr/>
        <p:txBody>
          <a:bodyPr/>
          <a:lstStyle/>
          <a:p>
            <a:r>
              <a:rPr lang="de-DE" smtClean="0"/>
              <a:t>Demographische Entwicklung | Detlef Müller-Böling | 05.02.2010</a:t>
            </a:r>
            <a:endParaRPr lang="de-DE" dirty="0"/>
          </a:p>
        </p:txBody>
      </p:sp>
      <p:grpSp>
        <p:nvGrpSpPr>
          <p:cNvPr id="20" name="Gruppieren 19"/>
          <p:cNvGrpSpPr/>
          <p:nvPr/>
        </p:nvGrpSpPr>
        <p:grpSpPr>
          <a:xfrm>
            <a:off x="285720" y="4214818"/>
            <a:ext cx="8352000" cy="952500"/>
            <a:chOff x="288000" y="4787099"/>
            <a:chExt cx="8352000" cy="952500"/>
          </a:xfrm>
        </p:grpSpPr>
        <p:sp>
          <p:nvSpPr>
            <p:cNvPr id="21" name="Rectangle 10"/>
            <p:cNvSpPr>
              <a:spLocks noChangeArrowheads="1"/>
            </p:cNvSpPr>
            <p:nvPr/>
          </p:nvSpPr>
          <p:spPr bwMode="gray">
            <a:xfrm>
              <a:off x="1332000" y="4787099"/>
              <a:ext cx="7308000" cy="952500"/>
            </a:xfrm>
            <a:prstGeom prst="rect">
              <a:avLst/>
            </a:prstGeom>
            <a:gradFill flip="none" rotWithShape="1">
              <a:gsLst>
                <a:gs pos="0">
                  <a:srgbClr val="F0F0F0"/>
                </a:gs>
                <a:gs pos="100000">
                  <a:srgbClr val="FFFFFF"/>
                </a:gs>
              </a:gsLst>
              <a:lin ang="18900000" scaled="1"/>
              <a:tileRect/>
            </a:gradFill>
            <a:ln w="19050">
              <a:noFill/>
              <a:miter lim="800000"/>
              <a:headEnd/>
              <a:tailEnd/>
            </a:ln>
            <a:effectLst>
              <a:outerShdw blurRad="50800" dist="127000" dir="8100000" algn="ctr" rotWithShape="0">
                <a:schemeClr val="tx1">
                  <a:alpha val="40000"/>
                </a:schemeClr>
              </a:outerShdw>
            </a:effectLst>
          </p:spPr>
          <p:txBody>
            <a:bodyPr lIns="108000" tIns="36000" rIns="36000" bIns="36000" anchor="ctr"/>
            <a:lstStyle/>
            <a:p>
              <a:pPr marL="190500" indent="-190500">
                <a:lnSpc>
                  <a:spcPct val="90000"/>
                </a:lnSpc>
                <a:spcAft>
                  <a:spcPct val="30000"/>
                </a:spcAft>
                <a:buClr>
                  <a:schemeClr val="accent1"/>
                </a:buClr>
                <a:defRPr/>
              </a:pPr>
              <a:r>
                <a:rPr lang="de-DE" sz="2000" dirty="0" smtClean="0">
                  <a:latin typeface="Arial" pitchFamily="34" charset="0"/>
                  <a:cs typeface="Arial" pitchFamily="34" charset="0"/>
                </a:rPr>
                <a:t>Diversity Management ist die Option, das Studierendenhoch fortzuführen und atypischen Studierenden ein erfolgreiches Studium zu ermöglichen</a:t>
              </a:r>
              <a:endParaRPr lang="de-DE" sz="2000" noProof="1">
                <a:latin typeface="Arial" charset="0"/>
                <a:cs typeface="Arial" charset="0"/>
              </a:endParaRPr>
            </a:p>
          </p:txBody>
        </p:sp>
        <p:sp>
          <p:nvSpPr>
            <p:cNvPr id="23" name="Rectangle 4"/>
            <p:cNvSpPr>
              <a:spLocks noChangeArrowheads="1"/>
            </p:cNvSpPr>
            <p:nvPr/>
          </p:nvSpPr>
          <p:spPr bwMode="gray">
            <a:xfrm rot="16200000">
              <a:off x="315750" y="4759349"/>
              <a:ext cx="952500" cy="1008000"/>
            </a:xfrm>
            <a:prstGeom prst="rect">
              <a:avLst/>
            </a:prstGeom>
            <a:solidFill>
              <a:schemeClr val="tx2">
                <a:lumMod val="40000"/>
                <a:lumOff val="60000"/>
              </a:schemeClr>
            </a:solidFill>
            <a:ln w="19050">
              <a:noFill/>
              <a:miter lim="800000"/>
              <a:headEnd/>
              <a:tailEnd/>
            </a:ln>
            <a:effectLst>
              <a:outerShdw blurRad="50800" dist="127000" dir="8100000" algn="ctr" rotWithShape="0">
                <a:schemeClr val="tx1">
                  <a:alpha val="40000"/>
                </a:schemeClr>
              </a:outerShdw>
            </a:effectLst>
          </p:spPr>
          <p:txBody>
            <a:bodyPr lIns="0" tIns="0" rIns="0" bIns="0" anchor="ctr"/>
            <a:lstStyle/>
            <a:p>
              <a:pPr algn="ctr" defTabSz="801688" eaLnBrk="0" hangingPunct="0">
                <a:defRPr/>
              </a:pPr>
              <a:endParaRPr lang="de-DE" sz="1400" b="1" noProof="1">
                <a:solidFill>
                  <a:srgbClr val="FFFFFF"/>
                </a:solidFill>
                <a:latin typeface="Arial" charset="0"/>
                <a:cs typeface="Arial" charset="0"/>
              </a:endParaRPr>
            </a:p>
          </p:txBody>
        </p:sp>
      </p:grpSp>
      <p:grpSp>
        <p:nvGrpSpPr>
          <p:cNvPr id="15" name="Gruppieren 14"/>
          <p:cNvGrpSpPr/>
          <p:nvPr/>
        </p:nvGrpSpPr>
        <p:grpSpPr>
          <a:xfrm>
            <a:off x="291966" y="2000240"/>
            <a:ext cx="8352000" cy="952500"/>
            <a:chOff x="288000" y="3668174"/>
            <a:chExt cx="8352000" cy="952500"/>
          </a:xfrm>
        </p:grpSpPr>
        <p:sp>
          <p:nvSpPr>
            <p:cNvPr id="16" name="Rectangle 9"/>
            <p:cNvSpPr>
              <a:spLocks noChangeArrowheads="1"/>
            </p:cNvSpPr>
            <p:nvPr/>
          </p:nvSpPr>
          <p:spPr bwMode="gray">
            <a:xfrm>
              <a:off x="1332000" y="3668174"/>
              <a:ext cx="7308000" cy="952500"/>
            </a:xfrm>
            <a:prstGeom prst="rect">
              <a:avLst/>
            </a:prstGeom>
            <a:gradFill flip="none" rotWithShape="1">
              <a:gsLst>
                <a:gs pos="0">
                  <a:srgbClr val="F0F0F0"/>
                </a:gs>
                <a:gs pos="100000">
                  <a:srgbClr val="FFFFFF"/>
                </a:gs>
              </a:gsLst>
              <a:lin ang="18900000" scaled="1"/>
              <a:tileRect/>
            </a:gradFill>
            <a:ln w="19050">
              <a:noFill/>
              <a:miter lim="800000"/>
              <a:headEnd/>
              <a:tailEnd/>
            </a:ln>
            <a:effectLst>
              <a:outerShdw blurRad="50800" dist="127000" dir="8100000" algn="ctr" rotWithShape="0">
                <a:schemeClr val="tx1">
                  <a:alpha val="40000"/>
                </a:schemeClr>
              </a:outerShdw>
            </a:effectLst>
          </p:spPr>
          <p:txBody>
            <a:bodyPr lIns="108000" tIns="36000" rIns="36000" bIns="36000" anchor="ctr"/>
            <a:lstStyle/>
            <a:p>
              <a:pPr marL="190500" indent="-190500">
                <a:lnSpc>
                  <a:spcPct val="90000"/>
                </a:lnSpc>
                <a:spcAft>
                  <a:spcPct val="30000"/>
                </a:spcAft>
                <a:buClr>
                  <a:schemeClr val="accent1"/>
                </a:buClr>
                <a:defRPr/>
              </a:pPr>
              <a:r>
                <a:rPr lang="de-DE" sz="2000" dirty="0" smtClean="0">
                  <a:latin typeface="Arial" pitchFamily="34" charset="0"/>
                  <a:cs typeface="Arial" pitchFamily="34" charset="0"/>
                </a:rPr>
                <a:t>Die demographische Entwicklung bringt in den nächsten Jahren ein Studierendenhoch, welches von einem dramatischen Rückgang gefolgt wird</a:t>
              </a:r>
              <a:endParaRPr lang="de-DE" sz="2000" noProof="1">
                <a:latin typeface="Arial" charset="0"/>
                <a:cs typeface="Arial" charset="0"/>
              </a:endParaRPr>
            </a:p>
          </p:txBody>
        </p:sp>
        <p:sp>
          <p:nvSpPr>
            <p:cNvPr id="18" name="Rectangle 5"/>
            <p:cNvSpPr>
              <a:spLocks noChangeArrowheads="1"/>
            </p:cNvSpPr>
            <p:nvPr/>
          </p:nvSpPr>
          <p:spPr bwMode="gray">
            <a:xfrm rot="16200000">
              <a:off x="315750" y="3640424"/>
              <a:ext cx="952500" cy="1008000"/>
            </a:xfrm>
            <a:prstGeom prst="rect">
              <a:avLst/>
            </a:prstGeom>
            <a:solidFill>
              <a:schemeClr val="tx2">
                <a:lumMod val="40000"/>
                <a:lumOff val="60000"/>
              </a:schemeClr>
            </a:solidFill>
            <a:ln w="19050">
              <a:noFill/>
              <a:miter lim="800000"/>
              <a:headEnd/>
              <a:tailEnd/>
            </a:ln>
            <a:effectLst>
              <a:outerShdw blurRad="50800" dist="127000" dir="8100000" algn="ctr" rotWithShape="0">
                <a:schemeClr val="tx1">
                  <a:alpha val="40000"/>
                </a:schemeClr>
              </a:outerShdw>
            </a:effectLst>
          </p:spPr>
          <p:txBody>
            <a:bodyPr lIns="0" tIns="0" rIns="0" bIns="0" anchor="ctr"/>
            <a:lstStyle/>
            <a:p>
              <a:pPr algn="ctr" defTabSz="801688" eaLnBrk="0" hangingPunct="0">
                <a:defRPr/>
              </a:pPr>
              <a:endParaRPr lang="de-DE" sz="1400" b="1" noProof="1">
                <a:solidFill>
                  <a:srgbClr val="FFFFFF"/>
                </a:solidFill>
                <a:latin typeface="Arial" charset="0"/>
                <a:cs typeface="Arial" charset="0"/>
              </a:endParaRPr>
            </a:p>
          </p:txBody>
        </p:sp>
      </p:grpSp>
      <p:grpSp>
        <p:nvGrpSpPr>
          <p:cNvPr id="26" name="Gruppieren 25"/>
          <p:cNvGrpSpPr/>
          <p:nvPr/>
        </p:nvGrpSpPr>
        <p:grpSpPr>
          <a:xfrm>
            <a:off x="285720" y="928670"/>
            <a:ext cx="8352000" cy="952500"/>
            <a:chOff x="285720" y="2525177"/>
            <a:chExt cx="8352000" cy="952500"/>
          </a:xfrm>
        </p:grpSpPr>
        <p:grpSp>
          <p:nvGrpSpPr>
            <p:cNvPr id="10" name="Gruppieren 9"/>
            <p:cNvGrpSpPr/>
            <p:nvPr/>
          </p:nvGrpSpPr>
          <p:grpSpPr>
            <a:xfrm>
              <a:off x="285720" y="2525177"/>
              <a:ext cx="8352000" cy="952500"/>
              <a:chOff x="288000" y="2549249"/>
              <a:chExt cx="8352000" cy="952500"/>
            </a:xfrm>
          </p:grpSpPr>
          <p:sp>
            <p:nvSpPr>
              <p:cNvPr id="11" name="Rectangle 8"/>
              <p:cNvSpPr>
                <a:spLocks noChangeArrowheads="1"/>
              </p:cNvSpPr>
              <p:nvPr/>
            </p:nvSpPr>
            <p:spPr bwMode="gray">
              <a:xfrm>
                <a:off x="1332000" y="2549249"/>
                <a:ext cx="7308000" cy="952500"/>
              </a:xfrm>
              <a:prstGeom prst="rect">
                <a:avLst/>
              </a:prstGeom>
              <a:gradFill flip="none" rotWithShape="1">
                <a:gsLst>
                  <a:gs pos="0">
                    <a:srgbClr val="F0F0F0"/>
                  </a:gs>
                  <a:gs pos="100000">
                    <a:srgbClr val="FFFFFF"/>
                  </a:gs>
                </a:gsLst>
                <a:lin ang="18900000" scaled="1"/>
                <a:tileRect/>
              </a:gradFill>
              <a:ln w="19050">
                <a:noFill/>
                <a:miter lim="800000"/>
                <a:headEnd/>
                <a:tailEnd/>
              </a:ln>
              <a:effectLst>
                <a:outerShdw blurRad="50800" dist="127000" dir="8100000" algn="ctr" rotWithShape="0">
                  <a:schemeClr val="tx1">
                    <a:alpha val="40000"/>
                  </a:schemeClr>
                </a:outerShdw>
              </a:effectLst>
            </p:spPr>
            <p:txBody>
              <a:bodyPr lIns="108000" tIns="36000" rIns="36000" bIns="36000" anchor="ctr"/>
              <a:lstStyle/>
              <a:p>
                <a:pPr marL="190500" lvl="0" indent="-190500">
                  <a:lnSpc>
                    <a:spcPct val="90000"/>
                  </a:lnSpc>
                  <a:spcAft>
                    <a:spcPct val="30000"/>
                  </a:spcAft>
                  <a:buClr>
                    <a:schemeClr val="accent1"/>
                  </a:buClr>
                  <a:defRPr/>
                </a:pPr>
                <a:r>
                  <a:rPr lang="de-DE" sz="2000" dirty="0" smtClean="0">
                    <a:latin typeface="Arial" pitchFamily="34" charset="0"/>
                    <a:cs typeface="Arial" pitchFamily="34" charset="0"/>
                  </a:rPr>
                  <a:t>Der Fachkräftemangel verstärk zusätzlich Bedarf an Hochqualifizierten in bestimmten Bereichen</a:t>
                </a:r>
              </a:p>
            </p:txBody>
          </p:sp>
          <p:sp>
            <p:nvSpPr>
              <p:cNvPr id="13" name="Rectangle 3"/>
              <p:cNvSpPr>
                <a:spLocks noChangeArrowheads="1"/>
              </p:cNvSpPr>
              <p:nvPr/>
            </p:nvSpPr>
            <p:spPr bwMode="gray">
              <a:xfrm rot="16200000">
                <a:off x="315750" y="2521499"/>
                <a:ext cx="952500" cy="1008000"/>
              </a:xfrm>
              <a:prstGeom prst="rect">
                <a:avLst/>
              </a:prstGeom>
              <a:solidFill>
                <a:schemeClr val="tx2">
                  <a:lumMod val="40000"/>
                  <a:lumOff val="60000"/>
                </a:schemeClr>
              </a:solidFill>
              <a:ln w="19050">
                <a:noFill/>
                <a:miter lim="800000"/>
                <a:headEnd/>
                <a:tailEnd/>
              </a:ln>
              <a:effectLst>
                <a:outerShdw blurRad="50800" dist="127000" dir="8100000" algn="ctr" rotWithShape="0">
                  <a:schemeClr val="tx1">
                    <a:alpha val="40000"/>
                  </a:schemeClr>
                </a:outerShdw>
              </a:effectLst>
            </p:spPr>
            <p:txBody>
              <a:bodyPr lIns="0" tIns="0" rIns="0" bIns="0" anchor="ctr"/>
              <a:lstStyle/>
              <a:p>
                <a:pPr algn="ctr" defTabSz="801688" eaLnBrk="0" hangingPunct="0">
                  <a:defRPr/>
                </a:pPr>
                <a:endParaRPr lang="de-DE" sz="1400" b="1" noProof="1">
                  <a:solidFill>
                    <a:srgbClr val="FFFFFF"/>
                  </a:solidFill>
                  <a:latin typeface="Arial" charset="0"/>
                  <a:cs typeface="Arial" charset="0"/>
                </a:endParaRPr>
              </a:p>
            </p:txBody>
          </p:sp>
        </p:grpSp>
        <p:pic>
          <p:nvPicPr>
            <p:cNvPr id="3077" name="Picture 5" descr="C:\Users\wag45\AppData\Local\Microsoft\Windows\Temporary Internet Files\Content.IE5\2M2BUWRC\MPj04004200000[1].jpg"/>
            <p:cNvPicPr>
              <a:picLocks noChangeAspect="1" noChangeArrowheads="1"/>
            </p:cNvPicPr>
            <p:nvPr/>
          </p:nvPicPr>
          <p:blipFill>
            <a:blip r:embed="rId2" cstate="print"/>
            <a:srcRect/>
            <a:stretch>
              <a:fillRect/>
            </a:stretch>
          </p:blipFill>
          <p:spPr bwMode="auto">
            <a:xfrm>
              <a:off x="428596" y="2643182"/>
              <a:ext cx="722726" cy="714355"/>
            </a:xfrm>
            <a:prstGeom prst="rect">
              <a:avLst/>
            </a:prstGeom>
            <a:noFill/>
            <a:effectLst>
              <a:softEdge rad="31750"/>
            </a:effectLst>
          </p:spPr>
        </p:pic>
      </p:grpSp>
      <p:sp>
        <p:nvSpPr>
          <p:cNvPr id="27" name="Foliennummernplatzhalter 26"/>
          <p:cNvSpPr>
            <a:spLocks noGrp="1"/>
          </p:cNvSpPr>
          <p:nvPr>
            <p:ph type="sldNum" sz="quarter" idx="11"/>
          </p:nvPr>
        </p:nvSpPr>
        <p:spPr/>
        <p:txBody>
          <a:bodyPr/>
          <a:lstStyle/>
          <a:p>
            <a:pPr algn="r"/>
            <a:fld id="{0157F4A5-5E62-48E4-A12E-F26903DAE5DA}" type="slidenum">
              <a:rPr lang="de-DE" smtClean="0"/>
              <a:pPr algn="r"/>
              <a:t>29</a:t>
            </a:fld>
            <a:endParaRPr lang="de-DE" dirty="0"/>
          </a:p>
        </p:txBody>
      </p:sp>
      <p:pic>
        <p:nvPicPr>
          <p:cNvPr id="28" name="Grafik 27" descr="DiM.jpg"/>
          <p:cNvPicPr>
            <a:picLocks noChangeAspect="1"/>
          </p:cNvPicPr>
          <p:nvPr/>
        </p:nvPicPr>
        <p:blipFill>
          <a:blip r:embed="rId3" cstate="print"/>
          <a:stretch>
            <a:fillRect/>
          </a:stretch>
        </p:blipFill>
        <p:spPr>
          <a:xfrm>
            <a:off x="428596" y="4362465"/>
            <a:ext cx="761378" cy="590539"/>
          </a:xfrm>
          <a:prstGeom prst="rect">
            <a:avLst/>
          </a:prstGeom>
          <a:effectLst>
            <a:softEdge rad="31750"/>
          </a:effectLst>
        </p:spPr>
      </p:pic>
      <p:pic>
        <p:nvPicPr>
          <p:cNvPr id="29" name="Grafik 28" descr="Nutzen.jpg"/>
          <p:cNvPicPr>
            <a:picLocks noChangeAspect="1"/>
          </p:cNvPicPr>
          <p:nvPr/>
        </p:nvPicPr>
        <p:blipFill>
          <a:blip r:embed="rId4" cstate="print"/>
          <a:stretch>
            <a:fillRect/>
          </a:stretch>
        </p:blipFill>
        <p:spPr>
          <a:xfrm>
            <a:off x="357158" y="2357430"/>
            <a:ext cx="881047" cy="412059"/>
          </a:xfrm>
          <a:prstGeom prst="rect">
            <a:avLst/>
          </a:prstGeom>
          <a:effectLst>
            <a:softEdge rad="31750"/>
          </a:effectLst>
        </p:spPr>
      </p:pic>
      <p:grpSp>
        <p:nvGrpSpPr>
          <p:cNvPr id="19" name="Gruppieren 18"/>
          <p:cNvGrpSpPr/>
          <p:nvPr/>
        </p:nvGrpSpPr>
        <p:grpSpPr>
          <a:xfrm>
            <a:off x="285720" y="3071810"/>
            <a:ext cx="8352000" cy="952500"/>
            <a:chOff x="288000" y="3668174"/>
            <a:chExt cx="8352000" cy="952500"/>
          </a:xfrm>
        </p:grpSpPr>
        <p:sp>
          <p:nvSpPr>
            <p:cNvPr id="22" name="Rectangle 9"/>
            <p:cNvSpPr>
              <a:spLocks noChangeArrowheads="1"/>
            </p:cNvSpPr>
            <p:nvPr/>
          </p:nvSpPr>
          <p:spPr bwMode="gray">
            <a:xfrm>
              <a:off x="1332000" y="3668174"/>
              <a:ext cx="7308000" cy="952500"/>
            </a:xfrm>
            <a:prstGeom prst="rect">
              <a:avLst/>
            </a:prstGeom>
            <a:gradFill flip="none" rotWithShape="1">
              <a:gsLst>
                <a:gs pos="0">
                  <a:srgbClr val="F0F0F0"/>
                </a:gs>
                <a:gs pos="100000">
                  <a:srgbClr val="FFFFFF"/>
                </a:gs>
              </a:gsLst>
              <a:lin ang="18900000" scaled="1"/>
              <a:tileRect/>
            </a:gradFill>
            <a:ln w="19050">
              <a:noFill/>
              <a:miter lim="800000"/>
              <a:headEnd/>
              <a:tailEnd/>
            </a:ln>
            <a:effectLst>
              <a:outerShdw blurRad="50800" dist="127000" dir="8100000" algn="ctr" rotWithShape="0">
                <a:schemeClr val="tx1">
                  <a:alpha val="40000"/>
                </a:schemeClr>
              </a:outerShdw>
            </a:effectLst>
          </p:spPr>
          <p:txBody>
            <a:bodyPr lIns="108000" tIns="36000" rIns="36000" bIns="36000" anchor="ctr"/>
            <a:lstStyle/>
            <a:p>
              <a:pPr marL="190500" indent="-190500">
                <a:lnSpc>
                  <a:spcPct val="90000"/>
                </a:lnSpc>
                <a:spcAft>
                  <a:spcPct val="30000"/>
                </a:spcAft>
                <a:buClr>
                  <a:schemeClr val="accent1"/>
                </a:buClr>
                <a:defRPr/>
              </a:pPr>
              <a:r>
                <a:rPr lang="de-DE" sz="2000" dirty="0" smtClean="0">
                  <a:latin typeface="Arial" pitchFamily="34" charset="0"/>
                  <a:cs typeface="Arial" pitchFamily="34" charset="0"/>
                </a:rPr>
                <a:t>Die spezifische Entwicklung in Schleswig-Holstein bietet dem Land große Chancen, das Studierendenhoch zu nutzen</a:t>
              </a:r>
              <a:endParaRPr lang="de-DE" sz="2000" noProof="1">
                <a:latin typeface="Arial" charset="0"/>
                <a:cs typeface="Arial" charset="0"/>
              </a:endParaRPr>
            </a:p>
          </p:txBody>
        </p:sp>
        <p:sp>
          <p:nvSpPr>
            <p:cNvPr id="24" name="Rectangle 5"/>
            <p:cNvSpPr>
              <a:spLocks noChangeArrowheads="1"/>
            </p:cNvSpPr>
            <p:nvPr/>
          </p:nvSpPr>
          <p:spPr bwMode="gray">
            <a:xfrm rot="16200000">
              <a:off x="315750" y="3640424"/>
              <a:ext cx="952500" cy="1008000"/>
            </a:xfrm>
            <a:prstGeom prst="rect">
              <a:avLst/>
            </a:prstGeom>
            <a:solidFill>
              <a:schemeClr val="tx2">
                <a:lumMod val="40000"/>
                <a:lumOff val="60000"/>
              </a:schemeClr>
            </a:solidFill>
            <a:ln w="19050">
              <a:noFill/>
              <a:miter lim="800000"/>
              <a:headEnd/>
              <a:tailEnd/>
            </a:ln>
            <a:effectLst>
              <a:outerShdw blurRad="50800" dist="127000" dir="8100000" algn="ctr" rotWithShape="0">
                <a:schemeClr val="tx1">
                  <a:alpha val="40000"/>
                </a:schemeClr>
              </a:outerShdw>
            </a:effectLst>
          </p:spPr>
          <p:txBody>
            <a:bodyPr lIns="0" tIns="0" rIns="0" bIns="0" anchor="ctr"/>
            <a:lstStyle/>
            <a:p>
              <a:pPr algn="ctr" defTabSz="801688" eaLnBrk="0" hangingPunct="0">
                <a:defRPr/>
              </a:pPr>
              <a:endParaRPr lang="de-DE" sz="1400" b="1" noProof="1">
                <a:solidFill>
                  <a:srgbClr val="FFFFFF"/>
                </a:solidFill>
                <a:latin typeface="Arial" charset="0"/>
                <a:cs typeface="Arial" charset="0"/>
              </a:endParaRPr>
            </a:p>
          </p:txBody>
        </p:sp>
      </p:grpSp>
      <p:pic>
        <p:nvPicPr>
          <p:cNvPr id="25" name="Picture 1"/>
          <p:cNvPicPr>
            <a:picLocks noChangeAspect="1" noChangeArrowheads="1"/>
          </p:cNvPicPr>
          <p:nvPr/>
        </p:nvPicPr>
        <p:blipFill>
          <a:blip r:embed="rId5" cstate="print"/>
          <a:srcRect/>
          <a:stretch>
            <a:fillRect/>
          </a:stretch>
        </p:blipFill>
        <p:spPr bwMode="auto">
          <a:xfrm>
            <a:off x="325083" y="3286124"/>
            <a:ext cx="876452" cy="571504"/>
          </a:xfrm>
          <a:prstGeom prst="rect">
            <a:avLst/>
          </a:prstGeom>
          <a:noFill/>
          <a:ln w="9525">
            <a:noFill/>
            <a:miter lim="800000"/>
            <a:headEnd/>
            <a:tailEnd/>
          </a:ln>
        </p:spPr>
      </p:pic>
      <p:grpSp>
        <p:nvGrpSpPr>
          <p:cNvPr id="30" name="Gruppieren 29"/>
          <p:cNvGrpSpPr/>
          <p:nvPr/>
        </p:nvGrpSpPr>
        <p:grpSpPr>
          <a:xfrm>
            <a:off x="285720" y="5357826"/>
            <a:ext cx="8352000" cy="952500"/>
            <a:chOff x="288000" y="4787099"/>
            <a:chExt cx="8352000" cy="952500"/>
          </a:xfrm>
        </p:grpSpPr>
        <p:sp>
          <p:nvSpPr>
            <p:cNvPr id="31" name="Rectangle 10"/>
            <p:cNvSpPr>
              <a:spLocks noChangeArrowheads="1"/>
            </p:cNvSpPr>
            <p:nvPr/>
          </p:nvSpPr>
          <p:spPr bwMode="gray">
            <a:xfrm>
              <a:off x="1332000" y="4787099"/>
              <a:ext cx="7308000" cy="952500"/>
            </a:xfrm>
            <a:prstGeom prst="rect">
              <a:avLst/>
            </a:prstGeom>
            <a:gradFill flip="none" rotWithShape="1">
              <a:gsLst>
                <a:gs pos="0">
                  <a:srgbClr val="F0F0F0"/>
                </a:gs>
                <a:gs pos="100000">
                  <a:srgbClr val="FFFFFF"/>
                </a:gs>
              </a:gsLst>
              <a:lin ang="18900000" scaled="1"/>
              <a:tileRect/>
            </a:gradFill>
            <a:ln w="19050">
              <a:noFill/>
              <a:miter lim="800000"/>
              <a:headEnd/>
              <a:tailEnd/>
            </a:ln>
            <a:effectLst>
              <a:outerShdw blurRad="50800" dist="127000" dir="8100000" algn="ctr" rotWithShape="0">
                <a:schemeClr val="tx1">
                  <a:alpha val="40000"/>
                </a:schemeClr>
              </a:outerShdw>
            </a:effectLst>
          </p:spPr>
          <p:txBody>
            <a:bodyPr lIns="108000" tIns="36000" rIns="36000" bIns="36000" anchor="ctr"/>
            <a:lstStyle/>
            <a:p>
              <a:pPr marL="190500" indent="-190500">
                <a:lnSpc>
                  <a:spcPct val="90000"/>
                </a:lnSpc>
                <a:spcAft>
                  <a:spcPct val="30000"/>
                </a:spcAft>
                <a:buClr>
                  <a:schemeClr val="accent1"/>
                </a:buClr>
                <a:defRPr/>
              </a:pPr>
              <a:r>
                <a:rPr lang="de-DE" sz="2000" dirty="0" smtClean="0">
                  <a:latin typeface="Arial" pitchFamily="34" charset="0"/>
                  <a:cs typeface="Arial" pitchFamily="34" charset="0"/>
                </a:rPr>
                <a:t>Diversity Management ist nicht nur eine volkswirtschaftliche Notwendigkeit, sondern auch eine der Bildungsgerechtigkeit</a:t>
              </a:r>
              <a:endParaRPr lang="de-DE" sz="2000" noProof="1">
                <a:latin typeface="Arial" charset="0"/>
                <a:cs typeface="Arial" charset="0"/>
              </a:endParaRPr>
            </a:p>
          </p:txBody>
        </p:sp>
        <p:sp>
          <p:nvSpPr>
            <p:cNvPr id="32" name="Rectangle 4"/>
            <p:cNvSpPr>
              <a:spLocks noChangeArrowheads="1"/>
            </p:cNvSpPr>
            <p:nvPr/>
          </p:nvSpPr>
          <p:spPr bwMode="gray">
            <a:xfrm rot="16200000">
              <a:off x="315750" y="4759349"/>
              <a:ext cx="952500" cy="1008000"/>
            </a:xfrm>
            <a:prstGeom prst="rect">
              <a:avLst/>
            </a:prstGeom>
            <a:solidFill>
              <a:schemeClr val="tx2">
                <a:lumMod val="40000"/>
                <a:lumOff val="60000"/>
              </a:schemeClr>
            </a:solidFill>
            <a:ln w="19050">
              <a:noFill/>
              <a:miter lim="800000"/>
              <a:headEnd/>
              <a:tailEnd/>
            </a:ln>
            <a:effectLst>
              <a:outerShdw blurRad="50800" dist="127000" dir="8100000" algn="ctr" rotWithShape="0">
                <a:schemeClr val="tx1">
                  <a:alpha val="40000"/>
                </a:schemeClr>
              </a:outerShdw>
            </a:effectLst>
          </p:spPr>
          <p:txBody>
            <a:bodyPr lIns="0" tIns="0" rIns="0" bIns="0" anchor="ctr"/>
            <a:lstStyle/>
            <a:p>
              <a:pPr algn="ctr" defTabSz="801688" eaLnBrk="0" hangingPunct="0">
                <a:defRPr/>
              </a:pPr>
              <a:endParaRPr lang="de-DE" sz="1400" b="1" noProof="1">
                <a:solidFill>
                  <a:srgbClr val="FFFFFF"/>
                </a:solidFill>
                <a:latin typeface="Arial" charset="0"/>
                <a:cs typeface="Arial" charset="0"/>
              </a:endParaRPr>
            </a:p>
          </p:txBody>
        </p:sp>
      </p:grpSp>
      <p:pic>
        <p:nvPicPr>
          <p:cNvPr id="67586" name="Picture 2" descr="C:\Users\wag45\AppData\Local\Microsoft\Windows\Temporary Internet Files\Content.IE5\UE2B7ZZ0\MPj03960760000[1].jpg"/>
          <p:cNvPicPr>
            <a:picLocks noChangeAspect="1" noChangeArrowheads="1"/>
          </p:cNvPicPr>
          <p:nvPr/>
        </p:nvPicPr>
        <p:blipFill>
          <a:blip r:embed="rId6" cstate="print"/>
          <a:srcRect l="40845"/>
          <a:stretch>
            <a:fillRect/>
          </a:stretch>
        </p:blipFill>
        <p:spPr bwMode="auto">
          <a:xfrm>
            <a:off x="357158" y="5500702"/>
            <a:ext cx="857256" cy="74801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0" y="142852"/>
            <a:ext cx="6858017" cy="642938"/>
          </a:xfrm>
        </p:spPr>
        <p:txBody>
          <a:bodyPr/>
          <a:lstStyle/>
          <a:p>
            <a:r>
              <a:rPr lang="de-DE" sz="2400" dirty="0" smtClean="0"/>
              <a:t>1.1 Internationaler Wettbewerb</a:t>
            </a:r>
            <a:endParaRPr lang="de-DE" sz="2400" dirty="0"/>
          </a:p>
        </p:txBody>
      </p:sp>
      <p:sp>
        <p:nvSpPr>
          <p:cNvPr id="3" name="Fußzeilenplatzhalter 2"/>
          <p:cNvSpPr>
            <a:spLocks noGrp="1"/>
          </p:cNvSpPr>
          <p:nvPr>
            <p:ph type="ftr" sz="quarter" idx="10"/>
          </p:nvPr>
        </p:nvSpPr>
        <p:spPr/>
        <p:txBody>
          <a:bodyPr/>
          <a:lstStyle/>
          <a:p>
            <a:r>
              <a:rPr lang="de-DE" smtClean="0"/>
              <a:t>Demographische Entwicklung | Detlef Müller-Böling | 05.02.2010</a:t>
            </a:r>
            <a:endParaRPr lang="de-DE" dirty="0"/>
          </a:p>
        </p:txBody>
      </p:sp>
      <p:sp>
        <p:nvSpPr>
          <p:cNvPr id="5" name="Rectangle 2"/>
          <p:cNvSpPr>
            <a:spLocks noChangeArrowheads="1"/>
          </p:cNvSpPr>
          <p:nvPr/>
        </p:nvSpPr>
        <p:spPr bwMode="auto">
          <a:xfrm>
            <a:off x="4025898" y="1125538"/>
            <a:ext cx="260350" cy="5211762"/>
          </a:xfrm>
          <a:prstGeom prst="rect">
            <a:avLst/>
          </a:prstGeom>
          <a:solidFill>
            <a:schemeClr val="folHlink">
              <a:alpha val="50195"/>
            </a:schemeClr>
          </a:solidFill>
          <a:ln w="12700">
            <a:noFill/>
            <a:miter lim="800000"/>
            <a:headEnd/>
            <a:tailEnd/>
          </a:ln>
        </p:spPr>
        <p:txBody>
          <a:bodyPr wrap="none" anchor="ctr">
            <a:spAutoFit/>
          </a:bodyPr>
          <a:lstStyle/>
          <a:p>
            <a:endParaRPr lang="en-US"/>
          </a:p>
        </p:txBody>
      </p:sp>
      <p:graphicFrame>
        <p:nvGraphicFramePr>
          <p:cNvPr id="10" name="Object 2"/>
          <p:cNvGraphicFramePr>
            <a:graphicFrameLocks noChangeAspect="1"/>
          </p:cNvGraphicFramePr>
          <p:nvPr/>
        </p:nvGraphicFramePr>
        <p:xfrm>
          <a:off x="347663" y="725488"/>
          <a:ext cx="8072437" cy="52959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5"/>
          <p:cNvSpPr txBox="1">
            <a:spLocks noChangeArrowheads="1"/>
          </p:cNvSpPr>
          <p:nvPr/>
        </p:nvSpPr>
        <p:spPr bwMode="auto">
          <a:xfrm>
            <a:off x="6858000" y="2209800"/>
            <a:ext cx="1752600" cy="457200"/>
          </a:xfrm>
          <a:prstGeom prst="rect">
            <a:avLst/>
          </a:prstGeom>
          <a:noFill/>
          <a:ln w="12700">
            <a:noFill/>
            <a:miter lim="800000"/>
            <a:headEnd/>
            <a:tailEnd/>
          </a:ln>
        </p:spPr>
        <p:txBody>
          <a:bodyPr>
            <a:spAutoFit/>
          </a:bodyPr>
          <a:lstStyle/>
          <a:p>
            <a:pPr eaLnBrk="0" hangingPunct="0">
              <a:spcBef>
                <a:spcPct val="50000"/>
              </a:spcBef>
            </a:pPr>
            <a:endParaRPr lang="en-US" sz="2400">
              <a:latin typeface="Times New Roman" pitchFamily="18" charset="0"/>
            </a:endParaRPr>
          </a:p>
        </p:txBody>
      </p:sp>
      <p:sp>
        <p:nvSpPr>
          <p:cNvPr id="8" name="Text Box 7"/>
          <p:cNvSpPr txBox="1">
            <a:spLocks noChangeArrowheads="1"/>
          </p:cNvSpPr>
          <p:nvPr/>
        </p:nvSpPr>
        <p:spPr bwMode="auto">
          <a:xfrm>
            <a:off x="231775" y="6113463"/>
            <a:ext cx="2971800" cy="366712"/>
          </a:xfrm>
          <a:prstGeom prst="rect">
            <a:avLst/>
          </a:prstGeom>
          <a:noFill/>
          <a:ln w="9525">
            <a:noFill/>
            <a:miter lim="800000"/>
            <a:headEnd/>
            <a:tailEnd/>
          </a:ln>
        </p:spPr>
        <p:txBody>
          <a:bodyPr>
            <a:spAutoFit/>
          </a:bodyPr>
          <a:lstStyle/>
          <a:p>
            <a:endParaRPr lang="en-US"/>
          </a:p>
        </p:txBody>
      </p:sp>
      <p:sp>
        <p:nvSpPr>
          <p:cNvPr id="9" name="Text Box 8"/>
          <p:cNvSpPr txBox="1">
            <a:spLocks noChangeArrowheads="1"/>
          </p:cNvSpPr>
          <p:nvPr/>
        </p:nvSpPr>
        <p:spPr bwMode="auto">
          <a:xfrm>
            <a:off x="539750" y="6021388"/>
            <a:ext cx="1728788" cy="304800"/>
          </a:xfrm>
          <a:prstGeom prst="rect">
            <a:avLst/>
          </a:prstGeom>
          <a:noFill/>
          <a:ln w="9525">
            <a:noFill/>
            <a:miter lim="800000"/>
            <a:headEnd/>
            <a:tailEnd/>
          </a:ln>
        </p:spPr>
        <p:txBody>
          <a:bodyPr>
            <a:spAutoFit/>
          </a:bodyPr>
          <a:lstStyle/>
          <a:p>
            <a:pPr>
              <a:spcBef>
                <a:spcPct val="50000"/>
              </a:spcBef>
            </a:pPr>
            <a:r>
              <a:rPr lang="de-DE" sz="1400" dirty="0">
                <a:latin typeface="Arial" pitchFamily="34" charset="0"/>
                <a:cs typeface="Arial" pitchFamily="34" charset="0"/>
              </a:rPr>
              <a:t>OECD 2006</a:t>
            </a:r>
          </a:p>
        </p:txBody>
      </p:sp>
      <p:sp>
        <p:nvSpPr>
          <p:cNvPr id="11" name="Foliennummernplatzhalter 10"/>
          <p:cNvSpPr>
            <a:spLocks noGrp="1"/>
          </p:cNvSpPr>
          <p:nvPr>
            <p:ph type="sldNum" sz="quarter" idx="11"/>
          </p:nvPr>
        </p:nvSpPr>
        <p:spPr/>
        <p:txBody>
          <a:bodyPr/>
          <a:lstStyle/>
          <a:p>
            <a:pPr algn="r"/>
            <a:fld id="{0157F4A5-5E62-48E4-A12E-F26903DAE5DA}" type="slidenum">
              <a:rPr lang="de-DE" smtClean="0"/>
              <a:pPr algn="r"/>
              <a:t>3</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down)">
                                      <p:cBhvr>
                                        <p:cTn id="12" dur="1000"/>
                                        <p:tgtEl>
                                          <p:spTgt spid="10">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down)">
                                      <p:cBhvr>
                                        <p:cTn id="17" dur="1000"/>
                                        <p:tgtEl>
                                          <p:spTgt spid="10">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down)">
                                      <p:cBhvr>
                                        <p:cTn id="22" dur="1000"/>
                                        <p:tgtEl>
                                          <p:spTgt spid="10">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graphicEl>
                                              <a:chart seriesIdx="3" categoryIdx="-4" bldStep="series"/>
                                            </p:graphicEl>
                                          </p:spTgt>
                                        </p:tgtEl>
                                        <p:attrNameLst>
                                          <p:attrName>style.visibility</p:attrName>
                                        </p:attrNameLst>
                                      </p:cBhvr>
                                      <p:to>
                                        <p:strVal val="visible"/>
                                      </p:to>
                                    </p:set>
                                    <p:animEffect transition="in" filter="wipe(down)">
                                      <p:cBhvr>
                                        <p:cTn id="27" dur="1000"/>
                                        <p:tgtEl>
                                          <p:spTgt spid="10">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10" grpId="0">
        <p:bldSub>
          <a:bldChart bld="series" animBg="0"/>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nvSpPr>
        <p:spPr>
          <a:xfrm>
            <a:off x="1214414" y="4100515"/>
            <a:ext cx="7244580" cy="14001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None/>
            </a:pPr>
            <a:r>
              <a:rPr lang="de-DE" sz="2000" dirty="0" smtClean="0">
                <a:latin typeface="Arial" pitchFamily="34" charset="0"/>
                <a:cs typeface="Arial" pitchFamily="34" charset="0"/>
              </a:rPr>
              <a:t>Prof. Dr. Detlef Müller-Böling</a:t>
            </a:r>
          </a:p>
          <a:p>
            <a:pPr algn="r">
              <a:buNone/>
            </a:pPr>
            <a:r>
              <a:rPr lang="de-DE" sz="1600" b="1" dirty="0" smtClean="0">
                <a:latin typeface="Arial" pitchFamily="34" charset="0"/>
                <a:cs typeface="Arial" pitchFamily="34" charset="0"/>
              </a:rPr>
              <a:t>Lübeck, 5. Februar 2010</a:t>
            </a:r>
            <a:endParaRPr lang="de-DE" sz="1600" b="1" dirty="0">
              <a:latin typeface="Arial" pitchFamily="34" charset="0"/>
              <a:cs typeface="Arial" pitchFamily="34" charset="0"/>
            </a:endParaRPr>
          </a:p>
        </p:txBody>
      </p:sp>
      <p:sp>
        <p:nvSpPr>
          <p:cNvPr id="3" name="Rectangle 2"/>
          <p:cNvSpPr>
            <a:spLocks noGrp="1" noChangeArrowheads="1"/>
          </p:cNvSpPr>
          <p:nvPr/>
        </p:nvSpPr>
        <p:spPr>
          <a:xfrm>
            <a:off x="428596" y="1987550"/>
            <a:ext cx="8028811" cy="1470025"/>
          </a:xfrm>
          <a:prstGeom prst="rect">
            <a:avLst/>
          </a:prstGeom>
        </p:spPr>
        <p:txBody>
          <a:bodyPr anchor="ctr"/>
          <a:lstStyle>
            <a:lvl1pPr algn="l" defTabSz="914400" rtl="0" eaLnBrk="1" latinLnBrk="0" hangingPunct="1">
              <a:spcBef>
                <a:spcPct val="0"/>
              </a:spcBef>
              <a:buNone/>
              <a:defRPr sz="2000" b="1" kern="1200">
                <a:solidFill>
                  <a:schemeClr val="tx1"/>
                </a:solidFill>
                <a:latin typeface="Arial" pitchFamily="34" charset="0"/>
                <a:ea typeface="+mj-ea"/>
                <a:cs typeface="Arial" pitchFamily="34" charset="0"/>
              </a:defRPr>
            </a:lvl1pPr>
          </a:lstStyle>
          <a:p>
            <a:pPr algn="r"/>
            <a:r>
              <a:rPr lang="de-DE" sz="2800" dirty="0" smtClean="0"/>
              <a:t>Demographische Entwicklung und ihre Auswirkungen auf die Hochschulen </a:t>
            </a:r>
            <a:endParaRPr lang="de-DE"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r>
              <a:rPr lang="de-DE" sz="2400" dirty="0" smtClean="0"/>
              <a:t>1.2 </a:t>
            </a:r>
            <a:r>
              <a:rPr lang="de-DE" sz="2400" dirty="0" err="1" smtClean="0"/>
              <a:t>Akademikerquote</a:t>
            </a:r>
            <a:r>
              <a:rPr lang="de-DE" sz="2400" dirty="0" smtClean="0"/>
              <a:t> in Deutschland</a:t>
            </a:r>
            <a:endParaRPr lang="de-DE" sz="2400" dirty="0"/>
          </a:p>
        </p:txBody>
      </p:sp>
      <p:sp>
        <p:nvSpPr>
          <p:cNvPr id="3" name="Fußzeilenplatzhalter 2"/>
          <p:cNvSpPr>
            <a:spLocks noGrp="1"/>
          </p:cNvSpPr>
          <p:nvPr>
            <p:ph type="ftr" sz="quarter" idx="10"/>
          </p:nvPr>
        </p:nvSpPr>
        <p:spPr/>
        <p:txBody>
          <a:bodyPr/>
          <a:lstStyle/>
          <a:p>
            <a:r>
              <a:rPr lang="de-DE" smtClean="0"/>
              <a:t>Demographische Entwicklung | Detlef Müller-Böling | 05.02.2010</a:t>
            </a:r>
            <a:endParaRPr lang="de-DE" dirty="0"/>
          </a:p>
        </p:txBody>
      </p:sp>
      <p:pic>
        <p:nvPicPr>
          <p:cNvPr id="5" name="Picture 2" descr="Bev_HSabschluss_Folie14"/>
          <p:cNvPicPr>
            <a:picLocks noChangeAspect="1" noChangeArrowheads="1"/>
          </p:cNvPicPr>
          <p:nvPr/>
        </p:nvPicPr>
        <p:blipFill>
          <a:blip r:embed="rId3" cstate="print"/>
          <a:srcRect/>
          <a:stretch>
            <a:fillRect/>
          </a:stretch>
        </p:blipFill>
        <p:spPr bwMode="auto">
          <a:xfrm>
            <a:off x="1406525" y="1274763"/>
            <a:ext cx="5905500" cy="4860925"/>
          </a:xfrm>
          <a:prstGeom prst="rect">
            <a:avLst/>
          </a:prstGeom>
          <a:noFill/>
          <a:ln w="9525">
            <a:noFill/>
            <a:miter lim="800000"/>
            <a:headEnd/>
            <a:tailEnd/>
          </a:ln>
        </p:spPr>
      </p:pic>
      <p:grpSp>
        <p:nvGrpSpPr>
          <p:cNvPr id="6" name="Group 11"/>
          <p:cNvGrpSpPr>
            <a:grpSpLocks/>
          </p:cNvGrpSpPr>
          <p:nvPr/>
        </p:nvGrpSpPr>
        <p:grpSpPr bwMode="auto">
          <a:xfrm>
            <a:off x="1900238" y="2384425"/>
            <a:ext cx="4711700" cy="2089150"/>
            <a:chOff x="1225" y="1656"/>
            <a:chExt cx="3039" cy="1451"/>
          </a:xfrm>
        </p:grpSpPr>
        <p:sp>
          <p:nvSpPr>
            <p:cNvPr id="7" name="Line 6"/>
            <p:cNvSpPr>
              <a:spLocks noChangeShapeType="1"/>
            </p:cNvSpPr>
            <p:nvPr/>
          </p:nvSpPr>
          <p:spPr bwMode="auto">
            <a:xfrm flipH="1">
              <a:off x="1225" y="1746"/>
              <a:ext cx="272" cy="1225"/>
            </a:xfrm>
            <a:prstGeom prst="line">
              <a:avLst/>
            </a:prstGeom>
            <a:noFill/>
            <a:ln w="38100">
              <a:solidFill>
                <a:srgbClr val="FF0000"/>
              </a:solidFill>
              <a:round/>
              <a:headEnd type="triangle" w="med" len="med"/>
              <a:tailEnd/>
            </a:ln>
          </p:spPr>
          <p:txBody>
            <a:bodyPr/>
            <a:lstStyle/>
            <a:p>
              <a:endParaRPr lang="de-DE"/>
            </a:p>
          </p:txBody>
        </p:sp>
        <p:sp>
          <p:nvSpPr>
            <p:cNvPr id="8" name="Line 7"/>
            <p:cNvSpPr>
              <a:spLocks noChangeShapeType="1"/>
            </p:cNvSpPr>
            <p:nvPr/>
          </p:nvSpPr>
          <p:spPr bwMode="auto">
            <a:xfrm flipH="1">
              <a:off x="1815" y="1973"/>
              <a:ext cx="408" cy="1134"/>
            </a:xfrm>
            <a:prstGeom prst="line">
              <a:avLst/>
            </a:prstGeom>
            <a:noFill/>
            <a:ln w="38100">
              <a:solidFill>
                <a:srgbClr val="FF0000"/>
              </a:solidFill>
              <a:round/>
              <a:headEnd type="triangle" w="med" len="med"/>
              <a:tailEnd/>
            </a:ln>
          </p:spPr>
          <p:txBody>
            <a:bodyPr/>
            <a:lstStyle/>
            <a:p>
              <a:endParaRPr lang="de-DE"/>
            </a:p>
          </p:txBody>
        </p:sp>
        <p:sp>
          <p:nvSpPr>
            <p:cNvPr id="9" name="Line 8"/>
            <p:cNvSpPr>
              <a:spLocks noChangeShapeType="1"/>
            </p:cNvSpPr>
            <p:nvPr/>
          </p:nvSpPr>
          <p:spPr bwMode="auto">
            <a:xfrm flipH="1">
              <a:off x="2903" y="2155"/>
              <a:ext cx="681" cy="907"/>
            </a:xfrm>
            <a:prstGeom prst="line">
              <a:avLst/>
            </a:prstGeom>
            <a:noFill/>
            <a:ln w="38100">
              <a:solidFill>
                <a:srgbClr val="FF0000"/>
              </a:solidFill>
              <a:round/>
              <a:headEnd type="triangle" w="med" len="med"/>
              <a:tailEnd/>
            </a:ln>
          </p:spPr>
          <p:txBody>
            <a:bodyPr/>
            <a:lstStyle/>
            <a:p>
              <a:endParaRPr lang="de-DE"/>
            </a:p>
          </p:txBody>
        </p:sp>
        <p:sp>
          <p:nvSpPr>
            <p:cNvPr id="10" name="Line 9"/>
            <p:cNvSpPr>
              <a:spLocks noChangeShapeType="1"/>
            </p:cNvSpPr>
            <p:nvPr/>
          </p:nvSpPr>
          <p:spPr bwMode="auto">
            <a:xfrm flipH="1">
              <a:off x="2404" y="1656"/>
              <a:ext cx="272" cy="1225"/>
            </a:xfrm>
            <a:prstGeom prst="line">
              <a:avLst/>
            </a:prstGeom>
            <a:noFill/>
            <a:ln w="38100">
              <a:solidFill>
                <a:srgbClr val="FF0000"/>
              </a:solidFill>
              <a:round/>
              <a:headEnd type="triangle" w="med" len="med"/>
              <a:tailEnd/>
            </a:ln>
          </p:spPr>
          <p:txBody>
            <a:bodyPr/>
            <a:lstStyle/>
            <a:p>
              <a:endParaRPr lang="de-DE"/>
            </a:p>
          </p:txBody>
        </p:sp>
        <p:sp>
          <p:nvSpPr>
            <p:cNvPr id="11" name="Line 10"/>
            <p:cNvSpPr>
              <a:spLocks noChangeShapeType="1"/>
            </p:cNvSpPr>
            <p:nvPr/>
          </p:nvSpPr>
          <p:spPr bwMode="auto">
            <a:xfrm flipH="1">
              <a:off x="3538" y="2699"/>
              <a:ext cx="726" cy="0"/>
            </a:xfrm>
            <a:prstGeom prst="line">
              <a:avLst/>
            </a:prstGeom>
            <a:noFill/>
            <a:ln w="38100">
              <a:solidFill>
                <a:srgbClr val="FF0000"/>
              </a:solidFill>
              <a:round/>
              <a:headEnd type="triangle" w="med" len="med"/>
              <a:tailEnd/>
            </a:ln>
          </p:spPr>
          <p:txBody>
            <a:bodyPr/>
            <a:lstStyle/>
            <a:p>
              <a:endParaRPr lang="de-DE"/>
            </a:p>
          </p:txBody>
        </p:sp>
      </p:grpSp>
      <p:sp>
        <p:nvSpPr>
          <p:cNvPr id="12" name="Foliennummernplatzhalter 11"/>
          <p:cNvSpPr>
            <a:spLocks noGrp="1"/>
          </p:cNvSpPr>
          <p:nvPr>
            <p:ph type="sldNum" sz="quarter" idx="11"/>
          </p:nvPr>
        </p:nvSpPr>
        <p:spPr/>
        <p:txBody>
          <a:bodyPr/>
          <a:lstStyle/>
          <a:p>
            <a:pPr algn="r"/>
            <a:fld id="{0157F4A5-5E62-48E4-A12E-F26903DAE5DA}" type="slidenum">
              <a:rPr lang="de-DE" smtClean="0"/>
              <a:pPr algn="r"/>
              <a:t>4</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r>
              <a:rPr lang="de-DE" sz="2400" dirty="0" smtClean="0"/>
              <a:t>1.3 Fachkräftemangel in Deutschland</a:t>
            </a:r>
            <a:endParaRPr lang="de-DE" sz="2400" dirty="0"/>
          </a:p>
        </p:txBody>
      </p:sp>
      <p:sp>
        <p:nvSpPr>
          <p:cNvPr id="3" name="Fußzeilenplatzhalter 2"/>
          <p:cNvSpPr>
            <a:spLocks noGrp="1"/>
          </p:cNvSpPr>
          <p:nvPr>
            <p:ph type="ftr" sz="quarter" idx="10"/>
          </p:nvPr>
        </p:nvSpPr>
        <p:spPr/>
        <p:txBody>
          <a:bodyPr/>
          <a:lstStyle/>
          <a:p>
            <a:r>
              <a:rPr lang="de-DE" smtClean="0"/>
              <a:t>Demographische Entwicklung | Detlef Müller-Böling | 05.02.2010</a:t>
            </a:r>
            <a:endParaRPr lang="de-DE" dirty="0"/>
          </a:p>
        </p:txBody>
      </p:sp>
      <p:sp>
        <p:nvSpPr>
          <p:cNvPr id="6" name="Rechteck 5"/>
          <p:cNvSpPr/>
          <p:nvPr/>
        </p:nvSpPr>
        <p:spPr>
          <a:xfrm>
            <a:off x="2000232" y="1357298"/>
            <a:ext cx="5214974" cy="4320000"/>
          </a:xfrm>
          <a:prstGeom prst="rect">
            <a:avLst/>
          </a:prstGeom>
          <a:solidFill>
            <a:schemeClr val="tx2">
              <a:lumMod val="20000"/>
              <a:lumOff val="80000"/>
            </a:schemeClr>
          </a:solidFill>
          <a:ln>
            <a:no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sz="2000" b="1" dirty="0" smtClean="0">
              <a:solidFill>
                <a:schemeClr val="tx1"/>
              </a:solidFill>
              <a:latin typeface="Arial" pitchFamily="34" charset="0"/>
              <a:cs typeface="Arial" pitchFamily="34" charset="0"/>
            </a:endParaRPr>
          </a:p>
        </p:txBody>
      </p:sp>
      <p:sp>
        <p:nvSpPr>
          <p:cNvPr id="5" name="Rechteck 4"/>
          <p:cNvSpPr/>
          <p:nvPr/>
        </p:nvSpPr>
        <p:spPr>
          <a:xfrm>
            <a:off x="2286000" y="2090172"/>
            <a:ext cx="4572000" cy="2954655"/>
          </a:xfrm>
          <a:prstGeom prst="rect">
            <a:avLst/>
          </a:prstGeom>
        </p:spPr>
        <p:txBody>
          <a:bodyPr>
            <a:spAutoFit/>
          </a:bodyPr>
          <a:lstStyle/>
          <a:p>
            <a:r>
              <a:rPr lang="de-DE" b="1" dirty="0" smtClean="0">
                <a:latin typeface="Arial" pitchFamily="34" charset="0"/>
                <a:cs typeface="Arial" pitchFamily="34" charset="0"/>
              </a:rPr>
              <a:t>„Vor allem bei den akademisch Qualifizierten, die wir zur Eroberung innovativer Zukunftsmärkte brauchen, hat sich der Abstand zu anderen Ländern vergrößert – bis 2020 fehlen uns 1,2 Millionen zusätzlicher Akademiker“. </a:t>
            </a:r>
          </a:p>
          <a:p>
            <a:endParaRPr lang="de-DE" b="1" i="1" dirty="0" smtClean="0">
              <a:latin typeface="Arial" pitchFamily="34" charset="0"/>
              <a:cs typeface="Arial" pitchFamily="34" charset="0"/>
            </a:endParaRPr>
          </a:p>
          <a:p>
            <a:r>
              <a:rPr lang="de-DE" sz="1400" b="1" i="1" dirty="0" smtClean="0">
                <a:latin typeface="Arial" pitchFamily="34" charset="0"/>
                <a:cs typeface="Arial" pitchFamily="34" charset="0"/>
              </a:rPr>
              <a:t>Zukunftsvermögen Bildung</a:t>
            </a:r>
            <a:r>
              <a:rPr lang="de-DE" sz="1400" b="1" dirty="0" smtClean="0">
                <a:latin typeface="Arial" pitchFamily="34" charset="0"/>
                <a:cs typeface="Arial" pitchFamily="34" charset="0"/>
              </a:rPr>
              <a:t>, Studie von McKinsey und Company im Auftrag der Robert Bosch Stiftung, Oktober 2008</a:t>
            </a:r>
            <a:endParaRPr lang="de-DE" sz="1400" b="1" dirty="0">
              <a:latin typeface="Arial" pitchFamily="34" charset="0"/>
              <a:cs typeface="Arial" pitchFamily="34" charset="0"/>
            </a:endParaRPr>
          </a:p>
        </p:txBody>
      </p:sp>
      <p:sp>
        <p:nvSpPr>
          <p:cNvPr id="7" name="Foliennummernplatzhalter 6"/>
          <p:cNvSpPr>
            <a:spLocks noGrp="1"/>
          </p:cNvSpPr>
          <p:nvPr>
            <p:ph type="sldNum" sz="quarter" idx="11"/>
          </p:nvPr>
        </p:nvSpPr>
        <p:spPr/>
        <p:txBody>
          <a:bodyPr/>
          <a:lstStyle/>
          <a:p>
            <a:pPr algn="r"/>
            <a:fld id="{0157F4A5-5E62-48E4-A12E-F26903DAE5DA}" type="slidenum">
              <a:rPr lang="de-DE" smtClean="0"/>
              <a:pPr algn="r"/>
              <a:t>5</a:t>
            </a:fld>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r>
              <a:rPr lang="de-DE" sz="2400" dirty="0" smtClean="0"/>
              <a:t>1.3 Fachliche Anforderungen</a:t>
            </a:r>
            <a:endParaRPr lang="de-DE" sz="2400" dirty="0"/>
          </a:p>
        </p:txBody>
      </p:sp>
      <p:sp>
        <p:nvSpPr>
          <p:cNvPr id="3" name="Fußzeilenplatzhalter 2"/>
          <p:cNvSpPr>
            <a:spLocks noGrp="1"/>
          </p:cNvSpPr>
          <p:nvPr>
            <p:ph type="ftr" sz="quarter" idx="10"/>
          </p:nvPr>
        </p:nvSpPr>
        <p:spPr/>
        <p:txBody>
          <a:bodyPr/>
          <a:lstStyle/>
          <a:p>
            <a:r>
              <a:rPr lang="de-DE" smtClean="0"/>
              <a:t>Demographische Entwicklung | Detlef Müller-Böling | 05.02.2010</a:t>
            </a:r>
            <a:endParaRPr lang="de-DE" dirty="0"/>
          </a:p>
        </p:txBody>
      </p:sp>
      <p:pic>
        <p:nvPicPr>
          <p:cNvPr id="5" name="Picture 3"/>
          <p:cNvPicPr>
            <a:picLocks noChangeAspect="1" noChangeArrowheads="1"/>
          </p:cNvPicPr>
          <p:nvPr/>
        </p:nvPicPr>
        <p:blipFill>
          <a:blip r:embed="rId3" cstate="print"/>
          <a:srcRect/>
          <a:stretch>
            <a:fillRect/>
          </a:stretch>
        </p:blipFill>
        <p:spPr bwMode="auto">
          <a:xfrm>
            <a:off x="0" y="1428736"/>
            <a:ext cx="8893175" cy="4564062"/>
          </a:xfrm>
          <a:prstGeom prst="rect">
            <a:avLst/>
          </a:prstGeom>
          <a:noFill/>
          <a:ln w="9525">
            <a:noFill/>
            <a:miter lim="800000"/>
            <a:headEnd/>
            <a:tailEnd/>
          </a:ln>
          <a:effectLst/>
        </p:spPr>
      </p:pic>
      <p:sp>
        <p:nvSpPr>
          <p:cNvPr id="6" name="Foliennummernplatzhalter 5"/>
          <p:cNvSpPr>
            <a:spLocks noGrp="1"/>
          </p:cNvSpPr>
          <p:nvPr>
            <p:ph type="sldNum" sz="quarter" idx="11"/>
          </p:nvPr>
        </p:nvSpPr>
        <p:spPr/>
        <p:txBody>
          <a:bodyPr/>
          <a:lstStyle/>
          <a:p>
            <a:pPr algn="r"/>
            <a:fld id="{0157F4A5-5E62-48E4-A12E-F26903DAE5DA}" type="slidenum">
              <a:rPr lang="de-DE" smtClean="0"/>
              <a:pPr algn="r"/>
              <a:t>6</a:t>
            </a:fld>
            <a:endParaRPr lang="de-D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a:xfrm>
            <a:off x="179388" y="6524625"/>
            <a:ext cx="6264275" cy="476250"/>
          </a:xfrm>
          <a:prstGeom prst="rect">
            <a:avLst/>
          </a:prstGeom>
        </p:spPr>
        <p:txBody>
          <a:bodyPr/>
          <a:lstStyle/>
          <a:p>
            <a:r>
              <a:rPr lang="de-DE" smtClean="0"/>
              <a:t>Demographische Entwicklung | Detlef Müller-Böling | 05.02.2010</a:t>
            </a:r>
            <a:endParaRPr lang="de-DE"/>
          </a:p>
        </p:txBody>
      </p:sp>
      <p:sp>
        <p:nvSpPr>
          <p:cNvPr id="57346" name="Rectangle 2"/>
          <p:cNvSpPr>
            <a:spLocks noGrp="1" noChangeArrowheads="1"/>
          </p:cNvSpPr>
          <p:nvPr>
            <p:ph type="title" idx="4294967295"/>
          </p:nvPr>
        </p:nvSpPr>
        <p:spPr>
          <a:xfrm>
            <a:off x="142844" y="142852"/>
            <a:ext cx="6697662" cy="720725"/>
          </a:xfrm>
          <a:prstGeom prst="rect">
            <a:avLst/>
          </a:prstGeom>
        </p:spPr>
        <p:txBody>
          <a:bodyPr/>
          <a:lstStyle/>
          <a:p>
            <a:r>
              <a:rPr lang="de-DE" sz="2400" dirty="0" smtClean="0"/>
              <a:t>1.4 Arbeitslosenquoten nach Bildungsgrad</a:t>
            </a:r>
            <a:endParaRPr lang="de-DE" sz="2400" dirty="0"/>
          </a:p>
        </p:txBody>
      </p:sp>
      <p:pic>
        <p:nvPicPr>
          <p:cNvPr id="57347" name="Picture 3" descr="Grafik5"/>
          <p:cNvPicPr>
            <a:picLocks noChangeAspect="1" noChangeArrowheads="1"/>
          </p:cNvPicPr>
          <p:nvPr/>
        </p:nvPicPr>
        <p:blipFill>
          <a:blip r:embed="rId3" cstate="print"/>
          <a:srcRect/>
          <a:stretch>
            <a:fillRect/>
          </a:stretch>
        </p:blipFill>
        <p:spPr bwMode="auto">
          <a:xfrm>
            <a:off x="1500166" y="857250"/>
            <a:ext cx="5589588" cy="5451475"/>
          </a:xfrm>
          <a:prstGeom prst="rect">
            <a:avLst/>
          </a:prstGeom>
          <a:noFill/>
        </p:spPr>
      </p:pic>
      <p:sp>
        <p:nvSpPr>
          <p:cNvPr id="6" name="Foliennummernplatzhalter 5"/>
          <p:cNvSpPr>
            <a:spLocks noGrp="1"/>
          </p:cNvSpPr>
          <p:nvPr>
            <p:ph type="sldNum" sz="quarter" idx="11"/>
          </p:nvPr>
        </p:nvSpPr>
        <p:spPr>
          <a:xfrm>
            <a:off x="6831013" y="6553200"/>
            <a:ext cx="2133600" cy="476250"/>
          </a:xfrm>
          <a:prstGeom prst="rect">
            <a:avLst/>
          </a:prstGeom>
        </p:spPr>
        <p:txBody>
          <a:bodyPr/>
          <a:lstStyle/>
          <a:p>
            <a:fld id="{319CF669-0874-4612-9442-091555501AC3}" type="slidenum">
              <a:rPr lang="de-DE" smtClean="0"/>
              <a:pPr/>
              <a:t>7</a:t>
            </a:fld>
            <a:endParaRPr lang="de-D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AutoShape 23"/>
          <p:cNvSpPr>
            <a:spLocks noChangeArrowheads="1"/>
          </p:cNvSpPr>
          <p:nvPr>
            <p:custDataLst>
              <p:tags r:id="rId1"/>
            </p:custDataLst>
          </p:nvPr>
        </p:nvSpPr>
        <p:spPr bwMode="gray">
          <a:xfrm>
            <a:off x="642910" y="3643314"/>
            <a:ext cx="2382230" cy="933209"/>
          </a:xfrm>
          <a:prstGeom prst="roundRect">
            <a:avLst>
              <a:gd name="adj" fmla="val 16667"/>
            </a:avLst>
          </a:prstGeom>
          <a:gradFill>
            <a:gsLst>
              <a:gs pos="0">
                <a:schemeClr val="tx1"/>
              </a:gs>
              <a:gs pos="100000">
                <a:schemeClr val="bg1"/>
              </a:gs>
            </a:gsLst>
            <a:path path="shape">
              <a:fillToRect l="50000" t="50000" r="50000" b="50000"/>
            </a:path>
          </a:gradFill>
          <a:ln w="9525">
            <a:noFill/>
            <a:round/>
            <a:headEnd/>
            <a:tailEnd/>
          </a:ln>
          <a:effectLst/>
        </p:spPr>
        <p:txBody>
          <a:bodyPr wrap="none" anchor="ctr"/>
          <a:lstStyle/>
          <a:p>
            <a:endParaRPr lang="de-DE"/>
          </a:p>
        </p:txBody>
      </p:sp>
      <p:sp>
        <p:nvSpPr>
          <p:cNvPr id="2" name="Textplatzhalter 1"/>
          <p:cNvSpPr>
            <a:spLocks noGrp="1"/>
          </p:cNvSpPr>
          <p:nvPr>
            <p:ph type="body" sz="quarter" idx="12"/>
          </p:nvPr>
        </p:nvSpPr>
        <p:spPr>
          <a:xfrm>
            <a:off x="142844" y="0"/>
            <a:ext cx="6858017" cy="642938"/>
          </a:xfrm>
        </p:spPr>
        <p:txBody>
          <a:bodyPr/>
          <a:lstStyle/>
          <a:p>
            <a:r>
              <a:rPr lang="de-DE" sz="2400" dirty="0" smtClean="0"/>
              <a:t>1.5 Entwicklung des Erwerbspersonal</a:t>
            </a:r>
            <a:endParaRPr lang="de-DE" sz="2400" dirty="0"/>
          </a:p>
        </p:txBody>
      </p:sp>
      <p:sp>
        <p:nvSpPr>
          <p:cNvPr id="3" name="Fußzeilenplatzhalter 2"/>
          <p:cNvSpPr>
            <a:spLocks noGrp="1"/>
          </p:cNvSpPr>
          <p:nvPr>
            <p:ph type="ftr" sz="quarter" idx="10"/>
          </p:nvPr>
        </p:nvSpPr>
        <p:spPr/>
        <p:txBody>
          <a:bodyPr/>
          <a:lstStyle/>
          <a:p>
            <a:r>
              <a:rPr lang="de-DE" smtClean="0"/>
              <a:t>Demographische Entwicklung | Detlef Müller-Böling | 05.02.2010</a:t>
            </a:r>
            <a:endParaRPr lang="de-DE" dirty="0"/>
          </a:p>
        </p:txBody>
      </p:sp>
      <p:grpSp>
        <p:nvGrpSpPr>
          <p:cNvPr id="5" name="Gruppieren 18"/>
          <p:cNvGrpSpPr/>
          <p:nvPr/>
        </p:nvGrpSpPr>
        <p:grpSpPr>
          <a:xfrm>
            <a:off x="722765" y="1500174"/>
            <a:ext cx="7206821" cy="4071966"/>
            <a:chOff x="2004995" y="1500174"/>
            <a:chExt cx="4078287" cy="2697162"/>
          </a:xfrm>
          <a:solidFill>
            <a:schemeClr val="bg1"/>
          </a:solidFill>
          <a:effectLst>
            <a:outerShdw blurRad="50800" dist="127000" dir="8100000" algn="tr" rotWithShape="0">
              <a:prstClr val="black">
                <a:alpha val="40000"/>
              </a:prstClr>
            </a:outerShdw>
          </a:effectLst>
        </p:grpSpPr>
        <p:sp>
          <p:nvSpPr>
            <p:cNvPr id="11" name="Rectangle 3"/>
            <p:cNvSpPr>
              <a:spLocks noChangeArrowheads="1"/>
            </p:cNvSpPr>
            <p:nvPr>
              <p:custDataLst>
                <p:tags r:id="rId2"/>
              </p:custDataLst>
            </p:nvPr>
          </p:nvSpPr>
          <p:spPr bwMode="gray">
            <a:xfrm>
              <a:off x="2004995" y="1500174"/>
              <a:ext cx="4078287" cy="2697162"/>
            </a:xfrm>
            <a:prstGeom prst="rect">
              <a:avLst/>
            </a:prstGeom>
            <a:grpFill/>
            <a:ln w="19050">
              <a:solidFill>
                <a:schemeClr val="tx2">
                  <a:lumMod val="40000"/>
                  <a:lumOff val="60000"/>
                </a:schemeClr>
              </a:solidFill>
              <a:miter lim="800000"/>
              <a:headEnd/>
              <a:tailEnd/>
            </a:ln>
            <a:effectLst>
              <a:outerShdw blurRad="50800" dist="38100" dir="8100000" algn="tr" rotWithShape="0">
                <a:prstClr val="black">
                  <a:alpha val="40000"/>
                </a:prstClr>
              </a:outerShdw>
            </a:effectLst>
          </p:spPr>
          <p:txBody>
            <a:bodyPr wrap="none" anchor="ctr"/>
            <a:lstStyle/>
            <a:p>
              <a:endParaRPr lang="de-DE">
                <a:latin typeface="Arial" pitchFamily="34" charset="0"/>
                <a:cs typeface="Arial" pitchFamily="34" charset="0"/>
              </a:endParaRPr>
            </a:p>
          </p:txBody>
        </p:sp>
        <p:sp>
          <p:nvSpPr>
            <p:cNvPr id="13" name="Rectangle 12"/>
            <p:cNvSpPr>
              <a:spLocks noChangeArrowheads="1"/>
            </p:cNvSpPr>
            <p:nvPr>
              <p:custDataLst>
                <p:tags r:id="rId3"/>
              </p:custDataLst>
            </p:nvPr>
          </p:nvSpPr>
          <p:spPr bwMode="gray">
            <a:xfrm>
              <a:off x="2889609" y="3892290"/>
              <a:ext cx="2304296" cy="163090"/>
            </a:xfrm>
            <a:prstGeom prst="rect">
              <a:avLst/>
            </a:prstGeom>
            <a:grpFill/>
            <a:ln w="9525">
              <a:noFill/>
              <a:miter lim="800000"/>
              <a:headEnd/>
              <a:tailEnd/>
            </a:ln>
            <a:effectLst/>
          </p:spPr>
          <p:txBody>
            <a:bodyPr wrap="square" lIns="0" tIns="0" rIns="0" bIns="0" anchor="b">
              <a:spAutoFit/>
            </a:bodyPr>
            <a:lstStyle/>
            <a:p>
              <a:pPr defTabSz="895350">
                <a:buClr>
                  <a:schemeClr val="tx2"/>
                </a:buClr>
              </a:pPr>
              <a:r>
                <a:rPr lang="de-DE" sz="1600" dirty="0" smtClean="0">
                  <a:latin typeface="Arial" pitchFamily="34" charset="0"/>
                  <a:cs typeface="Arial" pitchFamily="34" charset="0"/>
                </a:rPr>
                <a:t>IAB: Fachkräftebedarf der Wirtschaft 2007</a:t>
              </a:r>
              <a:endParaRPr lang="de-DE" sz="1600" dirty="0">
                <a:latin typeface="Arial" pitchFamily="34" charset="0"/>
                <a:cs typeface="Arial" pitchFamily="34" charset="0"/>
              </a:endParaRPr>
            </a:p>
          </p:txBody>
        </p:sp>
        <p:sp>
          <p:nvSpPr>
            <p:cNvPr id="14" name="Rectangle 5"/>
            <p:cNvSpPr>
              <a:spLocks noChangeArrowheads="1"/>
            </p:cNvSpPr>
            <p:nvPr>
              <p:custDataLst>
                <p:tags r:id="rId4"/>
              </p:custDataLst>
            </p:nvPr>
          </p:nvSpPr>
          <p:spPr bwMode="gray">
            <a:xfrm>
              <a:off x="3374724" y="1831404"/>
              <a:ext cx="2668132" cy="2018244"/>
            </a:xfrm>
            <a:prstGeom prst="rect">
              <a:avLst/>
            </a:prstGeom>
            <a:grpFill/>
            <a:ln w="9525">
              <a:noFill/>
              <a:miter lim="800000"/>
              <a:headEnd/>
              <a:tailEnd/>
            </a:ln>
            <a:effectLst/>
          </p:spPr>
          <p:txBody>
            <a:bodyPr wrap="square" lIns="0" tIns="0" rIns="0" bIns="0">
              <a:spAutoFit/>
            </a:bodyPr>
            <a:lstStyle/>
            <a:p>
              <a:pPr marL="193675" lvl="1" indent="-192088" defTabSz="895350">
                <a:buClr>
                  <a:schemeClr val="tx2"/>
                </a:buClr>
                <a:buSzPct val="125000"/>
                <a:buFont typeface="Wingdings" pitchFamily="2" charset="2"/>
                <a:buChar char="§"/>
              </a:pPr>
              <a:r>
                <a:rPr lang="de-DE" noProof="1" smtClean="0">
                  <a:latin typeface="Arial" charset="0"/>
                  <a:cs typeface="Arial" charset="0"/>
                </a:rPr>
                <a:t>„Insgesamt würde (…) das Erwerbspersonenpotenzial im Jahr 2050 auch bei einer Nettozuwanderung von jährlich 200.000 Personen (alle Altersgruppen) um rund 9 Mio. unter dem heutigen liegen“.</a:t>
              </a:r>
            </a:p>
            <a:p>
              <a:pPr marL="193675" lvl="1" indent="-192088" defTabSz="895350">
                <a:buClr>
                  <a:schemeClr val="tx2"/>
                </a:buClr>
                <a:buSzPct val="125000"/>
                <a:buFont typeface="Wingdings" pitchFamily="2" charset="2"/>
                <a:buChar char="§"/>
              </a:pPr>
              <a:r>
                <a:rPr lang="de-DE" noProof="1" smtClean="0">
                  <a:latin typeface="Arial" charset="0"/>
                  <a:cs typeface="Arial" charset="0"/>
                </a:rPr>
                <a:t>„In 2050 werden wir in Deutschland (…) nur noch knapp 7 Mio. jüngere Arbeitskräfte (unter 30) haben, also rund 30% weniger als heute“.</a:t>
              </a:r>
            </a:p>
            <a:p>
              <a:pPr marL="193675" lvl="1" indent="-192088" defTabSz="895350">
                <a:buClr>
                  <a:schemeClr val="tx2"/>
                </a:buClr>
                <a:buSzPct val="125000"/>
                <a:buFont typeface="Wingdings" pitchFamily="2" charset="2"/>
                <a:buChar char="§"/>
              </a:pPr>
              <a:endParaRPr lang="de-DE" noProof="1" smtClean="0">
                <a:latin typeface="Arial" charset="0"/>
                <a:cs typeface="Arial" charset="0"/>
              </a:endParaRPr>
            </a:p>
          </p:txBody>
        </p:sp>
      </p:grpSp>
      <p:pic>
        <p:nvPicPr>
          <p:cNvPr id="1027" name="Picture 3" descr="C:\Users\wag45\AppData\Local\Microsoft\Windows\Temporary Internet Files\Content.IE5\2M2BUWRC\MPj04004200000[1].jpg"/>
          <p:cNvPicPr>
            <a:picLocks noChangeAspect="1" noChangeArrowheads="1"/>
          </p:cNvPicPr>
          <p:nvPr/>
        </p:nvPicPr>
        <p:blipFill>
          <a:blip r:embed="rId6" cstate="print"/>
          <a:srcRect/>
          <a:stretch>
            <a:fillRect/>
          </a:stretch>
        </p:blipFill>
        <p:spPr bwMode="auto">
          <a:xfrm>
            <a:off x="1071538" y="2643182"/>
            <a:ext cx="1590054" cy="1571636"/>
          </a:xfrm>
          <a:prstGeom prst="rect">
            <a:avLst/>
          </a:prstGeom>
          <a:noFill/>
        </p:spPr>
      </p:pic>
      <p:sp>
        <p:nvSpPr>
          <p:cNvPr id="12" name="Foliennummernplatzhalter 11"/>
          <p:cNvSpPr>
            <a:spLocks noGrp="1"/>
          </p:cNvSpPr>
          <p:nvPr>
            <p:ph type="sldNum" sz="quarter" idx="11"/>
          </p:nvPr>
        </p:nvSpPr>
        <p:spPr/>
        <p:txBody>
          <a:bodyPr/>
          <a:lstStyle/>
          <a:p>
            <a:pPr algn="r"/>
            <a:fld id="{0157F4A5-5E62-48E4-A12E-F26903DAE5DA}" type="slidenum">
              <a:rPr lang="de-DE" smtClean="0"/>
              <a:pPr algn="r"/>
              <a:t>8</a:t>
            </a:fld>
            <a:endParaRPr lang="de-DE"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r>
              <a:rPr lang="de-DE" sz="2400" dirty="0" smtClean="0"/>
              <a:t>1.6 Zwischenfazit</a:t>
            </a:r>
            <a:endParaRPr lang="de-DE" sz="2400" dirty="0"/>
          </a:p>
        </p:txBody>
      </p:sp>
      <p:sp>
        <p:nvSpPr>
          <p:cNvPr id="3" name="Fußzeilenplatzhalter 2"/>
          <p:cNvSpPr>
            <a:spLocks noGrp="1"/>
          </p:cNvSpPr>
          <p:nvPr>
            <p:ph type="ftr" sz="quarter" idx="10"/>
          </p:nvPr>
        </p:nvSpPr>
        <p:spPr/>
        <p:txBody>
          <a:bodyPr/>
          <a:lstStyle/>
          <a:p>
            <a:r>
              <a:rPr lang="de-DE" smtClean="0"/>
              <a:t>Demographische Entwicklung | Detlef Müller-Böling | 05.02.2010</a:t>
            </a:r>
            <a:endParaRPr lang="de-DE" dirty="0"/>
          </a:p>
        </p:txBody>
      </p:sp>
      <p:sp>
        <p:nvSpPr>
          <p:cNvPr id="4" name="Foliennummernplatzhalter 3"/>
          <p:cNvSpPr>
            <a:spLocks noGrp="1"/>
          </p:cNvSpPr>
          <p:nvPr>
            <p:ph type="sldNum" sz="quarter" idx="11"/>
          </p:nvPr>
        </p:nvSpPr>
        <p:spPr/>
        <p:txBody>
          <a:bodyPr/>
          <a:lstStyle/>
          <a:p>
            <a:pPr algn="r"/>
            <a:fld id="{0157F4A5-5E62-48E4-A12E-F26903DAE5DA}" type="slidenum">
              <a:rPr lang="de-DE" smtClean="0"/>
              <a:pPr algn="r"/>
              <a:t>9</a:t>
            </a:fld>
            <a:endParaRPr lang="de-DE" dirty="0"/>
          </a:p>
        </p:txBody>
      </p:sp>
      <p:sp>
        <p:nvSpPr>
          <p:cNvPr id="5" name="Rectangle 7"/>
          <p:cNvSpPr>
            <a:spLocks noChangeArrowheads="1"/>
          </p:cNvSpPr>
          <p:nvPr/>
        </p:nvSpPr>
        <p:spPr bwMode="gray">
          <a:xfrm>
            <a:off x="1074738" y="1269998"/>
            <a:ext cx="7740650" cy="1080000"/>
          </a:xfrm>
          <a:prstGeom prst="rect">
            <a:avLst/>
          </a:prstGeom>
          <a:gradFill flip="none" rotWithShape="1">
            <a:gsLst>
              <a:gs pos="0">
                <a:srgbClr val="F0F0F0"/>
              </a:gs>
              <a:gs pos="100000">
                <a:srgbClr val="FFFFFF"/>
              </a:gs>
            </a:gsLst>
            <a:lin ang="18900000" scaled="1"/>
            <a:tileRect/>
          </a:gradFill>
          <a:ln w="19050">
            <a:solidFill>
              <a:srgbClr val="EAEAEA"/>
            </a:solidFill>
            <a:miter lim="800000"/>
            <a:headEnd/>
            <a:tailEnd/>
          </a:ln>
          <a:effectLst>
            <a:outerShdw blurRad="50800" dist="127000" dir="8100000" algn="ctr" rotWithShape="0">
              <a:schemeClr val="tx1">
                <a:alpha val="40000"/>
              </a:schemeClr>
            </a:outerShdw>
          </a:effectLst>
        </p:spPr>
        <p:txBody>
          <a:bodyPr lIns="108000" tIns="36000" rIns="36000" bIns="36000" anchor="ctr"/>
          <a:lstStyle/>
          <a:p>
            <a:pPr marL="190500" indent="-190500">
              <a:lnSpc>
                <a:spcPct val="90000"/>
              </a:lnSpc>
              <a:spcAft>
                <a:spcPct val="30000"/>
              </a:spcAft>
              <a:buClr>
                <a:schemeClr val="accent1"/>
              </a:buClr>
              <a:defRPr/>
            </a:pPr>
            <a:r>
              <a:rPr lang="de-DE" sz="2000" b="1" noProof="1" smtClean="0">
                <a:latin typeface="Arial" charset="0"/>
                <a:cs typeface="Arial" charset="0"/>
              </a:rPr>
              <a:t>Im internationalen Wettbewerb verliert Deutschland seit 15 Jahren spürbar an Boden</a:t>
            </a:r>
            <a:endParaRPr lang="de-DE" sz="2000" b="1" noProof="1">
              <a:latin typeface="Arial" charset="0"/>
              <a:cs typeface="Arial" charset="0"/>
            </a:endParaRPr>
          </a:p>
        </p:txBody>
      </p:sp>
      <p:sp>
        <p:nvSpPr>
          <p:cNvPr id="6" name="Rectangle 2"/>
          <p:cNvSpPr>
            <a:spLocks noChangeArrowheads="1"/>
          </p:cNvSpPr>
          <p:nvPr/>
        </p:nvSpPr>
        <p:spPr bwMode="gray">
          <a:xfrm>
            <a:off x="219869" y="1285860"/>
            <a:ext cx="780231" cy="1080000"/>
          </a:xfrm>
          <a:prstGeom prst="rect">
            <a:avLst/>
          </a:prstGeom>
          <a:solidFill>
            <a:schemeClr val="tx2">
              <a:lumMod val="40000"/>
              <a:lumOff val="60000"/>
            </a:schemeClr>
          </a:solidFill>
          <a:ln w="19050">
            <a:noFill/>
            <a:miter lim="800000"/>
            <a:headEnd/>
            <a:tailEnd/>
          </a:ln>
          <a:effectLst>
            <a:outerShdw blurRad="50800" dist="127000" dir="8100000" algn="ctr" rotWithShape="0">
              <a:schemeClr val="tx1">
                <a:alpha val="40000"/>
              </a:schemeClr>
            </a:outerShdw>
          </a:effectLst>
        </p:spPr>
        <p:txBody>
          <a:bodyPr lIns="0" tIns="0" rIns="0" bIns="0" anchor="ctr"/>
          <a:lstStyle/>
          <a:p>
            <a:pPr algn="ctr" defTabSz="801688" eaLnBrk="0" hangingPunct="0">
              <a:defRPr/>
            </a:pPr>
            <a:r>
              <a:rPr lang="de-DE" sz="2000" b="1" noProof="1" smtClean="0">
                <a:solidFill>
                  <a:srgbClr val="FFFFFF"/>
                </a:solidFill>
                <a:latin typeface="Arial" charset="0"/>
                <a:cs typeface="Arial" charset="0"/>
              </a:rPr>
              <a:t>1</a:t>
            </a:r>
            <a:endParaRPr lang="de-DE" sz="2000" b="1" noProof="1">
              <a:solidFill>
                <a:srgbClr val="FFFFFF"/>
              </a:solidFill>
              <a:latin typeface="Arial" charset="0"/>
              <a:cs typeface="Arial" charset="0"/>
            </a:endParaRPr>
          </a:p>
        </p:txBody>
      </p:sp>
      <p:sp>
        <p:nvSpPr>
          <p:cNvPr id="7" name="Rectangle 7"/>
          <p:cNvSpPr>
            <a:spLocks noChangeArrowheads="1"/>
          </p:cNvSpPr>
          <p:nvPr/>
        </p:nvSpPr>
        <p:spPr bwMode="gray">
          <a:xfrm>
            <a:off x="1071538" y="2500306"/>
            <a:ext cx="7740650" cy="1080000"/>
          </a:xfrm>
          <a:prstGeom prst="rect">
            <a:avLst/>
          </a:prstGeom>
          <a:gradFill flip="none" rotWithShape="1">
            <a:gsLst>
              <a:gs pos="0">
                <a:srgbClr val="F0F0F0"/>
              </a:gs>
              <a:gs pos="100000">
                <a:srgbClr val="FFFFFF"/>
              </a:gs>
            </a:gsLst>
            <a:lin ang="18900000" scaled="1"/>
            <a:tileRect/>
          </a:gradFill>
          <a:ln w="19050">
            <a:solidFill>
              <a:srgbClr val="EAEAEA"/>
            </a:solidFill>
            <a:miter lim="800000"/>
            <a:headEnd/>
            <a:tailEnd/>
          </a:ln>
          <a:effectLst>
            <a:outerShdw blurRad="50800" dist="127000" dir="8100000" algn="ctr" rotWithShape="0">
              <a:schemeClr val="tx1">
                <a:alpha val="40000"/>
              </a:schemeClr>
            </a:outerShdw>
          </a:effectLst>
        </p:spPr>
        <p:txBody>
          <a:bodyPr lIns="108000" tIns="36000" rIns="36000" bIns="36000" anchor="ctr"/>
          <a:lstStyle/>
          <a:p>
            <a:pPr marL="190500" indent="-190500">
              <a:lnSpc>
                <a:spcPct val="90000"/>
              </a:lnSpc>
              <a:spcAft>
                <a:spcPct val="30000"/>
              </a:spcAft>
              <a:buClr>
                <a:schemeClr val="accent1"/>
              </a:buClr>
              <a:defRPr/>
            </a:pPr>
            <a:r>
              <a:rPr lang="de-DE" sz="2000" b="1" noProof="1" smtClean="0">
                <a:latin typeface="Arial" charset="0"/>
                <a:cs typeface="Arial" charset="0"/>
              </a:rPr>
              <a:t>Gleichzeitig steigen die Anforderungen an die Qualifikationen in allen Bereichen weiter</a:t>
            </a:r>
            <a:endParaRPr lang="de-DE" sz="2000" b="1" noProof="1">
              <a:latin typeface="Arial" charset="0"/>
              <a:cs typeface="Arial" charset="0"/>
            </a:endParaRPr>
          </a:p>
        </p:txBody>
      </p:sp>
      <p:sp>
        <p:nvSpPr>
          <p:cNvPr id="8" name="Rectangle 2"/>
          <p:cNvSpPr>
            <a:spLocks noChangeArrowheads="1"/>
          </p:cNvSpPr>
          <p:nvPr/>
        </p:nvSpPr>
        <p:spPr bwMode="gray">
          <a:xfrm>
            <a:off x="216669" y="2516168"/>
            <a:ext cx="780231" cy="1080000"/>
          </a:xfrm>
          <a:prstGeom prst="rect">
            <a:avLst/>
          </a:prstGeom>
          <a:solidFill>
            <a:schemeClr val="tx2">
              <a:lumMod val="40000"/>
              <a:lumOff val="60000"/>
            </a:schemeClr>
          </a:solidFill>
          <a:ln w="19050">
            <a:noFill/>
            <a:miter lim="800000"/>
            <a:headEnd/>
            <a:tailEnd/>
          </a:ln>
          <a:effectLst>
            <a:outerShdw blurRad="50800" dist="127000" dir="8100000" algn="ctr" rotWithShape="0">
              <a:schemeClr val="tx1">
                <a:alpha val="40000"/>
              </a:schemeClr>
            </a:outerShdw>
          </a:effectLst>
        </p:spPr>
        <p:txBody>
          <a:bodyPr lIns="0" tIns="0" rIns="0" bIns="0" anchor="ctr"/>
          <a:lstStyle/>
          <a:p>
            <a:pPr algn="ctr" defTabSz="801688" eaLnBrk="0" hangingPunct="0">
              <a:defRPr/>
            </a:pPr>
            <a:r>
              <a:rPr lang="de-DE" sz="2000" b="1" noProof="1" smtClean="0">
                <a:solidFill>
                  <a:srgbClr val="FFFFFF"/>
                </a:solidFill>
                <a:latin typeface="Arial" charset="0"/>
                <a:cs typeface="Arial" charset="0"/>
              </a:rPr>
              <a:t>2</a:t>
            </a:r>
            <a:endParaRPr lang="de-DE" sz="2000" b="1" noProof="1">
              <a:solidFill>
                <a:srgbClr val="FFFFFF"/>
              </a:solidFill>
              <a:latin typeface="Arial" charset="0"/>
              <a:cs typeface="Arial" charset="0"/>
            </a:endParaRPr>
          </a:p>
        </p:txBody>
      </p:sp>
      <p:sp>
        <p:nvSpPr>
          <p:cNvPr id="9" name="Rectangle 7"/>
          <p:cNvSpPr>
            <a:spLocks noChangeArrowheads="1"/>
          </p:cNvSpPr>
          <p:nvPr/>
        </p:nvSpPr>
        <p:spPr bwMode="gray">
          <a:xfrm>
            <a:off x="1071538" y="3714752"/>
            <a:ext cx="7740650" cy="1080000"/>
          </a:xfrm>
          <a:prstGeom prst="rect">
            <a:avLst/>
          </a:prstGeom>
          <a:gradFill flip="none" rotWithShape="1">
            <a:gsLst>
              <a:gs pos="0">
                <a:srgbClr val="F0F0F0"/>
              </a:gs>
              <a:gs pos="100000">
                <a:srgbClr val="FFFFFF"/>
              </a:gs>
            </a:gsLst>
            <a:lin ang="18900000" scaled="1"/>
            <a:tileRect/>
          </a:gradFill>
          <a:ln w="19050">
            <a:solidFill>
              <a:srgbClr val="EAEAEA"/>
            </a:solidFill>
            <a:miter lim="800000"/>
            <a:headEnd/>
            <a:tailEnd/>
          </a:ln>
          <a:effectLst>
            <a:outerShdw blurRad="50800" dist="127000" dir="8100000" algn="ctr" rotWithShape="0">
              <a:schemeClr val="tx1">
                <a:alpha val="40000"/>
              </a:schemeClr>
            </a:outerShdw>
          </a:effectLst>
        </p:spPr>
        <p:txBody>
          <a:bodyPr lIns="108000" tIns="36000" rIns="36000" bIns="36000" anchor="ctr"/>
          <a:lstStyle/>
          <a:p>
            <a:pPr marL="190500" indent="-190500">
              <a:lnSpc>
                <a:spcPct val="90000"/>
              </a:lnSpc>
              <a:spcAft>
                <a:spcPct val="30000"/>
              </a:spcAft>
              <a:buClr>
                <a:schemeClr val="accent1"/>
              </a:buClr>
              <a:defRPr/>
            </a:pPr>
            <a:r>
              <a:rPr lang="de-DE" sz="2000" b="1" noProof="1" smtClean="0">
                <a:latin typeface="Arial" charset="0"/>
                <a:cs typeface="Arial" charset="0"/>
              </a:rPr>
              <a:t>Der schon heute spürbaren Fachkräftemangel wird weiter steigen</a:t>
            </a:r>
            <a:endParaRPr lang="de-DE" sz="2000" b="1" noProof="1">
              <a:latin typeface="Arial" charset="0"/>
              <a:cs typeface="Arial" charset="0"/>
            </a:endParaRPr>
          </a:p>
        </p:txBody>
      </p:sp>
      <p:sp>
        <p:nvSpPr>
          <p:cNvPr id="10" name="Rectangle 2"/>
          <p:cNvSpPr>
            <a:spLocks noChangeArrowheads="1"/>
          </p:cNvSpPr>
          <p:nvPr/>
        </p:nvSpPr>
        <p:spPr bwMode="gray">
          <a:xfrm>
            <a:off x="216669" y="3730614"/>
            <a:ext cx="780231" cy="1080000"/>
          </a:xfrm>
          <a:prstGeom prst="rect">
            <a:avLst/>
          </a:prstGeom>
          <a:solidFill>
            <a:schemeClr val="tx2">
              <a:lumMod val="40000"/>
              <a:lumOff val="60000"/>
            </a:schemeClr>
          </a:solidFill>
          <a:ln w="19050">
            <a:noFill/>
            <a:miter lim="800000"/>
            <a:headEnd/>
            <a:tailEnd/>
          </a:ln>
          <a:effectLst>
            <a:outerShdw blurRad="50800" dist="127000" dir="8100000" algn="ctr" rotWithShape="0">
              <a:schemeClr val="tx1">
                <a:alpha val="40000"/>
              </a:schemeClr>
            </a:outerShdw>
          </a:effectLst>
        </p:spPr>
        <p:txBody>
          <a:bodyPr lIns="0" tIns="0" rIns="0" bIns="0" anchor="ctr"/>
          <a:lstStyle/>
          <a:p>
            <a:pPr algn="ctr" defTabSz="801688" eaLnBrk="0" hangingPunct="0">
              <a:defRPr/>
            </a:pPr>
            <a:r>
              <a:rPr lang="de-DE" sz="2000" b="1" noProof="1" smtClean="0">
                <a:solidFill>
                  <a:srgbClr val="FFFFFF"/>
                </a:solidFill>
                <a:latin typeface="Arial" charset="0"/>
                <a:cs typeface="Arial" charset="0"/>
              </a:rPr>
              <a:t>3</a:t>
            </a:r>
            <a:endParaRPr lang="de-DE" sz="2000" b="1" noProof="1">
              <a:solidFill>
                <a:srgbClr val="FFFFFF"/>
              </a:solidFill>
              <a:latin typeface="Arial" charset="0"/>
              <a:cs typeface="Arial" charset="0"/>
            </a:endParaRPr>
          </a:p>
        </p:txBody>
      </p:sp>
      <p:sp>
        <p:nvSpPr>
          <p:cNvPr id="11" name="Rectangle 7"/>
          <p:cNvSpPr>
            <a:spLocks noChangeArrowheads="1"/>
          </p:cNvSpPr>
          <p:nvPr/>
        </p:nvSpPr>
        <p:spPr bwMode="gray">
          <a:xfrm>
            <a:off x="1071538" y="4929198"/>
            <a:ext cx="7740650" cy="1080000"/>
          </a:xfrm>
          <a:prstGeom prst="rect">
            <a:avLst/>
          </a:prstGeom>
          <a:gradFill flip="none" rotWithShape="1">
            <a:gsLst>
              <a:gs pos="0">
                <a:srgbClr val="F0F0F0"/>
              </a:gs>
              <a:gs pos="100000">
                <a:srgbClr val="FFFFFF"/>
              </a:gs>
            </a:gsLst>
            <a:lin ang="18900000" scaled="1"/>
            <a:tileRect/>
          </a:gradFill>
          <a:ln w="19050">
            <a:solidFill>
              <a:srgbClr val="EAEAEA"/>
            </a:solidFill>
            <a:miter lim="800000"/>
            <a:headEnd/>
            <a:tailEnd/>
          </a:ln>
          <a:effectLst>
            <a:outerShdw blurRad="50800" dist="127000" dir="8100000" algn="ctr" rotWithShape="0">
              <a:schemeClr val="tx1">
                <a:alpha val="40000"/>
              </a:schemeClr>
            </a:outerShdw>
          </a:effectLst>
        </p:spPr>
        <p:txBody>
          <a:bodyPr lIns="108000" tIns="36000" rIns="36000" bIns="36000" anchor="ctr"/>
          <a:lstStyle/>
          <a:p>
            <a:pPr marL="190500" indent="-190500">
              <a:lnSpc>
                <a:spcPct val="90000"/>
              </a:lnSpc>
              <a:spcAft>
                <a:spcPct val="30000"/>
              </a:spcAft>
              <a:buClr>
                <a:schemeClr val="accent1"/>
              </a:buClr>
              <a:defRPr/>
            </a:pPr>
            <a:r>
              <a:rPr lang="de-DE" sz="2000" b="1" noProof="1" smtClean="0">
                <a:latin typeface="Arial" charset="0"/>
                <a:cs typeface="Arial" charset="0"/>
              </a:rPr>
              <a:t>Die demographische Entwicklung wird diese Entwicklungen noch intensivieren</a:t>
            </a:r>
            <a:endParaRPr lang="de-DE" sz="2000" b="1" noProof="1">
              <a:latin typeface="Arial" charset="0"/>
              <a:cs typeface="Arial" charset="0"/>
            </a:endParaRPr>
          </a:p>
        </p:txBody>
      </p:sp>
      <p:sp>
        <p:nvSpPr>
          <p:cNvPr id="12" name="Rectangle 2"/>
          <p:cNvSpPr>
            <a:spLocks noChangeArrowheads="1"/>
          </p:cNvSpPr>
          <p:nvPr/>
        </p:nvSpPr>
        <p:spPr bwMode="gray">
          <a:xfrm>
            <a:off x="216669" y="4945060"/>
            <a:ext cx="780231" cy="1080000"/>
          </a:xfrm>
          <a:prstGeom prst="rect">
            <a:avLst/>
          </a:prstGeom>
          <a:solidFill>
            <a:schemeClr val="tx2">
              <a:lumMod val="40000"/>
              <a:lumOff val="60000"/>
            </a:schemeClr>
          </a:solidFill>
          <a:ln w="19050">
            <a:noFill/>
            <a:miter lim="800000"/>
            <a:headEnd/>
            <a:tailEnd/>
          </a:ln>
          <a:effectLst>
            <a:outerShdw blurRad="50800" dist="127000" dir="8100000" algn="ctr" rotWithShape="0">
              <a:schemeClr val="tx1">
                <a:alpha val="40000"/>
              </a:schemeClr>
            </a:outerShdw>
          </a:effectLst>
        </p:spPr>
        <p:txBody>
          <a:bodyPr lIns="0" tIns="0" rIns="0" bIns="0" anchor="ctr"/>
          <a:lstStyle/>
          <a:p>
            <a:pPr algn="ctr" defTabSz="801688" eaLnBrk="0" hangingPunct="0">
              <a:defRPr/>
            </a:pPr>
            <a:r>
              <a:rPr lang="de-DE" sz="2000" b="1" noProof="1" smtClean="0">
                <a:solidFill>
                  <a:srgbClr val="FFFFFF"/>
                </a:solidFill>
                <a:latin typeface="Arial" charset="0"/>
                <a:cs typeface="Arial" charset="0"/>
              </a:rPr>
              <a:t>4</a:t>
            </a:r>
            <a:endParaRPr lang="de-DE" sz="2000" b="1" noProof="1">
              <a:solidFill>
                <a:srgbClr val="FFFFFF"/>
              </a:solidFill>
              <a:latin typeface="Arial" charset="0"/>
              <a:cs typeface="Arial"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vmGtKnTBBEK9M6barvYeR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RZhc1V_JF0iFOeap1Nkie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itD952qk3E28Yp7UCjAVo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UjRbOBEekiMDH0ojU_mB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RZhc1V_JF0iFOeap1Nkie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L5CPSiQackuoOAdzG1jA.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itD952qk3E28Yp7UCjAVo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HUjRbOBEekiMDH0ojU_mBg"/>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a:noFill/>
        </a:ln>
        <a:effectLst>
          <a:outerShdw blurRad="50800" dist="127000" dir="8400000" algn="tr" rotWithShape="0">
            <a:prstClr val="black">
              <a:alpha val="49000"/>
            </a:prstClr>
          </a:outerShdw>
        </a:effectLst>
      </a:spPr>
      <a:bodyPr rtlCol="0" anchor="ctr"/>
      <a:lstStyle>
        <a:defPPr algn="ctr">
          <a:defRPr sz="2000" b="1"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1799</Words>
  <Application>Microsoft Office PowerPoint</Application>
  <PresentationFormat>Bildschirmpräsentation (4:3)</PresentationFormat>
  <Paragraphs>332</Paragraphs>
  <Slides>30</Slides>
  <Notes>10</Notes>
  <HiddenSlides>3</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30</vt:i4>
      </vt:variant>
    </vt:vector>
  </HeadingPairs>
  <TitlesOfParts>
    <vt:vector size="32" baseType="lpstr">
      <vt:lpstr>Larissa-Design</vt:lpstr>
      <vt:lpstr>Worksheet</vt:lpstr>
      <vt:lpstr>Folie 1</vt:lpstr>
      <vt:lpstr>Folie 2</vt:lpstr>
      <vt:lpstr>Folie 3</vt:lpstr>
      <vt:lpstr>Folie 4</vt:lpstr>
      <vt:lpstr>Folie 5</vt:lpstr>
      <vt:lpstr>Folie 6</vt:lpstr>
      <vt:lpstr>1.4 Arbeitslosenquoten nach Bildungsgrad</vt:lpstr>
      <vt:lpstr>Folie 8</vt:lpstr>
      <vt:lpstr>Folie 9</vt:lpstr>
      <vt:lpstr>Folie 10</vt:lpstr>
      <vt:lpstr>Folie 11</vt:lpstr>
      <vt:lpstr>Folie 12</vt:lpstr>
      <vt:lpstr>2.1 KMK-Berechnungen</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3.3 Ohne aktives Diversity-Management geht es nicht, rechtliche Öffnung alleine reicht nicht!</vt:lpstr>
      <vt:lpstr>Folie 28</vt:lpstr>
      <vt:lpstr>Folie 29</vt:lpstr>
      <vt:lpstr>Folie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ist das Tollste</dc:title>
  <dc:creator>Simon Wagnitz</dc:creator>
  <cp:lastModifiedBy>Detlef MÃƒÂ¼ller-BÃƒÂ¶ling</cp:lastModifiedBy>
  <cp:revision>46</cp:revision>
  <dcterms:created xsi:type="dcterms:W3CDTF">2009-09-29T16:45:55Z</dcterms:created>
  <dcterms:modified xsi:type="dcterms:W3CDTF">2010-02-05T16:09:03Z</dcterms:modified>
</cp:coreProperties>
</file>