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40" r:id="rId2"/>
    <p:sldId id="431" r:id="rId3"/>
    <p:sldId id="435" r:id="rId4"/>
    <p:sldId id="432" r:id="rId5"/>
    <p:sldId id="437" r:id="rId6"/>
    <p:sldId id="392" r:id="rId7"/>
    <p:sldId id="438" r:id="rId8"/>
    <p:sldId id="433" r:id="rId9"/>
    <p:sldId id="439" r:id="rId10"/>
  </p:sldIdLst>
  <p:sldSz cx="9144000" cy="6858000" type="screen4x3"/>
  <p:notesSz cx="6669088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0"/>
  </p:normalViewPr>
  <p:slideViewPr>
    <p:cSldViewPr>
      <p:cViewPr varScale="1">
        <p:scale>
          <a:sx n="113" d="100"/>
          <a:sy n="113" d="100"/>
        </p:scale>
        <p:origin x="16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914" y="-84"/>
      </p:cViewPr>
      <p:guideLst>
        <p:guide orient="horz" pos="3126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67F02D1-3AA4-3B4A-87AF-841815C8379F}" type="datetime1">
              <a:rPr lang="de-DE"/>
              <a:pPr>
                <a:defRPr/>
              </a:pPr>
              <a:t>25.02.22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F50CD70-44CA-CB4F-BA7D-E64D4806A3F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0E9CC5B-A75B-CC4E-BD56-36DCCA6427E1}" type="datetime1">
              <a:rPr lang="de-DE"/>
              <a:pPr>
                <a:defRPr/>
              </a:pPr>
              <a:t>25.02.22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EF4ED42-D143-2A40-991C-07CE027B2D6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7" descr="CHE_PPT_roterBogen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023938"/>
            <a:ext cx="4060825" cy="583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186"/>
          <p:cNvSpPr txBox="1">
            <a:spLocks noChangeArrowheads="1"/>
          </p:cNvSpPr>
          <p:nvPr userDrawn="1"/>
        </p:nvSpPr>
        <p:spPr bwMode="auto">
          <a:xfrm>
            <a:off x="142875" y="5929313"/>
            <a:ext cx="2808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sz="18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www.che-consult.de</a:t>
            </a:r>
          </a:p>
        </p:txBody>
      </p:sp>
      <p:pic>
        <p:nvPicPr>
          <p:cNvPr id="4" name="Picture 185" descr="che_consult_weissTrans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115888"/>
            <a:ext cx="2216150" cy="12969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92913" y="6443663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fld id="{ACF08782-42AA-DF46-9C42-9F06718337C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freies Feld für Bauste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ChangeArrowheads="1"/>
          </p:cNvSpPr>
          <p:nvPr userDrawn="1"/>
        </p:nvSpPr>
        <p:spPr bwMode="auto">
          <a:xfrm>
            <a:off x="0" y="6453188"/>
            <a:ext cx="9144000" cy="404812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100000">
                <a:srgbClr val="EAEAEA"/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>
              <a:latin typeface="+mn-lt"/>
              <a:ea typeface="+mn-ea"/>
              <a:cs typeface="+mn-cs"/>
            </a:endParaRP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>
          <a:xfrm>
            <a:off x="142874" y="142875"/>
            <a:ext cx="6858017" cy="642938"/>
          </a:xfrm>
          <a:prstGeom prst="rect">
            <a:avLst/>
          </a:prstGeom>
        </p:spPr>
        <p:txBody>
          <a:bodyPr/>
          <a:lstStyle>
            <a:lvl1pPr>
              <a:buNone/>
              <a:defRPr sz="2800" b="1">
                <a:latin typeface="Arial" pitchFamily="34" charset="0"/>
                <a:cs typeface="Arial" pitchFamily="34" charset="0"/>
              </a:defRPr>
            </a:lvl1pPr>
            <a:lvl5pPr>
              <a:buNone/>
              <a:defRPr/>
            </a:lvl5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>
          <a:xfrm>
            <a:off x="142875" y="6443663"/>
            <a:ext cx="8029575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de-DE"/>
              <a:t>Friedrichshafener Bildungsgespräche | 05.04.2011| Müller-Böling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>
          <a:xfrm>
            <a:off x="6794500" y="6443663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fld id="{A76B6EC7-5C6B-BA4F-A124-A7A635D7AB9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Textf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0" y="6453188"/>
            <a:ext cx="9144000" cy="404812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100000">
                <a:srgbClr val="EAEAEA"/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>
              <a:latin typeface="+mn-lt"/>
              <a:ea typeface="+mn-ea"/>
              <a:cs typeface="+mn-cs"/>
            </a:endParaRP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>
          <a:xfrm>
            <a:off x="142874" y="142875"/>
            <a:ext cx="6858017" cy="642938"/>
          </a:xfrm>
          <a:prstGeom prst="rect">
            <a:avLst/>
          </a:prstGeom>
        </p:spPr>
        <p:txBody>
          <a:bodyPr/>
          <a:lstStyle>
            <a:lvl1pPr>
              <a:buNone/>
              <a:defRPr sz="2800" b="1">
                <a:latin typeface="Arial" pitchFamily="34" charset="0"/>
                <a:cs typeface="Arial" pitchFamily="34" charset="0"/>
              </a:defRPr>
            </a:lvl1pPr>
            <a:lvl5pPr>
              <a:buNone/>
              <a:defRPr/>
            </a:lvl5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3"/>
          </p:nvPr>
        </p:nvSpPr>
        <p:spPr>
          <a:xfrm>
            <a:off x="642938" y="1428750"/>
            <a:ext cx="7858125" cy="2776145"/>
          </a:xfrm>
          <a:prstGeom prst="rect">
            <a:avLst/>
          </a:prstGeom>
        </p:spPr>
        <p:txBody>
          <a:bodyPr>
            <a:spAutoFit/>
          </a:bodyPr>
          <a:lstStyle>
            <a:lvl1pPr>
              <a:buClr>
                <a:srgbClr val="FF0000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>
              <a:buClr>
                <a:srgbClr val="FF0000"/>
              </a:buClr>
              <a:defRPr>
                <a:latin typeface="Arial" pitchFamily="34" charset="0"/>
                <a:cs typeface="Arial" pitchFamily="34" charset="0"/>
              </a:defRPr>
            </a:lvl2pPr>
            <a:lvl3pPr>
              <a:buClr>
                <a:srgbClr val="FF0000"/>
              </a:buClr>
              <a:defRPr>
                <a:latin typeface="Arial" pitchFamily="34" charset="0"/>
                <a:cs typeface="Arial" pitchFamily="34" charset="0"/>
              </a:defRPr>
            </a:lvl3pPr>
            <a:lvl4pPr>
              <a:buClr>
                <a:srgbClr val="FF0000"/>
              </a:buClr>
              <a:defRPr>
                <a:latin typeface="Arial" pitchFamily="34" charset="0"/>
                <a:cs typeface="Arial" pitchFamily="34" charset="0"/>
              </a:defRPr>
            </a:lvl4pPr>
            <a:lvl5pPr>
              <a:buClr>
                <a:srgbClr val="FF0000"/>
              </a:buCl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142875" y="6443663"/>
            <a:ext cx="7885113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de-DE"/>
              <a:t>Friedrichshafener Bildungsgespräche | 05.04.2011| Müller-Böling</a:t>
            </a:r>
            <a:endParaRPr lang="de-DE" dirty="0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5"/>
          </p:nvPr>
        </p:nvSpPr>
        <p:spPr>
          <a:xfrm>
            <a:off x="7451725" y="6443663"/>
            <a:ext cx="1476375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fld id="{8931EFC5-19CA-2E4D-B28E-BD9B1C029E8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ChangeArrowheads="1"/>
          </p:cNvSpPr>
          <p:nvPr userDrawn="1"/>
        </p:nvSpPr>
        <p:spPr bwMode="auto">
          <a:xfrm>
            <a:off x="0" y="6453188"/>
            <a:ext cx="9144000" cy="404812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100000">
                <a:srgbClr val="EAEAEA"/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sz="1800">
              <a:ea typeface="+mn-ea"/>
              <a:cs typeface="+mn-cs"/>
            </a:endParaRPr>
          </a:p>
        </p:txBody>
      </p:sp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0" y="6453188"/>
            <a:ext cx="9144000" cy="404812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100000">
                <a:srgbClr val="EAEAEA"/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sz="1800">
              <a:ea typeface="+mn-ea"/>
              <a:cs typeface="+mn-cs"/>
            </a:endParaRP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142844" y="214290"/>
            <a:ext cx="6858048" cy="64294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142875" y="6443663"/>
            <a:ext cx="6264275" cy="476250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de-DE"/>
              <a:t>Friedrichshafener Bildungsgespräche | 05.04.2011| Müller-Böling</a:t>
            </a:r>
            <a:endParaRPr lang="de-DE" dirty="0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6794500" y="6443663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fld id="{4E8055C0-9C8B-B04C-83A5-2610EE75811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ChangeArrowheads="1"/>
          </p:cNvSpPr>
          <p:nvPr userDrawn="1"/>
        </p:nvSpPr>
        <p:spPr bwMode="auto">
          <a:xfrm>
            <a:off x="0" y="6453188"/>
            <a:ext cx="9144000" cy="404812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100000">
                <a:srgbClr val="EAEAEA"/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latin typeface="+mn-lt"/>
              <a:ea typeface="+mn-ea"/>
              <a:cs typeface="+mn-cs"/>
            </a:endParaRP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282" y="1"/>
            <a:ext cx="6400800" cy="714356"/>
          </a:xfrm>
          <a:prstGeom prst="rect">
            <a:avLst/>
          </a:prstGeom>
        </p:spPr>
        <p:txBody>
          <a:bodyPr anchor="ctr"/>
          <a:lstStyle>
            <a:lvl1pPr marL="0" indent="0" algn="l">
              <a:buFont typeface="Wingdings" pitchFamily="2" charset="2"/>
              <a:buNone/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Formatvorlage des Untertitelmasters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214313" y="6381750"/>
            <a:ext cx="6264275" cy="476250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de-DE"/>
              <a:t>Friedrichshafener Bildungsgespräche | 05.04.2011| Müller-Böling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6865938" y="63817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</a:lstStyle>
          <a:p>
            <a:fld id="{177B722B-60C9-C54B-9F33-DE8FED0D683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75000"/>
                </a:schemeClr>
              </a:gs>
              <a:gs pos="40000">
                <a:schemeClr val="bg1"/>
              </a:gs>
              <a:gs pos="100000">
                <a:srgbClr val="DDDDDD"/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>
              <a:latin typeface="+mn-lt"/>
              <a:ea typeface="+mn-ea"/>
              <a:cs typeface="+mn-cs"/>
            </a:endParaRPr>
          </a:p>
        </p:txBody>
      </p:sp>
      <p:pic>
        <p:nvPicPr>
          <p:cNvPr id="1027" name="Picture 13" descr="che_Dachmarke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667625" y="115888"/>
            <a:ext cx="1270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9" r:id="rId5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/>
        </p:nvSpPr>
        <p:spPr bwMode="auto">
          <a:xfrm>
            <a:off x="2058988" y="3743325"/>
            <a:ext cx="64008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algn="r">
              <a:spcBef>
                <a:spcPct val="20000"/>
              </a:spcBef>
              <a:buFont typeface="Arial" charset="0"/>
              <a:buNone/>
            </a:pPr>
            <a:r>
              <a:rPr lang="de-DE" sz="2800" dirty="0">
                <a:ea typeface="Arial" charset="0"/>
                <a:cs typeface="Arial" charset="0"/>
              </a:rPr>
              <a:t>Detlef Müller-Böling</a:t>
            </a:r>
          </a:p>
          <a:p>
            <a:pPr marL="342900" indent="-342900" algn="r">
              <a:spcBef>
                <a:spcPct val="20000"/>
              </a:spcBef>
              <a:buFont typeface="Arial" charset="0"/>
              <a:buNone/>
            </a:pPr>
            <a:endParaRPr lang="de-DE" sz="2800" dirty="0">
              <a:ea typeface="Arial" charset="0"/>
              <a:cs typeface="Arial" charset="0"/>
            </a:endParaRPr>
          </a:p>
          <a:p>
            <a:pPr marL="342900" indent="-342900" algn="r">
              <a:spcBef>
                <a:spcPct val="20000"/>
              </a:spcBef>
              <a:buFont typeface="Arial" charset="0"/>
              <a:buNone/>
            </a:pPr>
            <a:r>
              <a:rPr lang="de-DE" sz="2800" dirty="0">
                <a:ea typeface="Arial" charset="0"/>
                <a:cs typeface="Arial" charset="0"/>
              </a:rPr>
              <a:t>Friedrichshafen, 05.04.2011</a:t>
            </a:r>
          </a:p>
        </p:txBody>
      </p:sp>
      <p:sp>
        <p:nvSpPr>
          <p:cNvPr id="9219" name="Rectangle 2"/>
          <p:cNvSpPr>
            <a:spLocks noGrp="1" noChangeArrowheads="1"/>
          </p:cNvSpPr>
          <p:nvPr/>
        </p:nvSpPr>
        <p:spPr bwMode="auto">
          <a:xfrm>
            <a:off x="468313" y="1987550"/>
            <a:ext cx="8142287" cy="167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r>
              <a:rPr lang="de-DE" sz="3600" b="1" dirty="0"/>
              <a:t>Universitäten: </a:t>
            </a:r>
          </a:p>
          <a:p>
            <a:pPr algn="r"/>
            <a:r>
              <a:rPr lang="de-DE" sz="3600" b="1" dirty="0"/>
              <a:t>Lehr- und Forschungsmaschinen? </a:t>
            </a:r>
          </a:p>
          <a:p>
            <a:pPr algn="r"/>
            <a:r>
              <a:rPr lang="de-DE" sz="3200" b="1" dirty="0"/>
              <a:t>Da war doch noch was!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Fußzeilenplatzhalter 2"/>
          <p:cNvSpPr>
            <a:spLocks noGrp="1"/>
          </p:cNvSpPr>
          <p:nvPr>
            <p:ph type="ftr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>
                <a:latin typeface="Arial" charset="0"/>
                <a:ea typeface="Arial" charset="0"/>
                <a:cs typeface="Arial" charset="0"/>
              </a:rPr>
              <a:t>Friedrichshafener Bildungsgespräche | 05.04.2011| Müller-Böling</a:t>
            </a:r>
            <a:endParaRPr lang="de-DE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557" name="Foliennummernplatzhalter 3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1C0AFFC-84C6-DB4D-A236-BC7D4D8734AE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33400" y="1828800"/>
            <a:ext cx="7858125" cy="3145476"/>
          </a:xfrm>
        </p:spPr>
        <p:txBody>
          <a:bodyPr/>
          <a:lstStyle/>
          <a:p>
            <a:pPr algn="ctr" eaLnBrk="1" hangingPunct="1">
              <a:buFont typeface="Wingdings" charset="2"/>
              <a:buNone/>
            </a:pPr>
            <a:r>
              <a:rPr lang="de-DE" dirty="0"/>
              <a:t>Hochschulen sind mehr als</a:t>
            </a:r>
            <a:br>
              <a:rPr lang="de-DE" dirty="0"/>
            </a:br>
            <a:r>
              <a:rPr lang="de-DE" dirty="0"/>
              <a:t>Wissensfabriken.</a:t>
            </a:r>
          </a:p>
          <a:p>
            <a:pPr algn="ctr" eaLnBrk="1" hangingPunct="1">
              <a:buFont typeface="Wingdings" charset="2"/>
              <a:buNone/>
            </a:pPr>
            <a:r>
              <a:rPr lang="de-DE" dirty="0"/>
              <a:t>Sie haben eine Verantwortung für die Entwicklung der Gesellschaft in kultureller, wirtschaftlicher,  intellektueller und sozialer Hinsicht.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de-DE" dirty="0"/>
              <a:t>Standpunkt 1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Untertitel 1"/>
          <p:cNvSpPr>
            <a:spLocks noGrp="1"/>
          </p:cNvSpPr>
          <p:nvPr>
            <p:ph type="subTitle" idx="1"/>
          </p:nvPr>
        </p:nvSpPr>
        <p:spPr bwMode="auto">
          <a:xfrm>
            <a:off x="214313" y="0"/>
            <a:ext cx="6400800" cy="7143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buFont typeface="Wingdings" charset="2"/>
              <a:buNone/>
            </a:pP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196" name="Foliennummernplatzhalt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8166043-6297-B744-999E-2A62C7E518E3}" type="slidenum">
              <a:rPr lang="de-DE"/>
              <a:pPr/>
              <a:t>3</a:t>
            </a:fld>
            <a:endParaRPr lang="de-DE"/>
          </a:p>
        </p:txBody>
      </p:sp>
      <p:pic>
        <p:nvPicPr>
          <p:cNvPr id="819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038225"/>
            <a:ext cx="7924800" cy="581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5715000" y="533400"/>
            <a:ext cx="3276600" cy="6324600"/>
          </a:xfrm>
          <a:prstGeom prst="rect">
            <a:avLst/>
          </a:prstGeom>
          <a:solidFill>
            <a:srgbClr val="BFBFBF"/>
          </a:solidFill>
          <a:ln w="25400">
            <a:noFill/>
            <a:miter lim="800000"/>
            <a:headEnd/>
            <a:tailEnd/>
          </a:ln>
          <a:effectLst>
            <a:outerShdw blurRad="63500" dist="127000" dir="8400007" algn="tr" rotWithShape="0">
              <a:srgbClr val="000000">
                <a:alpha val="48999"/>
              </a:srgbClr>
            </a:outerShdw>
          </a:effectLst>
        </p:spPr>
        <p:txBody>
          <a:bodyPr>
            <a:prstTxWarp prst="textNoShape">
              <a:avLst/>
            </a:prstTxWarp>
          </a:bodyPr>
          <a:lstStyle/>
          <a:p>
            <a:r>
              <a:rPr lang="de-DE" sz="2000" b="1" dirty="0"/>
              <a:t>Gesellschaftliche Verantwortung</a:t>
            </a:r>
          </a:p>
          <a:p>
            <a:r>
              <a:rPr lang="de-DE" b="1" dirty="0"/>
              <a:t> </a:t>
            </a:r>
          </a:p>
          <a:p>
            <a:pPr>
              <a:buFont typeface="Arial" charset="0"/>
              <a:buChar char="•"/>
            </a:pPr>
            <a:r>
              <a:rPr lang="de-DE" sz="2000" b="1" dirty="0"/>
              <a:t> kulturelle</a:t>
            </a:r>
          </a:p>
          <a:p>
            <a:r>
              <a:rPr lang="de-DE" sz="2000" i="1" dirty="0"/>
              <a:t>Theater, Museen, Orchester</a:t>
            </a:r>
          </a:p>
          <a:p>
            <a:endParaRPr lang="de-DE" sz="2000" b="1" dirty="0"/>
          </a:p>
          <a:p>
            <a:pPr>
              <a:buFont typeface="Arial" charset="0"/>
              <a:buChar char="•"/>
            </a:pPr>
            <a:r>
              <a:rPr lang="de-DE" sz="2000" b="1" dirty="0"/>
              <a:t> wirtschaftliche</a:t>
            </a:r>
          </a:p>
          <a:p>
            <a:r>
              <a:rPr lang="de-DE" sz="2000" i="1" dirty="0"/>
              <a:t>Patente, </a:t>
            </a:r>
            <a:r>
              <a:rPr lang="de-DE" sz="2000" i="1" dirty="0" err="1"/>
              <a:t>Spin-offs</a:t>
            </a:r>
            <a:r>
              <a:rPr lang="de-DE" sz="2000" i="1" dirty="0"/>
              <a:t>, Unternehmenskooperation,</a:t>
            </a:r>
          </a:p>
          <a:p>
            <a:r>
              <a:rPr lang="de-DE" sz="2000" i="1" dirty="0"/>
              <a:t>Absolventen</a:t>
            </a:r>
          </a:p>
          <a:p>
            <a:endParaRPr lang="de-DE" sz="2000" i="1" dirty="0"/>
          </a:p>
          <a:p>
            <a:pPr>
              <a:buFont typeface="Arial" charset="0"/>
              <a:buChar char="•"/>
            </a:pPr>
            <a:r>
              <a:rPr lang="de-DE" sz="2000" b="1" dirty="0"/>
              <a:t> intellektuelle</a:t>
            </a:r>
          </a:p>
          <a:p>
            <a:r>
              <a:rPr lang="de-DE" sz="2000" i="1" dirty="0"/>
              <a:t>Erklärung der Welt, Sinngebung, kritisches Korrektiv</a:t>
            </a:r>
          </a:p>
          <a:p>
            <a:endParaRPr lang="de-DE" sz="2000" i="1" dirty="0"/>
          </a:p>
          <a:p>
            <a:pPr>
              <a:buFont typeface="Arial" charset="0"/>
              <a:buChar char="•"/>
            </a:pPr>
            <a:r>
              <a:rPr lang="de-DE" sz="2000" b="1" dirty="0"/>
              <a:t> soziale</a:t>
            </a:r>
          </a:p>
          <a:p>
            <a:r>
              <a:rPr lang="de-DE" sz="2000" i="1" dirty="0"/>
              <a:t>Nachhaltigkeit, </a:t>
            </a:r>
            <a:r>
              <a:rPr lang="de-DE" sz="2000" i="1" dirty="0" err="1"/>
              <a:t>Diversität</a:t>
            </a:r>
            <a:r>
              <a:rPr lang="de-DE" sz="2000" i="1" dirty="0"/>
              <a:t>, Bildungsgerechtigkeit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Fußzeilenplatzhalter 2"/>
          <p:cNvSpPr>
            <a:spLocks noGrp="1"/>
          </p:cNvSpPr>
          <p:nvPr>
            <p:ph type="ftr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>
                <a:latin typeface="Arial" charset="0"/>
                <a:ea typeface="Arial" charset="0"/>
                <a:cs typeface="Arial" charset="0"/>
              </a:rPr>
              <a:t>Friedrichshafener Bildungsgespräche | 05.04.2011| Müller-Böling</a:t>
            </a:r>
          </a:p>
        </p:txBody>
      </p:sp>
      <p:sp>
        <p:nvSpPr>
          <p:cNvPr id="23557" name="Foliennummernplatzhalter 3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1C0AFFC-84C6-DB4D-A236-BC7D4D8734AE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33400" y="2209800"/>
            <a:ext cx="7858125" cy="2259080"/>
          </a:xfrm>
        </p:spPr>
        <p:txBody>
          <a:bodyPr/>
          <a:lstStyle/>
          <a:p>
            <a:pPr algn="ctr" eaLnBrk="1" hangingPunct="1">
              <a:buFont typeface="Wingdings" charset="2"/>
              <a:buNone/>
            </a:pPr>
            <a:r>
              <a:rPr lang="de-DE" dirty="0"/>
              <a:t>Die „Ökonomisierung“ der Bildung </a:t>
            </a:r>
          </a:p>
          <a:p>
            <a:pPr algn="ctr" eaLnBrk="1" hangingPunct="1">
              <a:buFont typeface="Wingdings" charset="2"/>
              <a:buNone/>
            </a:pPr>
            <a:r>
              <a:rPr lang="de-DE" dirty="0"/>
              <a:t>ist ein Kampfbegriff,</a:t>
            </a:r>
          </a:p>
          <a:p>
            <a:pPr algn="ctr" eaLnBrk="1" hangingPunct="1">
              <a:buFont typeface="Wingdings" charset="2"/>
              <a:buNone/>
            </a:pPr>
            <a:r>
              <a:rPr lang="de-DE" dirty="0"/>
              <a:t>der unreflektiert gegen die Reformen der letzten Jahre verwendet wird.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838200" y="685800"/>
            <a:ext cx="6697662" cy="720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de-DE" dirty="0"/>
              <a:t>Standpunkt 2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Interpretationen der „Ökonomisierung“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642938" y="1428750"/>
            <a:ext cx="7858125" cy="584776"/>
          </a:xfrm>
        </p:spPr>
        <p:txBody>
          <a:bodyPr/>
          <a:lstStyle/>
          <a:p>
            <a:pPr algn="ctr">
              <a:buNone/>
            </a:pPr>
            <a:r>
              <a:rPr lang="de-DE" dirty="0"/>
              <a:t>Wissenschaft folgt Wirtschaft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de-DE" dirty="0" err="1"/>
              <a:t>Friedrichshafener</a:t>
            </a:r>
            <a:r>
              <a:rPr lang="de-DE" dirty="0"/>
              <a:t> Bildungsgespräche | 05.04.2011| Müller-Böling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8931EFC5-19CA-2E4D-B28E-BD9B1C029E82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642938" y="2962275"/>
            <a:ext cx="7858125" cy="58477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tabLst/>
              <a:defRPr/>
            </a:pPr>
            <a:r>
              <a:rPr kumimoji="0" lang="de-DE" sz="320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Arial" pitchFamily="34" charset="0"/>
              </a:rPr>
              <a:t>Nutzung betriebswirtschaftlicher Tools</a:t>
            </a:r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642938" y="4495800"/>
            <a:ext cx="7858125" cy="58477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tabLst/>
              <a:defRPr/>
            </a:pPr>
            <a:r>
              <a:rPr lang="de-DE" sz="3200" dirty="0">
                <a:latin typeface="Arial" pitchFamily="34" charset="0"/>
                <a:cs typeface="Arial" pitchFamily="34" charset="0"/>
              </a:rPr>
              <a:t>m</a:t>
            </a:r>
            <a:r>
              <a:rPr kumimoji="0" lang="de-DE" sz="320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Arial" pitchFamily="34" charset="0"/>
              </a:rPr>
              <a:t>it</a:t>
            </a:r>
            <a:r>
              <a:rPr kumimoji="0" lang="de-DE" sz="320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Arial" pitchFamily="34" charset="0"/>
              </a:rPr>
              <a:t> Knappheit umgehen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Fußzeilenplatzhalter 2"/>
          <p:cNvSpPr>
            <a:spLocks noGrp="1"/>
          </p:cNvSpPr>
          <p:nvPr>
            <p:ph type="ftr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>
                <a:latin typeface="Arial" charset="0"/>
                <a:ea typeface="Arial" charset="0"/>
                <a:cs typeface="Arial" charset="0"/>
              </a:rPr>
              <a:t>Friedrichshafener Bildungsgespräche | 05.04.2011| Müller-Böling</a:t>
            </a:r>
          </a:p>
        </p:txBody>
      </p:sp>
      <p:sp>
        <p:nvSpPr>
          <p:cNvPr id="23557" name="Foliennummernplatzhalter 3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1C0AFFC-84C6-DB4D-A236-BC7D4D8734AE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33400" y="2362200"/>
            <a:ext cx="7858125" cy="2653034"/>
          </a:xfrm>
        </p:spPr>
        <p:txBody>
          <a:bodyPr/>
          <a:lstStyle/>
          <a:p>
            <a:pPr algn="ctr" eaLnBrk="1" hangingPunct="1">
              <a:buFont typeface="Wingdings" charset="2"/>
              <a:buNone/>
            </a:pPr>
            <a:r>
              <a:rPr lang="de-DE" sz="3200" dirty="0"/>
              <a:t>Rankings, </a:t>
            </a:r>
            <a:r>
              <a:rPr lang="de-DE" sz="3200" dirty="0" err="1"/>
              <a:t>Assessments</a:t>
            </a:r>
            <a:r>
              <a:rPr lang="de-DE" sz="3200" dirty="0"/>
              <a:t>, </a:t>
            </a:r>
            <a:r>
              <a:rPr lang="de-DE" sz="3200" dirty="0" err="1"/>
              <a:t>Evalutionen</a:t>
            </a:r>
            <a:r>
              <a:rPr lang="de-DE" sz="3200" dirty="0"/>
              <a:t> spiegeln die gesellschaftliche Verantwortung </a:t>
            </a:r>
            <a:br>
              <a:rPr lang="de-DE" sz="3200" dirty="0"/>
            </a:br>
            <a:r>
              <a:rPr lang="de-DE" sz="3200" dirty="0"/>
              <a:t>von Hochschulen bisher nicht wider.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838200" y="685800"/>
            <a:ext cx="6697662" cy="720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de-DE" dirty="0"/>
              <a:t>Standpunkt 3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381000" y="1828800"/>
            <a:ext cx="8534400" cy="2948499"/>
          </a:xfrm>
        </p:spPr>
        <p:txBody>
          <a:bodyPr/>
          <a:lstStyle/>
          <a:p>
            <a:pPr>
              <a:buNone/>
            </a:pPr>
            <a:r>
              <a:rPr lang="de-DE" dirty="0"/>
              <a:t>"</a:t>
            </a:r>
            <a:r>
              <a:rPr lang="de-DE" i="1" dirty="0"/>
              <a:t>Nicht alles, das man zählen kann, zählt. </a:t>
            </a:r>
          </a:p>
          <a:p>
            <a:pPr>
              <a:buNone/>
            </a:pPr>
            <a:r>
              <a:rPr lang="de-DE" i="1" dirty="0"/>
              <a:t>Und nicht alles, was zählt, kann man zählen." </a:t>
            </a:r>
          </a:p>
          <a:p>
            <a:pPr>
              <a:buNone/>
            </a:pPr>
            <a:endParaRPr lang="de-DE" dirty="0"/>
          </a:p>
          <a:p>
            <a:pPr>
              <a:buNone/>
            </a:pPr>
            <a:r>
              <a:rPr lang="de-DE" dirty="0"/>
              <a:t>Albert Einstein 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Friedrichshafener Bildungsgespräche | 05.04.2011| Müller-Böling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8931EFC5-19CA-2E4D-B28E-BD9B1C029E82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Fußzeilenplatzhalter 2"/>
          <p:cNvSpPr>
            <a:spLocks noGrp="1"/>
          </p:cNvSpPr>
          <p:nvPr>
            <p:ph type="ftr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>
                <a:latin typeface="Arial" charset="0"/>
                <a:ea typeface="Arial" charset="0"/>
                <a:cs typeface="Arial" charset="0"/>
              </a:rPr>
              <a:t>Friedrichshafener Bildungsgespräche | 05.04.2011| Müller-Böling</a:t>
            </a:r>
          </a:p>
        </p:txBody>
      </p:sp>
      <p:sp>
        <p:nvSpPr>
          <p:cNvPr id="23557" name="Foliennummernplatzhalter 3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1C0AFFC-84C6-DB4D-A236-BC7D4D8734AE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33400" y="1752600"/>
            <a:ext cx="7858125" cy="2653034"/>
          </a:xfrm>
        </p:spPr>
        <p:txBody>
          <a:bodyPr/>
          <a:lstStyle/>
          <a:p>
            <a:pPr algn="ctr" eaLnBrk="1" hangingPunct="1">
              <a:buFont typeface="Wingdings" charset="2"/>
              <a:buNone/>
            </a:pPr>
            <a:r>
              <a:rPr lang="de-DE" dirty="0"/>
              <a:t>Die Gesellschaft und insbesondere der Steuerzahler verlangen Rechenschaft für das, was wir in den Universitäten tun.</a:t>
            </a:r>
          </a:p>
          <a:p>
            <a:pPr algn="ctr" eaLnBrk="1" hangingPunct="1">
              <a:buFont typeface="Wingdings" charset="2"/>
              <a:buNone/>
            </a:pPr>
            <a:r>
              <a:rPr lang="de-DE" dirty="0"/>
              <a:t>Das erfordert Leistungsmessungen und Leistungsvergleiche.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838200" y="685800"/>
            <a:ext cx="6697662" cy="720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de-DE" dirty="0"/>
              <a:t>Standpunkt 4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Fußzeilenplatzhalter 2"/>
          <p:cNvSpPr>
            <a:spLocks noGrp="1"/>
          </p:cNvSpPr>
          <p:nvPr>
            <p:ph type="ftr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>
                <a:latin typeface="Arial" charset="0"/>
                <a:ea typeface="Arial" charset="0"/>
                <a:cs typeface="Arial" charset="0"/>
              </a:rPr>
              <a:t>Friedrichshafener Bildungsgespräche | 05.04.2011| Müller-Böling</a:t>
            </a:r>
          </a:p>
        </p:txBody>
      </p:sp>
      <p:sp>
        <p:nvSpPr>
          <p:cNvPr id="23557" name="Foliennummernplatzhalter 3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1C0AFFC-84C6-DB4D-A236-BC7D4D8734AE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33400" y="1752600"/>
            <a:ext cx="7858125" cy="3145476"/>
          </a:xfrm>
        </p:spPr>
        <p:txBody>
          <a:bodyPr/>
          <a:lstStyle/>
          <a:p>
            <a:pPr algn="ctr" eaLnBrk="1" hangingPunct="1">
              <a:buFont typeface="Wingdings" charset="2"/>
              <a:buNone/>
            </a:pPr>
            <a:r>
              <a:rPr lang="de-DE" dirty="0"/>
              <a:t>Die Rolle verschiedener Protagonisten ist notwendig, um ein lebendiges, vielfältiges, „freies“ und „dienendes“ Hochschulsystem zu entwickeln.</a:t>
            </a:r>
          </a:p>
          <a:p>
            <a:pPr algn="ctr" eaLnBrk="1" hangingPunct="1">
              <a:buFont typeface="Wingdings" charset="2"/>
              <a:buNone/>
            </a:pPr>
            <a:r>
              <a:rPr lang="de-DE" dirty="0"/>
              <a:t>Dazu gehören die Hochschulen selbst, der Staat und Stiftungen.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838200" y="685800"/>
            <a:ext cx="6697662" cy="720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de-DE" dirty="0"/>
              <a:t>Standpunkt 5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75000"/>
          </a:schemeClr>
        </a:solidFill>
        <a:ln>
          <a:noFill/>
        </a:ln>
        <a:effectLst>
          <a:outerShdw blurRad="50800" dist="127000" dir="8400000" algn="tr" rotWithShape="0">
            <a:prstClr val="black">
              <a:alpha val="49000"/>
            </a:prstClr>
          </a:outerShdw>
        </a:effectLst>
      </a:spPr>
      <a:bodyPr rtlCol="0" anchor="ctr"/>
      <a:lstStyle>
        <a:defPPr algn="ctr">
          <a:defRPr sz="2000" b="1" dirty="0" smtClean="0">
            <a:solidFill>
              <a:schemeClr val="tx1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2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273</Words>
  <Application>Microsoft Macintosh PowerPoint</Application>
  <PresentationFormat>Bildschirmpräsentation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ist das Tollste</dc:title>
  <dc:creator>Simon Wagnitz</dc:creator>
  <cp:lastModifiedBy>Detlef Müller-Böling</cp:lastModifiedBy>
  <cp:revision>836</cp:revision>
  <dcterms:created xsi:type="dcterms:W3CDTF">2011-04-01T07:07:58Z</dcterms:created>
  <dcterms:modified xsi:type="dcterms:W3CDTF">2022-02-25T13:50:15Z</dcterms:modified>
</cp:coreProperties>
</file>