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9" r:id="rId1"/>
  </p:sldMasterIdLst>
  <p:notesMasterIdLst>
    <p:notesMasterId r:id="rId25"/>
  </p:notesMasterIdLst>
  <p:handoutMasterIdLst>
    <p:handoutMasterId r:id="rId26"/>
  </p:handoutMasterIdLst>
  <p:sldIdLst>
    <p:sldId id="442" r:id="rId2"/>
    <p:sldId id="443" r:id="rId3"/>
    <p:sldId id="417" r:id="rId4"/>
    <p:sldId id="419" r:id="rId5"/>
    <p:sldId id="420" r:id="rId6"/>
    <p:sldId id="421" r:id="rId7"/>
    <p:sldId id="422" r:id="rId8"/>
    <p:sldId id="423" r:id="rId9"/>
    <p:sldId id="424" r:id="rId10"/>
    <p:sldId id="425" r:id="rId11"/>
    <p:sldId id="409" r:id="rId12"/>
    <p:sldId id="426" r:id="rId13"/>
    <p:sldId id="427" r:id="rId14"/>
    <p:sldId id="428" r:id="rId15"/>
    <p:sldId id="429" r:id="rId16"/>
    <p:sldId id="431" r:id="rId17"/>
    <p:sldId id="432" r:id="rId18"/>
    <p:sldId id="365" r:id="rId19"/>
    <p:sldId id="438" r:id="rId20"/>
    <p:sldId id="439" r:id="rId21"/>
    <p:sldId id="440" r:id="rId22"/>
    <p:sldId id="444" r:id="rId23"/>
    <p:sldId id="445" r:id="rId24"/>
  </p:sldIdLst>
  <p:sldSz cx="9144000" cy="6858000" type="screen4x3"/>
  <p:notesSz cx="6669088" cy="9926638"/>
  <p:defaultTextStyle>
    <a:defPPr>
      <a:defRPr lang="de-DE"/>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80374" autoAdjust="0"/>
  </p:normalViewPr>
  <p:slideViewPr>
    <p:cSldViewPr>
      <p:cViewPr varScale="1">
        <p:scale>
          <a:sx n="113" d="100"/>
          <a:sy n="113" d="100"/>
        </p:scale>
        <p:origin x="1600" y="1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1914" y="-84"/>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B67F02D1-3AA4-3B4A-87AF-841815C8379F}" type="datetime1">
              <a:rPr lang="de-DE"/>
              <a:pPr>
                <a:defRPr/>
              </a:pPr>
              <a:t>25.02.22</a:t>
            </a:fld>
            <a:endParaRPr lang="de-DE"/>
          </a:p>
        </p:txBody>
      </p:sp>
      <p:sp>
        <p:nvSpPr>
          <p:cNvPr id="4" name="Fußzeilenplatzhalt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5" name="Foliennummernplatzhalt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CF50CD70-44CA-CB4F-BA7D-E64D4806A3F3}" type="slidenum">
              <a:rPr lang="de-DE"/>
              <a:pPr>
                <a:defRPr/>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de-DE"/>
          </a:p>
        </p:txBody>
      </p:sp>
      <p:sp>
        <p:nvSpPr>
          <p:cNvPr id="3" name="Datumsplatzhalt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00E9CC5B-A75B-CC4E-BD56-36DCCA6427E1}" type="datetime1">
              <a:rPr lang="de-DE"/>
              <a:pPr>
                <a:defRPr/>
              </a:pPr>
              <a:t>25.02.22</a:t>
            </a:fld>
            <a:endParaRPr lang="de-DE"/>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de-DE"/>
          </a:p>
        </p:txBody>
      </p:sp>
      <p:sp>
        <p:nvSpPr>
          <p:cNvPr id="7" name="Foliennummernplatzhalt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8EF4ED42-D143-2A40-991C-07CE027B2D6F}" type="slidenum">
              <a:rPr lang="de-DE"/>
              <a:pPr>
                <a:defRPr/>
              </a:pPr>
              <a:t>‹Nr.›</a:t>
            </a:fld>
            <a:endParaRPr lang="de-DE"/>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a:t>Wissenschaftsregion Ruhr | 26.04.12 | Müller-Böling</a:t>
            </a:r>
          </a:p>
        </p:txBody>
      </p:sp>
      <p:sp>
        <p:nvSpPr>
          <p:cNvPr id="6" name="Foliennummernplatzhalter 5"/>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a:t>Wissenschaftsregion Ruhr | 26.04.12 | Müller-Böling</a:t>
            </a:r>
          </a:p>
        </p:txBody>
      </p:sp>
      <p:sp>
        <p:nvSpPr>
          <p:cNvPr id="6" name="Foliennummernplatzhalter 5"/>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a:t>Wissenschaftsregion Ruhr | 26.04.12 | Müller-Böling</a:t>
            </a:r>
          </a:p>
        </p:txBody>
      </p:sp>
      <p:sp>
        <p:nvSpPr>
          <p:cNvPr id="6" name="Foliennummernplatzhalter 5"/>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el und freies Feld für Bausteine">
    <p:spTree>
      <p:nvGrpSpPr>
        <p:cNvPr id="1" name=""/>
        <p:cNvGrpSpPr/>
        <p:nvPr/>
      </p:nvGrpSpPr>
      <p:grpSpPr>
        <a:xfrm>
          <a:off x="0" y="0"/>
          <a:ext cx="0" cy="0"/>
          <a:chOff x="0" y="0"/>
          <a:chExt cx="0" cy="0"/>
        </a:xfrm>
      </p:grpSpPr>
      <p:sp>
        <p:nvSpPr>
          <p:cNvPr id="3" name="Rectangle 12"/>
          <p:cNvSpPr>
            <a:spLocks noChangeArrowheads="1"/>
          </p:cNvSpPr>
          <p:nvPr userDrawn="1"/>
        </p:nvSpPr>
        <p:spPr bwMode="auto">
          <a:xfrm>
            <a:off x="0" y="6453188"/>
            <a:ext cx="9144000" cy="404812"/>
          </a:xfrm>
          <a:prstGeom prst="rect">
            <a:avLst/>
          </a:prstGeom>
          <a:gradFill flip="none" rotWithShape="1">
            <a:gsLst>
              <a:gs pos="0">
                <a:srgbClr val="FFFFFF"/>
              </a:gs>
              <a:gs pos="100000">
                <a:srgbClr val="EAEAEA"/>
              </a:gs>
            </a:gsLst>
            <a:lin ang="10800000" scaled="1"/>
            <a:tileRect/>
          </a:gradFill>
          <a:ln w="9525">
            <a:noFill/>
            <a:miter lim="800000"/>
            <a:headEnd/>
            <a:tailEnd/>
          </a:ln>
          <a:effectLst/>
        </p:spPr>
        <p:txBody>
          <a:bodyPr wrap="none" anchor="ctr"/>
          <a:lstStyle/>
          <a:p>
            <a:pPr fontAlgn="auto">
              <a:spcBef>
                <a:spcPts val="0"/>
              </a:spcBef>
              <a:spcAft>
                <a:spcPts val="0"/>
              </a:spcAft>
              <a:defRPr/>
            </a:pPr>
            <a:endParaRPr lang="de-DE" sz="1800">
              <a:latin typeface="+mn-lt"/>
              <a:ea typeface="+mn-ea"/>
              <a:cs typeface="+mn-cs"/>
            </a:endParaRPr>
          </a:p>
        </p:txBody>
      </p:sp>
      <p:sp>
        <p:nvSpPr>
          <p:cNvPr id="9" name="Textplatzhalter 8"/>
          <p:cNvSpPr>
            <a:spLocks noGrp="1"/>
          </p:cNvSpPr>
          <p:nvPr>
            <p:ph type="body" sz="quarter" idx="12"/>
          </p:nvPr>
        </p:nvSpPr>
        <p:spPr>
          <a:xfrm>
            <a:off x="142874" y="142875"/>
            <a:ext cx="6858017" cy="642938"/>
          </a:xfrm>
          <a:prstGeom prst="rect">
            <a:avLst/>
          </a:prstGeom>
        </p:spPr>
        <p:txBody>
          <a:bodyPr/>
          <a:lstStyle>
            <a:lvl1pPr>
              <a:buNone/>
              <a:defRPr sz="2800" b="1">
                <a:latin typeface="Arial" pitchFamily="34" charset="0"/>
                <a:cs typeface="Arial" pitchFamily="34" charset="0"/>
              </a:defRPr>
            </a:lvl1pPr>
            <a:lvl5pPr>
              <a:buNone/>
              <a:defRPr/>
            </a:lvl5pPr>
          </a:lstStyle>
          <a:p>
            <a:pPr lvl="0"/>
            <a:r>
              <a:rPr lang="de-DE"/>
              <a:t>Textmasterformate durch Klicken bearbeiten</a:t>
            </a:r>
          </a:p>
        </p:txBody>
      </p:sp>
      <p:sp>
        <p:nvSpPr>
          <p:cNvPr id="4" name="Fußzeilenplatzhalter 3"/>
          <p:cNvSpPr>
            <a:spLocks noGrp="1"/>
          </p:cNvSpPr>
          <p:nvPr>
            <p:ph type="ftr" sz="quarter" idx="13"/>
          </p:nvPr>
        </p:nvSpPr>
        <p:spPr>
          <a:xfrm>
            <a:off x="142875" y="6443663"/>
            <a:ext cx="8029575" cy="476250"/>
          </a:xfrm>
          <a:prstGeom prst="rect">
            <a:avLst/>
          </a:prstGeom>
        </p:spPr>
        <p:txBody>
          <a:bodyPr/>
          <a:lstStyle>
            <a:lvl1pPr fontAlgn="auto">
              <a:spcBef>
                <a:spcPts val="0"/>
              </a:spcBef>
              <a:spcAft>
                <a:spcPts val="0"/>
              </a:spcAft>
              <a:defRPr sz="1400">
                <a:latin typeface="Arial" pitchFamily="34" charset="0"/>
                <a:ea typeface="+mn-ea"/>
                <a:cs typeface="Arial" pitchFamily="34" charset="0"/>
              </a:defRPr>
            </a:lvl1pPr>
          </a:lstStyle>
          <a:p>
            <a:pPr>
              <a:defRPr/>
            </a:pPr>
            <a:r>
              <a:rPr lang="de-DE"/>
              <a:t>Wissenschaftsregion Ruhr | 26.04.12 | Müller-Böling</a:t>
            </a:r>
          </a:p>
        </p:txBody>
      </p:sp>
      <p:sp>
        <p:nvSpPr>
          <p:cNvPr id="5" name="Foliennummernplatzhalter 4"/>
          <p:cNvSpPr>
            <a:spLocks noGrp="1"/>
          </p:cNvSpPr>
          <p:nvPr>
            <p:ph type="sldNum" sz="quarter" idx="14"/>
          </p:nvPr>
        </p:nvSpPr>
        <p:spPr>
          <a:xfrm>
            <a:off x="6794500" y="6443663"/>
            <a:ext cx="2133600" cy="476250"/>
          </a:xfrm>
          <a:prstGeom prst="rect">
            <a:avLst/>
          </a:prstGeom>
        </p:spPr>
        <p:txBody>
          <a:bodyPr vert="horz" wrap="square" lIns="91440" tIns="45720" rIns="91440" bIns="45720" numCol="1" anchor="t" anchorCtr="0" compatLnSpc="1">
            <a:prstTxWarp prst="textNoShape">
              <a:avLst/>
            </a:prstTxWarp>
          </a:bodyPr>
          <a:lstStyle>
            <a:lvl1pPr algn="r">
              <a:defRPr sz="1400">
                <a:ea typeface="Arial" charset="0"/>
                <a:cs typeface="Arial" charset="0"/>
              </a:defRPr>
            </a:lvl1pPr>
          </a:lstStyle>
          <a:p>
            <a:pPr>
              <a:defRPr/>
            </a:pPr>
            <a:fld id="{A76B6EC7-5C6B-BA4F-A124-A7A635D7AB9D}" type="slidenum">
              <a:rPr lang="de-DE"/>
              <a:pPr>
                <a:defRPr/>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el und Textfeld">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6453188"/>
            <a:ext cx="9144000" cy="404812"/>
          </a:xfrm>
          <a:prstGeom prst="rect">
            <a:avLst/>
          </a:prstGeom>
          <a:gradFill flip="none" rotWithShape="1">
            <a:gsLst>
              <a:gs pos="0">
                <a:srgbClr val="FFFFFF"/>
              </a:gs>
              <a:gs pos="100000">
                <a:srgbClr val="EAEAEA"/>
              </a:gs>
            </a:gsLst>
            <a:lin ang="10800000" scaled="1"/>
            <a:tileRect/>
          </a:gradFill>
          <a:ln w="9525">
            <a:noFill/>
            <a:miter lim="800000"/>
            <a:headEnd/>
            <a:tailEnd/>
          </a:ln>
          <a:effectLst/>
        </p:spPr>
        <p:txBody>
          <a:bodyPr wrap="none" anchor="ctr"/>
          <a:lstStyle/>
          <a:p>
            <a:pPr fontAlgn="auto">
              <a:spcBef>
                <a:spcPts val="0"/>
              </a:spcBef>
              <a:spcAft>
                <a:spcPts val="0"/>
              </a:spcAft>
              <a:defRPr/>
            </a:pPr>
            <a:endParaRPr lang="de-DE" sz="1800">
              <a:latin typeface="+mn-lt"/>
              <a:ea typeface="+mn-ea"/>
              <a:cs typeface="+mn-cs"/>
            </a:endParaRPr>
          </a:p>
        </p:txBody>
      </p:sp>
      <p:sp>
        <p:nvSpPr>
          <p:cNvPr id="9" name="Textplatzhalter 8"/>
          <p:cNvSpPr>
            <a:spLocks noGrp="1"/>
          </p:cNvSpPr>
          <p:nvPr>
            <p:ph type="body" sz="quarter" idx="12"/>
          </p:nvPr>
        </p:nvSpPr>
        <p:spPr>
          <a:xfrm>
            <a:off x="142874" y="142875"/>
            <a:ext cx="6858017" cy="642938"/>
          </a:xfrm>
          <a:prstGeom prst="rect">
            <a:avLst/>
          </a:prstGeom>
        </p:spPr>
        <p:txBody>
          <a:bodyPr/>
          <a:lstStyle>
            <a:lvl1pPr>
              <a:buNone/>
              <a:defRPr sz="2800" b="1">
                <a:latin typeface="Arial" pitchFamily="34" charset="0"/>
                <a:cs typeface="Arial" pitchFamily="34" charset="0"/>
              </a:defRPr>
            </a:lvl1pPr>
            <a:lvl5pPr>
              <a:buNone/>
              <a:defRPr/>
            </a:lvl5pPr>
          </a:lstStyle>
          <a:p>
            <a:pPr lvl="0"/>
            <a:r>
              <a:rPr lang="de-DE"/>
              <a:t>Textmasterformate durch Klicken bearbeiten</a:t>
            </a:r>
          </a:p>
        </p:txBody>
      </p:sp>
      <p:sp>
        <p:nvSpPr>
          <p:cNvPr id="7" name="Inhaltsplatzhalter 6"/>
          <p:cNvSpPr>
            <a:spLocks noGrp="1"/>
          </p:cNvSpPr>
          <p:nvPr>
            <p:ph sz="quarter" idx="13"/>
          </p:nvPr>
        </p:nvSpPr>
        <p:spPr>
          <a:xfrm>
            <a:off x="642938" y="1428750"/>
            <a:ext cx="7858125" cy="2776145"/>
          </a:xfrm>
          <a:prstGeom prst="rect">
            <a:avLst/>
          </a:prstGeom>
        </p:spPr>
        <p:txBody>
          <a:bodyPr>
            <a:spAutoFit/>
          </a:bodyPr>
          <a:lstStyle>
            <a:lvl1pPr>
              <a:buClr>
                <a:srgbClr val="FF0000"/>
              </a:buClr>
              <a:buFont typeface="Wingdings" pitchFamily="2" charset="2"/>
              <a:buChar char="§"/>
              <a:defRPr>
                <a:latin typeface="Arial" pitchFamily="34" charset="0"/>
                <a:cs typeface="Arial" pitchFamily="34" charset="0"/>
              </a:defRPr>
            </a:lvl1pPr>
            <a:lvl2pPr>
              <a:buClr>
                <a:srgbClr val="FF0000"/>
              </a:buClr>
              <a:defRPr>
                <a:latin typeface="Arial" pitchFamily="34" charset="0"/>
                <a:cs typeface="Arial" pitchFamily="34" charset="0"/>
              </a:defRPr>
            </a:lvl2pPr>
            <a:lvl3pPr>
              <a:buClr>
                <a:srgbClr val="FF0000"/>
              </a:buClr>
              <a:defRPr>
                <a:latin typeface="Arial" pitchFamily="34" charset="0"/>
                <a:cs typeface="Arial" pitchFamily="34" charset="0"/>
              </a:defRPr>
            </a:lvl3pPr>
            <a:lvl4pPr>
              <a:buClr>
                <a:srgbClr val="FF0000"/>
              </a:buClr>
              <a:defRPr>
                <a:latin typeface="Arial" pitchFamily="34" charset="0"/>
                <a:cs typeface="Arial" pitchFamily="34" charset="0"/>
              </a:defRPr>
            </a:lvl4pPr>
            <a:lvl5pPr>
              <a:buClr>
                <a:srgbClr val="FF0000"/>
              </a:buClr>
              <a:defRPr>
                <a:latin typeface="Arial" pitchFamily="34" charset="0"/>
                <a:cs typeface="Arial" pitchFamily="34" charset="0"/>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3"/>
          <p:cNvSpPr>
            <a:spLocks noGrp="1"/>
          </p:cNvSpPr>
          <p:nvPr>
            <p:ph type="ftr" sz="quarter" idx="14"/>
          </p:nvPr>
        </p:nvSpPr>
        <p:spPr>
          <a:xfrm>
            <a:off x="142875" y="6443663"/>
            <a:ext cx="7885113" cy="476250"/>
          </a:xfrm>
          <a:prstGeom prst="rect">
            <a:avLst/>
          </a:prstGeom>
        </p:spPr>
        <p:txBody>
          <a:bodyPr/>
          <a:lstStyle>
            <a:lvl1pPr fontAlgn="auto">
              <a:spcBef>
                <a:spcPts val="0"/>
              </a:spcBef>
              <a:spcAft>
                <a:spcPts val="0"/>
              </a:spcAft>
              <a:defRPr sz="1400">
                <a:latin typeface="Arial" pitchFamily="34" charset="0"/>
                <a:ea typeface="+mn-ea"/>
                <a:cs typeface="Arial" pitchFamily="34" charset="0"/>
              </a:defRPr>
            </a:lvl1pPr>
          </a:lstStyle>
          <a:p>
            <a:pPr>
              <a:defRPr/>
            </a:pPr>
            <a:r>
              <a:rPr lang="de-DE"/>
              <a:t>Wissenschaftsregion Ruhr | 26.04.12 | Müller-Böling</a:t>
            </a:r>
            <a:endParaRPr lang="de-DE" dirty="0"/>
          </a:p>
        </p:txBody>
      </p:sp>
      <p:sp>
        <p:nvSpPr>
          <p:cNvPr id="6" name="Foliennummernplatzhalter 4"/>
          <p:cNvSpPr>
            <a:spLocks noGrp="1"/>
          </p:cNvSpPr>
          <p:nvPr>
            <p:ph type="sldNum" sz="quarter" idx="15"/>
          </p:nvPr>
        </p:nvSpPr>
        <p:spPr>
          <a:xfrm>
            <a:off x="7451725" y="6443663"/>
            <a:ext cx="1476375" cy="476250"/>
          </a:xfrm>
          <a:prstGeom prst="rect">
            <a:avLst/>
          </a:prstGeom>
        </p:spPr>
        <p:txBody>
          <a:bodyPr vert="horz" wrap="square" lIns="91440" tIns="45720" rIns="91440" bIns="45720" numCol="1" anchor="t" anchorCtr="0" compatLnSpc="1">
            <a:prstTxWarp prst="textNoShape">
              <a:avLst/>
            </a:prstTxWarp>
          </a:bodyPr>
          <a:lstStyle>
            <a:lvl1pPr algn="r">
              <a:defRPr sz="1400">
                <a:ea typeface="Arial" charset="0"/>
                <a:cs typeface="Arial" charset="0"/>
              </a:defRPr>
            </a:lvl1pPr>
          </a:lstStyle>
          <a:p>
            <a:pPr>
              <a:defRPr/>
            </a:pPr>
            <a:fld id="{8931EFC5-19CA-2E4D-B28E-BD9B1C029E82}" type="slidenum">
              <a:rPr lang="de-DE"/>
              <a:pPr>
                <a:defRPr/>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el und Inhalt">
    <p:spTree>
      <p:nvGrpSpPr>
        <p:cNvPr id="1" name=""/>
        <p:cNvGrpSpPr/>
        <p:nvPr/>
      </p:nvGrpSpPr>
      <p:grpSpPr>
        <a:xfrm>
          <a:off x="0" y="0"/>
          <a:ext cx="0" cy="0"/>
          <a:chOff x="0" y="0"/>
          <a:chExt cx="0" cy="0"/>
        </a:xfrm>
      </p:grpSpPr>
      <p:sp>
        <p:nvSpPr>
          <p:cNvPr id="3" name="Rectangle 12"/>
          <p:cNvSpPr>
            <a:spLocks noChangeArrowheads="1"/>
          </p:cNvSpPr>
          <p:nvPr userDrawn="1"/>
        </p:nvSpPr>
        <p:spPr bwMode="auto">
          <a:xfrm>
            <a:off x="0" y="6453188"/>
            <a:ext cx="9144000" cy="404812"/>
          </a:xfrm>
          <a:prstGeom prst="rect">
            <a:avLst/>
          </a:prstGeom>
          <a:gradFill flip="none" rotWithShape="1">
            <a:gsLst>
              <a:gs pos="0">
                <a:srgbClr val="FFFFFF"/>
              </a:gs>
              <a:gs pos="100000">
                <a:srgbClr val="EAEAEA"/>
              </a:gs>
            </a:gsLst>
            <a:lin ang="10800000" scaled="1"/>
            <a:tileRect/>
          </a:gradFill>
          <a:ln w="9525">
            <a:noFill/>
            <a:miter lim="800000"/>
            <a:headEnd/>
            <a:tailEnd/>
          </a:ln>
          <a:effectLst/>
        </p:spPr>
        <p:txBody>
          <a:bodyPr wrap="none" anchor="ctr"/>
          <a:lstStyle/>
          <a:p>
            <a:pPr>
              <a:defRPr/>
            </a:pPr>
            <a:endParaRPr lang="de-DE" sz="1800">
              <a:ea typeface="+mn-ea"/>
              <a:cs typeface="+mn-cs"/>
            </a:endParaRPr>
          </a:p>
        </p:txBody>
      </p:sp>
      <p:sp>
        <p:nvSpPr>
          <p:cNvPr id="4" name="Rectangle 12"/>
          <p:cNvSpPr>
            <a:spLocks noChangeArrowheads="1"/>
          </p:cNvSpPr>
          <p:nvPr userDrawn="1"/>
        </p:nvSpPr>
        <p:spPr bwMode="auto">
          <a:xfrm>
            <a:off x="0" y="6453188"/>
            <a:ext cx="9144000" cy="404812"/>
          </a:xfrm>
          <a:prstGeom prst="rect">
            <a:avLst/>
          </a:prstGeom>
          <a:gradFill flip="none" rotWithShape="1">
            <a:gsLst>
              <a:gs pos="0">
                <a:srgbClr val="FFFFFF"/>
              </a:gs>
              <a:gs pos="100000">
                <a:srgbClr val="EAEAEA"/>
              </a:gs>
            </a:gsLst>
            <a:lin ang="10800000" scaled="1"/>
            <a:tileRect/>
          </a:gradFill>
          <a:ln w="9525">
            <a:noFill/>
            <a:miter lim="800000"/>
            <a:headEnd/>
            <a:tailEnd/>
          </a:ln>
          <a:effectLst/>
        </p:spPr>
        <p:txBody>
          <a:bodyPr wrap="none" anchor="ctr"/>
          <a:lstStyle/>
          <a:p>
            <a:pPr>
              <a:defRPr/>
            </a:pPr>
            <a:endParaRPr lang="de-DE" sz="1800">
              <a:ea typeface="+mn-ea"/>
              <a:cs typeface="+mn-cs"/>
            </a:endParaRPr>
          </a:p>
        </p:txBody>
      </p:sp>
      <p:sp>
        <p:nvSpPr>
          <p:cNvPr id="7" name="Titel 6"/>
          <p:cNvSpPr>
            <a:spLocks noGrp="1"/>
          </p:cNvSpPr>
          <p:nvPr>
            <p:ph type="title"/>
          </p:nvPr>
        </p:nvSpPr>
        <p:spPr>
          <a:xfrm>
            <a:off x="142844" y="214290"/>
            <a:ext cx="6858048" cy="642942"/>
          </a:xfrm>
          <a:prstGeom prst="rect">
            <a:avLst/>
          </a:prstGeom>
        </p:spPr>
        <p:txBody>
          <a:bodyPr/>
          <a:lstStyle>
            <a:lvl1pPr>
              <a:defRPr sz="2800"/>
            </a:lvl1pPr>
          </a:lstStyle>
          <a:p>
            <a:r>
              <a:rPr lang="de-DE" dirty="0"/>
              <a:t>Titelmasterformat durch Klicken bearbeiten</a:t>
            </a:r>
          </a:p>
        </p:txBody>
      </p:sp>
      <p:sp>
        <p:nvSpPr>
          <p:cNvPr id="5" name="Fußzeilenplatzhalter 3"/>
          <p:cNvSpPr>
            <a:spLocks noGrp="1"/>
          </p:cNvSpPr>
          <p:nvPr>
            <p:ph type="ftr" sz="quarter" idx="10"/>
          </p:nvPr>
        </p:nvSpPr>
        <p:spPr>
          <a:xfrm>
            <a:off x="142875" y="6443663"/>
            <a:ext cx="6264275" cy="476250"/>
          </a:xfrm>
          <a:prstGeom prst="rect">
            <a:avLst/>
          </a:prstGeom>
        </p:spPr>
        <p:txBody>
          <a:bodyPr/>
          <a:lstStyle>
            <a:lvl1pPr algn="l">
              <a:defRPr sz="1400">
                <a:solidFill>
                  <a:schemeClr val="tx1"/>
                </a:solidFill>
                <a:latin typeface="Arial" pitchFamily="34" charset="0"/>
                <a:ea typeface="+mn-ea"/>
                <a:cs typeface="Arial" pitchFamily="34" charset="0"/>
              </a:defRPr>
            </a:lvl1pPr>
          </a:lstStyle>
          <a:p>
            <a:pPr>
              <a:defRPr/>
            </a:pPr>
            <a:r>
              <a:rPr lang="de-DE"/>
              <a:t>Wissenschaftsregion Ruhr | 26.04.12 | Müller-Böling</a:t>
            </a:r>
            <a:endParaRPr lang="de-DE" dirty="0"/>
          </a:p>
        </p:txBody>
      </p:sp>
      <p:sp>
        <p:nvSpPr>
          <p:cNvPr id="6" name="Foliennummernplatzhalter 4"/>
          <p:cNvSpPr>
            <a:spLocks noGrp="1"/>
          </p:cNvSpPr>
          <p:nvPr>
            <p:ph type="sldNum" sz="quarter" idx="11"/>
          </p:nvPr>
        </p:nvSpPr>
        <p:spPr>
          <a:xfrm>
            <a:off x="6794500" y="6443663"/>
            <a:ext cx="2133600" cy="476250"/>
          </a:xfrm>
          <a:prstGeom prst="rect">
            <a:avLst/>
          </a:prstGeom>
        </p:spPr>
        <p:txBody>
          <a:bodyPr vert="horz" wrap="square" lIns="91440" tIns="45720" rIns="91440" bIns="45720" numCol="1" anchor="t" anchorCtr="0" compatLnSpc="1">
            <a:prstTxWarp prst="textNoShape">
              <a:avLst/>
            </a:prstTxWarp>
          </a:bodyPr>
          <a:lstStyle>
            <a:lvl1pPr algn="r">
              <a:defRPr sz="1400">
                <a:ea typeface="Arial" charset="0"/>
                <a:cs typeface="Arial" charset="0"/>
              </a:defRPr>
            </a:lvl1pPr>
          </a:lstStyle>
          <a:p>
            <a:pPr>
              <a:defRPr/>
            </a:pPr>
            <a:fld id="{4E8055C0-9C8B-B04C-83A5-2610EE758117}"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a:t>Wissenschaftsregion Ruhr | 26.04.12 | Müller-Böling</a:t>
            </a:r>
          </a:p>
        </p:txBody>
      </p:sp>
      <p:sp>
        <p:nvSpPr>
          <p:cNvPr id="6" name="Foliennummernplatzhalter 5"/>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endParaRPr lang="de-DE"/>
          </a:p>
        </p:txBody>
      </p:sp>
      <p:sp>
        <p:nvSpPr>
          <p:cNvPr id="5" name="Fußzeilenplatzhalter 4"/>
          <p:cNvSpPr>
            <a:spLocks noGrp="1"/>
          </p:cNvSpPr>
          <p:nvPr>
            <p:ph type="ftr" sz="quarter" idx="11"/>
          </p:nvPr>
        </p:nvSpPr>
        <p:spPr/>
        <p:txBody>
          <a:bodyPr/>
          <a:lstStyle/>
          <a:p>
            <a:r>
              <a:rPr lang="de-DE"/>
              <a:t>Wissenschaftsregion Ruhr | 26.04.12 | Müller-Böling</a:t>
            </a:r>
          </a:p>
        </p:txBody>
      </p:sp>
      <p:sp>
        <p:nvSpPr>
          <p:cNvPr id="6" name="Foliennummernplatzhalter 5"/>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a:t>Wissenschaftsregion Ruhr | 26.04.12 | Müller-Böling</a:t>
            </a:r>
          </a:p>
        </p:txBody>
      </p:sp>
      <p:sp>
        <p:nvSpPr>
          <p:cNvPr id="7" name="Foliennummernplatzhalter 6"/>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endParaRPr lang="de-DE"/>
          </a:p>
        </p:txBody>
      </p:sp>
      <p:sp>
        <p:nvSpPr>
          <p:cNvPr id="8" name="Fußzeilenplatzhalter 7"/>
          <p:cNvSpPr>
            <a:spLocks noGrp="1"/>
          </p:cNvSpPr>
          <p:nvPr>
            <p:ph type="ftr" sz="quarter" idx="11"/>
          </p:nvPr>
        </p:nvSpPr>
        <p:spPr/>
        <p:txBody>
          <a:bodyPr/>
          <a:lstStyle/>
          <a:p>
            <a:r>
              <a:rPr lang="de-DE"/>
              <a:t>Wissenschaftsregion Ruhr | 26.04.12 | Müller-Böling</a:t>
            </a:r>
          </a:p>
        </p:txBody>
      </p:sp>
      <p:sp>
        <p:nvSpPr>
          <p:cNvPr id="9" name="Foliennummernplatzhalter 8"/>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endParaRPr lang="de-DE"/>
          </a:p>
        </p:txBody>
      </p:sp>
      <p:sp>
        <p:nvSpPr>
          <p:cNvPr id="4" name="Fußzeilenplatzhalter 3"/>
          <p:cNvSpPr>
            <a:spLocks noGrp="1"/>
          </p:cNvSpPr>
          <p:nvPr>
            <p:ph type="ftr" sz="quarter" idx="11"/>
          </p:nvPr>
        </p:nvSpPr>
        <p:spPr/>
        <p:txBody>
          <a:bodyPr/>
          <a:lstStyle/>
          <a:p>
            <a:r>
              <a:rPr lang="de-DE"/>
              <a:t>Wissenschaftsregion Ruhr | 26.04.12 | Müller-Böling</a:t>
            </a:r>
          </a:p>
        </p:txBody>
      </p:sp>
      <p:sp>
        <p:nvSpPr>
          <p:cNvPr id="5" name="Foliennummernplatzhalter 4"/>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endParaRPr lang="de-DE"/>
          </a:p>
        </p:txBody>
      </p:sp>
      <p:sp>
        <p:nvSpPr>
          <p:cNvPr id="3" name="Fußzeilenplatzhalter 2"/>
          <p:cNvSpPr>
            <a:spLocks noGrp="1"/>
          </p:cNvSpPr>
          <p:nvPr>
            <p:ph type="ftr" sz="quarter" idx="11"/>
          </p:nvPr>
        </p:nvSpPr>
        <p:spPr/>
        <p:txBody>
          <a:bodyPr/>
          <a:lstStyle/>
          <a:p>
            <a:r>
              <a:rPr lang="de-DE"/>
              <a:t>Wissenschaftsregion Ruhr | 26.04.12 | Müller-Böling</a:t>
            </a:r>
          </a:p>
        </p:txBody>
      </p:sp>
      <p:sp>
        <p:nvSpPr>
          <p:cNvPr id="4" name="Foliennummernplatzhalter 3"/>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a:t>Wissenschaftsregion Ruhr | 26.04.12 | Müller-Böling</a:t>
            </a:r>
          </a:p>
        </p:txBody>
      </p:sp>
      <p:sp>
        <p:nvSpPr>
          <p:cNvPr id="7" name="Foliennummernplatzhalter 6"/>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endParaRPr lang="de-DE"/>
          </a:p>
        </p:txBody>
      </p:sp>
      <p:sp>
        <p:nvSpPr>
          <p:cNvPr id="6" name="Fußzeilenplatzhalter 5"/>
          <p:cNvSpPr>
            <a:spLocks noGrp="1"/>
          </p:cNvSpPr>
          <p:nvPr>
            <p:ph type="ftr" sz="quarter" idx="11"/>
          </p:nvPr>
        </p:nvSpPr>
        <p:spPr/>
        <p:txBody>
          <a:bodyPr/>
          <a:lstStyle/>
          <a:p>
            <a:r>
              <a:rPr lang="de-DE"/>
              <a:t>Wissenschaftsregion Ruhr | 26.04.12 | Müller-Böling</a:t>
            </a:r>
          </a:p>
        </p:txBody>
      </p:sp>
      <p:sp>
        <p:nvSpPr>
          <p:cNvPr id="7" name="Foliennummernplatzhalter 6"/>
          <p:cNvSpPr>
            <a:spLocks noGrp="1"/>
          </p:cNvSpPr>
          <p:nvPr>
            <p:ph type="sldNum" sz="quarter" idx="12"/>
          </p:nvPr>
        </p:nvSpPr>
        <p:spPr/>
        <p:txBody>
          <a:bodyPr/>
          <a:lstStyle/>
          <a:p>
            <a:fld id="{2F0902E4-12F7-E740-AA0C-EC50DC06DD82}"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Wissenschaftsregion Ruhr | 26.04.12 | Müller-Böling</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902E4-12F7-E740-AA0C-EC50DC06DD82}"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2" r:id="rId12"/>
    <p:sldLayoutId id="2147483743" r:id="rId13"/>
    <p:sldLayoutId id="2147483707" r:id="rId14"/>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2"/>
          </p:nvPr>
        </p:nvSpPr>
        <p:spPr/>
        <p:txBody>
          <a:bodyPr/>
          <a:lstStyle/>
          <a:p>
            <a:endParaRPr lang="de-DE"/>
          </a:p>
        </p:txBody>
      </p:sp>
      <p:sp>
        <p:nvSpPr>
          <p:cNvPr id="3" name="Fußzeilenplatzhalter 2"/>
          <p:cNvSpPr>
            <a:spLocks noGrp="1"/>
          </p:cNvSpPr>
          <p:nvPr>
            <p:ph type="ftr" sz="quarter" idx="13"/>
          </p:nvPr>
        </p:nvSpPr>
        <p:spPr/>
        <p:txBody>
          <a:bodyPr/>
          <a:lstStyle/>
          <a:p>
            <a:pPr>
              <a:defRPr/>
            </a:pPr>
            <a:r>
              <a:rPr lang="de-DE"/>
              <a:t>Wissenschaftsregion Ruhr | 26.04.12 | Müller-Böling</a:t>
            </a:r>
          </a:p>
        </p:txBody>
      </p:sp>
      <p:sp>
        <p:nvSpPr>
          <p:cNvPr id="4" name="Foliennummernplatzhalter 3"/>
          <p:cNvSpPr>
            <a:spLocks noGrp="1"/>
          </p:cNvSpPr>
          <p:nvPr>
            <p:ph type="sldNum" sz="quarter" idx="14"/>
          </p:nvPr>
        </p:nvSpPr>
        <p:spPr/>
        <p:txBody>
          <a:bodyPr/>
          <a:lstStyle/>
          <a:p>
            <a:pPr>
              <a:defRPr/>
            </a:pPr>
            <a:fld id="{A76B6EC7-5C6B-BA4F-A124-A7A635D7AB9D}" type="slidenum">
              <a:rPr lang="de-DE" smtClean="0"/>
              <a:pPr>
                <a:defRPr/>
              </a:pPr>
              <a:t>1</a:t>
            </a:fld>
            <a:endParaRPr lang="de-DE"/>
          </a:p>
        </p:txBody>
      </p:sp>
      <p:sp>
        <p:nvSpPr>
          <p:cNvPr id="5" name="Rechteck 4"/>
          <p:cNvSpPr/>
          <p:nvPr/>
        </p:nvSpPr>
        <p:spPr>
          <a:xfrm>
            <a:off x="1485900" y="1860412"/>
            <a:ext cx="6172200" cy="1754326"/>
          </a:xfrm>
          <a:prstGeom prst="rect">
            <a:avLst/>
          </a:prstGeom>
        </p:spPr>
        <p:txBody>
          <a:bodyPr wrap="square">
            <a:spAutoFit/>
          </a:bodyPr>
          <a:lstStyle/>
          <a:p>
            <a:pPr algn="ctr"/>
            <a:r>
              <a:rPr lang="de-DE" sz="3600" b="1" dirty="0"/>
              <a:t>Wissenschaftliche Metropolregion Ruhr </a:t>
            </a:r>
          </a:p>
          <a:p>
            <a:pPr marL="571500" indent="-571500" algn="ctr">
              <a:buFontTx/>
              <a:buChar char="-"/>
            </a:pPr>
            <a:r>
              <a:rPr lang="de-DE" sz="3600" b="1" dirty="0"/>
              <a:t>Wo steht </a:t>
            </a:r>
            <a:r>
              <a:rPr lang="de-DE" sz="3600" b="1"/>
              <a:t>sie?</a:t>
            </a:r>
            <a:endParaRPr lang="de-DE"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wiss. Leistung (2)</a:t>
            </a:r>
          </a:p>
        </p:txBody>
      </p:sp>
      <p:sp>
        <p:nvSpPr>
          <p:cNvPr id="1843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8436" name="Foliennummernplatzhalter 4"/>
          <p:cNvSpPr>
            <a:spLocks noGrp="1"/>
          </p:cNvSpPr>
          <p:nvPr>
            <p:ph type="sldNum" sz="quarter" idx="14"/>
          </p:nvPr>
        </p:nvSpPr>
        <p:spPr bwMode="auto">
          <a:noFill/>
          <a:ln>
            <a:miter lim="800000"/>
            <a:headEnd/>
            <a:tailEnd/>
          </a:ln>
        </p:spPr>
        <p:txBody>
          <a:bodyPr/>
          <a:lstStyle/>
          <a:p>
            <a:fld id="{BBDDB42D-0CE0-B14F-9084-93B1298DD7DB}" type="slidenum">
              <a:rPr lang="de-DE" smtClean="0"/>
              <a:pPr/>
              <a:t>10</a:t>
            </a:fld>
            <a:endParaRPr lang="de-DE"/>
          </a:p>
        </p:txBody>
      </p:sp>
      <p:sp>
        <p:nvSpPr>
          <p:cNvPr id="18437" name="Textfeld 7"/>
          <p:cNvSpPr txBox="1">
            <a:spLocks noChangeArrowheads="1"/>
          </p:cNvSpPr>
          <p:nvPr/>
        </p:nvSpPr>
        <p:spPr bwMode="auto">
          <a:xfrm>
            <a:off x="8229600" y="4343400"/>
            <a:ext cx="720725" cy="276225"/>
          </a:xfrm>
          <a:prstGeom prst="rect">
            <a:avLst/>
          </a:prstGeom>
          <a:noFill/>
          <a:ln w="9525">
            <a:noFill/>
            <a:miter lim="800000"/>
            <a:headEnd/>
            <a:tailEnd/>
          </a:ln>
        </p:spPr>
        <p:txBody>
          <a:bodyPr wrap="none">
            <a:prstTxWarp prst="textNoShape">
              <a:avLst/>
            </a:prstTxWarp>
            <a:spAutoFit/>
          </a:bodyPr>
          <a:lstStyle/>
          <a:p>
            <a:r>
              <a:rPr lang="de-DE" sz="1200"/>
              <a:t>181 Mio €</a:t>
            </a:r>
          </a:p>
        </p:txBody>
      </p:sp>
      <p:sp>
        <p:nvSpPr>
          <p:cNvPr id="18438" name="Textfeld 8"/>
          <p:cNvSpPr txBox="1">
            <a:spLocks noChangeArrowheads="1"/>
          </p:cNvSpPr>
          <p:nvPr/>
        </p:nvSpPr>
        <p:spPr bwMode="auto">
          <a:xfrm>
            <a:off x="8229600" y="4610100"/>
            <a:ext cx="914400" cy="276225"/>
          </a:xfrm>
          <a:prstGeom prst="rect">
            <a:avLst/>
          </a:prstGeom>
          <a:noFill/>
          <a:ln w="9525">
            <a:noFill/>
            <a:miter lim="800000"/>
            <a:headEnd/>
            <a:tailEnd/>
          </a:ln>
        </p:spPr>
        <p:txBody>
          <a:bodyPr>
            <a:prstTxWarp prst="textNoShape">
              <a:avLst/>
            </a:prstTxWarp>
            <a:spAutoFit/>
          </a:bodyPr>
          <a:lstStyle/>
          <a:p>
            <a:r>
              <a:rPr lang="de-DE" sz="1200"/>
              <a:t>285 Mio € </a:t>
            </a:r>
          </a:p>
        </p:txBody>
      </p:sp>
      <p:sp>
        <p:nvSpPr>
          <p:cNvPr id="18439" name="Textfeld 9"/>
          <p:cNvSpPr txBox="1">
            <a:spLocks noChangeArrowheads="1"/>
          </p:cNvSpPr>
          <p:nvPr/>
        </p:nvSpPr>
        <p:spPr bwMode="auto">
          <a:xfrm>
            <a:off x="8229600" y="4876800"/>
            <a:ext cx="720725" cy="276225"/>
          </a:xfrm>
          <a:prstGeom prst="rect">
            <a:avLst/>
          </a:prstGeom>
          <a:noFill/>
          <a:ln w="9525">
            <a:noFill/>
            <a:miter lim="800000"/>
            <a:headEnd/>
            <a:tailEnd/>
          </a:ln>
        </p:spPr>
        <p:txBody>
          <a:bodyPr wrap="none">
            <a:prstTxWarp prst="textNoShape">
              <a:avLst/>
            </a:prstTxWarp>
            <a:spAutoFit/>
          </a:bodyPr>
          <a:lstStyle/>
          <a:p>
            <a:r>
              <a:rPr lang="de-DE" sz="1200"/>
              <a:t>328 Mio €</a:t>
            </a:r>
          </a:p>
        </p:txBody>
      </p:sp>
      <p:pic>
        <p:nvPicPr>
          <p:cNvPr id="18440" name="Bild 10"/>
          <p:cNvPicPr>
            <a:picLocks noChangeAspect="1"/>
          </p:cNvPicPr>
          <p:nvPr/>
        </p:nvPicPr>
        <p:blipFill>
          <a:blip r:embed="rId2"/>
          <a:srcRect/>
          <a:stretch>
            <a:fillRect/>
          </a:stretch>
        </p:blipFill>
        <p:spPr bwMode="auto">
          <a:xfrm>
            <a:off x="304800" y="762000"/>
            <a:ext cx="7924800" cy="5511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platzhalter 1"/>
          <p:cNvSpPr>
            <a:spLocks noGrp="1"/>
          </p:cNvSpPr>
          <p:nvPr>
            <p:ph type="body" sz="quarter" idx="12"/>
          </p:nvPr>
        </p:nvSpPr>
        <p:spPr/>
        <p:txBody>
          <a:bodyPr/>
          <a:lstStyle/>
          <a:p>
            <a:r>
              <a:rPr lang="de-DE" sz="2000" dirty="0"/>
              <a:t>Vergleich der Regionen – wiss. Leistung (3)</a:t>
            </a:r>
          </a:p>
        </p:txBody>
      </p:sp>
      <p:sp>
        <p:nvSpPr>
          <p:cNvPr id="3" name="Fußzeilenplatzhalter 2"/>
          <p:cNvSpPr>
            <a:spLocks noGrp="1"/>
          </p:cNvSpPr>
          <p:nvPr>
            <p:ph type="ftr" sz="quarter" idx="13"/>
          </p:nvPr>
        </p:nvSpPr>
        <p:spPr/>
        <p:txBody>
          <a:bodyPr/>
          <a:lstStyle/>
          <a:p>
            <a:pPr>
              <a:defRPr/>
            </a:pPr>
            <a:r>
              <a:rPr lang="de-DE"/>
              <a:t>Wissenschaftsregion Ruhr | 26.04.12 | Müller-Böling</a:t>
            </a:r>
          </a:p>
        </p:txBody>
      </p:sp>
      <p:sp>
        <p:nvSpPr>
          <p:cNvPr id="4" name="Foliennummernplatzhalter 3"/>
          <p:cNvSpPr>
            <a:spLocks noGrp="1"/>
          </p:cNvSpPr>
          <p:nvPr>
            <p:ph type="sldNum" sz="quarter" idx="14"/>
          </p:nvPr>
        </p:nvSpPr>
        <p:spPr/>
        <p:txBody>
          <a:bodyPr/>
          <a:lstStyle/>
          <a:p>
            <a:pPr>
              <a:defRPr/>
            </a:pPr>
            <a:fld id="{A76B6EC7-5C6B-BA4F-A124-A7A635D7AB9D}" type="slidenum">
              <a:rPr lang="de-DE" smtClean="0"/>
              <a:pPr>
                <a:defRPr/>
              </a:pPr>
              <a:t>11</a:t>
            </a:fld>
            <a:endParaRPr lang="de-DE"/>
          </a:p>
        </p:txBody>
      </p:sp>
      <p:pic>
        <p:nvPicPr>
          <p:cNvPr id="5" name="Bild 4"/>
          <p:cNvPicPr>
            <a:picLocks noChangeAspect="1"/>
          </p:cNvPicPr>
          <p:nvPr/>
        </p:nvPicPr>
        <p:blipFill>
          <a:blip r:embed="rId2"/>
          <a:stretch>
            <a:fillRect/>
          </a:stretch>
        </p:blipFill>
        <p:spPr>
          <a:xfrm>
            <a:off x="685800" y="838200"/>
            <a:ext cx="8153400" cy="5505002"/>
          </a:xfrm>
          <a:prstGeom prst="rect">
            <a:avLst/>
          </a:prstGeom>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wiss. Leistung (3)</a:t>
            </a:r>
          </a:p>
        </p:txBody>
      </p:sp>
      <p:sp>
        <p:nvSpPr>
          <p:cNvPr id="19459"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9460" name="Foliennummernplatzhalter 4"/>
          <p:cNvSpPr>
            <a:spLocks noGrp="1"/>
          </p:cNvSpPr>
          <p:nvPr>
            <p:ph type="sldNum" sz="quarter" idx="14"/>
          </p:nvPr>
        </p:nvSpPr>
        <p:spPr bwMode="auto">
          <a:noFill/>
          <a:ln>
            <a:miter lim="800000"/>
            <a:headEnd/>
            <a:tailEnd/>
          </a:ln>
        </p:spPr>
        <p:txBody>
          <a:bodyPr/>
          <a:lstStyle/>
          <a:p>
            <a:fld id="{C0921C9B-CD1B-754D-BDFA-E4A95D5B066E}" type="slidenum">
              <a:rPr lang="de-DE" smtClean="0"/>
              <a:pPr/>
              <a:t>12</a:t>
            </a:fld>
            <a:endParaRPr lang="de-DE"/>
          </a:p>
        </p:txBody>
      </p:sp>
      <p:pic>
        <p:nvPicPr>
          <p:cNvPr id="19461" name="Picture 2"/>
          <p:cNvPicPr>
            <a:picLocks noChangeAspect="1" noChangeArrowheads="1"/>
          </p:cNvPicPr>
          <p:nvPr/>
        </p:nvPicPr>
        <p:blipFill>
          <a:blip r:embed="rId2"/>
          <a:srcRect/>
          <a:stretch>
            <a:fillRect/>
          </a:stretch>
        </p:blipFill>
        <p:spPr bwMode="auto">
          <a:xfrm>
            <a:off x="1403350" y="908050"/>
            <a:ext cx="6121400" cy="5332413"/>
          </a:xfrm>
          <a:prstGeom prst="rect">
            <a:avLst/>
          </a:prstGeom>
          <a:noFill/>
          <a:ln w="9525">
            <a:noFill/>
            <a:miter lim="800000"/>
            <a:headEnd/>
            <a:tailEnd/>
          </a:ln>
        </p:spPr>
      </p:pic>
      <p:sp>
        <p:nvSpPr>
          <p:cNvPr id="6" name="Rechteck 5"/>
          <p:cNvSpPr/>
          <p:nvPr/>
        </p:nvSpPr>
        <p:spPr>
          <a:xfrm>
            <a:off x="3200400" y="914400"/>
            <a:ext cx="4267200" cy="49530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platzhalter 4"/>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a:latin typeface="Arial" charset="0"/>
                <a:ea typeface="Arial" charset="0"/>
                <a:cs typeface="Arial" charset="0"/>
              </a:rPr>
              <a:t>Vergleich der Regionen</a:t>
            </a:r>
          </a:p>
        </p:txBody>
      </p:sp>
      <p:sp>
        <p:nvSpPr>
          <p:cNvPr id="20483" name="Inhaltsplatzhalter 5"/>
          <p:cNvSpPr>
            <a:spLocks noGrp="1"/>
          </p:cNvSpPr>
          <p:nvPr>
            <p:ph sz="quarter" idx="13"/>
          </p:nvPr>
        </p:nvSpPr>
        <p:spPr bwMode="auto">
          <a:xfrm>
            <a:off x="539750" y="2708275"/>
            <a:ext cx="7858125" cy="70802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charset="2"/>
              <a:buNone/>
            </a:pPr>
            <a:r>
              <a:rPr lang="de-DE" sz="4000">
                <a:latin typeface="Arial" charset="0"/>
                <a:ea typeface="Arial" charset="0"/>
                <a:cs typeface="Arial" charset="0"/>
              </a:rPr>
              <a:t>Sozioökonomische Indikatoren</a:t>
            </a:r>
          </a:p>
        </p:txBody>
      </p:sp>
      <p:sp>
        <p:nvSpPr>
          <p:cNvPr id="20484" name="Fußzeilenplatzhalter 2"/>
          <p:cNvSpPr>
            <a:spLocks noGrp="1"/>
          </p:cNvSpPr>
          <p:nvPr>
            <p:ph type="ftr"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20485" name="Foliennummernplatzhalter 3"/>
          <p:cNvSpPr>
            <a:spLocks noGrp="1"/>
          </p:cNvSpPr>
          <p:nvPr>
            <p:ph type="sldNum" sz="quarter" idx="15"/>
          </p:nvPr>
        </p:nvSpPr>
        <p:spPr bwMode="auto">
          <a:noFill/>
          <a:ln>
            <a:miter lim="800000"/>
            <a:headEnd/>
            <a:tailEnd/>
          </a:ln>
        </p:spPr>
        <p:txBody>
          <a:bodyPr/>
          <a:lstStyle/>
          <a:p>
            <a:fld id="{A4BF5634-7F59-B643-B456-8D2719351CBC}" type="slidenum">
              <a:rPr lang="de-DE" smtClean="0"/>
              <a:pPr/>
              <a:t>13</a:t>
            </a:fld>
            <a:endParaRPr 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sozioök. Indikatoren (1)</a:t>
            </a:r>
          </a:p>
        </p:txBody>
      </p:sp>
      <p:sp>
        <p:nvSpPr>
          <p:cNvPr id="21507"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21508" name="Foliennummernplatzhalter 4"/>
          <p:cNvSpPr>
            <a:spLocks noGrp="1"/>
          </p:cNvSpPr>
          <p:nvPr>
            <p:ph type="sldNum" sz="quarter" idx="14"/>
          </p:nvPr>
        </p:nvSpPr>
        <p:spPr bwMode="auto">
          <a:noFill/>
          <a:ln>
            <a:miter lim="800000"/>
            <a:headEnd/>
            <a:tailEnd/>
          </a:ln>
        </p:spPr>
        <p:txBody>
          <a:bodyPr/>
          <a:lstStyle/>
          <a:p>
            <a:fld id="{805D1996-BB32-7F46-9232-15E49BB0C54D}" type="slidenum">
              <a:rPr lang="de-DE" smtClean="0"/>
              <a:pPr/>
              <a:t>14</a:t>
            </a:fld>
            <a:endParaRPr lang="de-DE"/>
          </a:p>
        </p:txBody>
      </p:sp>
      <p:pic>
        <p:nvPicPr>
          <p:cNvPr id="21509" name="Picture 2"/>
          <p:cNvPicPr>
            <a:picLocks noChangeAspect="1" noChangeArrowheads="1"/>
          </p:cNvPicPr>
          <p:nvPr/>
        </p:nvPicPr>
        <p:blipFill>
          <a:blip r:embed="rId2"/>
          <a:srcRect/>
          <a:stretch>
            <a:fillRect/>
          </a:stretch>
        </p:blipFill>
        <p:spPr bwMode="auto">
          <a:xfrm>
            <a:off x="2411413" y="817563"/>
            <a:ext cx="4248150" cy="5599112"/>
          </a:xfrm>
          <a:prstGeom prst="rect">
            <a:avLst/>
          </a:prstGeom>
          <a:noFill/>
          <a:ln w="9525">
            <a:noFill/>
            <a:miter lim="800000"/>
            <a:headEnd/>
            <a:tailEnd/>
          </a:ln>
        </p:spPr>
      </p:pic>
      <p:sp>
        <p:nvSpPr>
          <p:cNvPr id="7" name="Rechteck 6"/>
          <p:cNvSpPr/>
          <p:nvPr/>
        </p:nvSpPr>
        <p:spPr>
          <a:xfrm>
            <a:off x="2438400" y="3962400"/>
            <a:ext cx="4191000" cy="24384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sozioök. Indikatoren (2)</a:t>
            </a:r>
          </a:p>
        </p:txBody>
      </p:sp>
      <p:sp>
        <p:nvSpPr>
          <p:cNvPr id="22531"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22532" name="Foliennummernplatzhalter 4"/>
          <p:cNvSpPr>
            <a:spLocks noGrp="1"/>
          </p:cNvSpPr>
          <p:nvPr>
            <p:ph type="sldNum" sz="quarter" idx="14"/>
          </p:nvPr>
        </p:nvSpPr>
        <p:spPr bwMode="auto">
          <a:noFill/>
          <a:ln>
            <a:miter lim="800000"/>
            <a:headEnd/>
            <a:tailEnd/>
          </a:ln>
        </p:spPr>
        <p:txBody>
          <a:bodyPr/>
          <a:lstStyle/>
          <a:p>
            <a:fld id="{4D97595F-DA60-6F45-AD5E-4EB3E44489EE}" type="slidenum">
              <a:rPr lang="de-DE" smtClean="0"/>
              <a:pPr/>
              <a:t>15</a:t>
            </a:fld>
            <a:endParaRPr lang="de-DE"/>
          </a:p>
        </p:txBody>
      </p:sp>
      <p:pic>
        <p:nvPicPr>
          <p:cNvPr id="22533" name="Picture 2"/>
          <p:cNvPicPr>
            <a:picLocks noChangeAspect="1" noChangeArrowheads="1"/>
          </p:cNvPicPr>
          <p:nvPr/>
        </p:nvPicPr>
        <p:blipFill>
          <a:blip r:embed="rId2"/>
          <a:srcRect/>
          <a:stretch>
            <a:fillRect/>
          </a:stretch>
        </p:blipFill>
        <p:spPr bwMode="auto">
          <a:xfrm>
            <a:off x="635000" y="836613"/>
            <a:ext cx="7824788" cy="547211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a:latin typeface="Arial" charset="0"/>
                <a:ea typeface="Arial" charset="0"/>
                <a:cs typeface="Arial" charset="0"/>
              </a:rPr>
              <a:t>Charakterisierung der Regionen</a:t>
            </a:r>
          </a:p>
        </p:txBody>
      </p:sp>
      <p:sp>
        <p:nvSpPr>
          <p:cNvPr id="24579"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24580" name="Foliennummernplatzhalter 4"/>
          <p:cNvSpPr>
            <a:spLocks noGrp="1"/>
          </p:cNvSpPr>
          <p:nvPr>
            <p:ph type="sldNum" sz="quarter" idx="14"/>
          </p:nvPr>
        </p:nvSpPr>
        <p:spPr bwMode="auto">
          <a:noFill/>
          <a:ln>
            <a:miter lim="800000"/>
            <a:headEnd/>
            <a:tailEnd/>
          </a:ln>
        </p:spPr>
        <p:txBody>
          <a:bodyPr/>
          <a:lstStyle/>
          <a:p>
            <a:fld id="{B775083B-E3A3-2D4F-A5F4-594553022CE8}" type="slidenum">
              <a:rPr lang="de-DE" smtClean="0"/>
              <a:pPr/>
              <a:t>16</a:t>
            </a:fld>
            <a:endParaRPr lang="de-DE"/>
          </a:p>
        </p:txBody>
      </p:sp>
      <p:grpSp>
        <p:nvGrpSpPr>
          <p:cNvPr id="2" name="Gruppieren 28"/>
          <p:cNvGrpSpPr>
            <a:grpSpLocks/>
          </p:cNvGrpSpPr>
          <p:nvPr/>
        </p:nvGrpSpPr>
        <p:grpSpPr bwMode="auto">
          <a:xfrm>
            <a:off x="371475" y="1254125"/>
            <a:ext cx="8647113" cy="4003675"/>
            <a:chOff x="371124" y="1131433"/>
            <a:chExt cx="8647823" cy="2580314"/>
          </a:xfrm>
        </p:grpSpPr>
        <p:sp>
          <p:nvSpPr>
            <p:cNvPr id="7" name="Rechteck 6"/>
            <p:cNvSpPr/>
            <p:nvPr/>
          </p:nvSpPr>
          <p:spPr>
            <a:xfrm>
              <a:off x="2908157" y="2611891"/>
              <a:ext cx="6083799" cy="360139"/>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dirty="0">
                  <a:solidFill>
                    <a:schemeClr val="tx1"/>
                  </a:solidFill>
                  <a:latin typeface="Arial" pitchFamily="34" charset="0"/>
                  <a:cs typeface="Arial" pitchFamily="34" charset="0"/>
                </a:rPr>
                <a:t>Kooperierende Wissenschaftseinrichtungen</a:t>
              </a:r>
            </a:p>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p:txBody>
        </p:sp>
        <p:sp>
          <p:nvSpPr>
            <p:cNvPr id="8" name="Rechteck 7"/>
            <p:cNvSpPr/>
            <p:nvPr/>
          </p:nvSpPr>
          <p:spPr>
            <a:xfrm>
              <a:off x="2916096" y="1871151"/>
              <a:ext cx="6083799" cy="360139"/>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dirty="0">
                <a:solidFill>
                  <a:srgbClr val="000000"/>
                </a:solidFill>
                <a:latin typeface="Arial"/>
              </a:endParaRPr>
            </a:p>
            <a:p>
              <a:pPr algn="ctr">
                <a:defRPr/>
              </a:pPr>
              <a:r>
                <a:rPr lang="de-DE" sz="2000" dirty="0">
                  <a:solidFill>
                    <a:srgbClr val="000000"/>
                  </a:solidFill>
                  <a:latin typeface="Arial"/>
                </a:rPr>
                <a:t>Konkurrierende Wissenschaftseinrichtungen</a:t>
              </a:r>
            </a:p>
            <a:p>
              <a:pPr algn="ctr">
                <a:defRPr/>
              </a:pPr>
              <a:endParaRPr lang="de-DE" sz="2000" dirty="0">
                <a:solidFill>
                  <a:srgbClr val="000000"/>
                </a:solidFill>
                <a:latin typeface="Arial"/>
              </a:endParaRPr>
            </a:p>
          </p:txBody>
        </p:sp>
        <p:sp>
          <p:nvSpPr>
            <p:cNvPr id="9" name="Rechteck 8"/>
            <p:cNvSpPr/>
            <p:nvPr/>
          </p:nvSpPr>
          <p:spPr>
            <a:xfrm>
              <a:off x="2916096" y="3351608"/>
              <a:ext cx="6083799" cy="360139"/>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dirty="0">
                  <a:solidFill>
                    <a:schemeClr val="tx1"/>
                  </a:solidFill>
                  <a:latin typeface="Arial" pitchFamily="34" charset="0"/>
                  <a:cs typeface="Arial" pitchFamily="34" charset="0"/>
                </a:rPr>
                <a:t>Herausforderer</a:t>
              </a:r>
            </a:p>
            <a:p>
              <a:pPr algn="ctr" defTabSz="1066800">
                <a:lnSpc>
                  <a:spcPct val="90000"/>
                </a:lnSpc>
                <a:spcAft>
                  <a:spcPct val="35000"/>
                </a:spcAft>
                <a:defRPr/>
              </a:pPr>
              <a:r>
                <a:rPr lang="de-DE" sz="2000" dirty="0">
                  <a:solidFill>
                    <a:schemeClr val="tx1"/>
                  </a:solidFill>
                  <a:latin typeface="Arial" pitchFamily="34" charset="0"/>
                  <a:cs typeface="Arial" pitchFamily="34" charset="0"/>
                </a:rPr>
                <a:t>Anderen 100 Jahre Vorsprung</a:t>
              </a:r>
            </a:p>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p:txBody>
        </p:sp>
        <p:sp>
          <p:nvSpPr>
            <p:cNvPr id="12" name="Rechteck 11"/>
            <p:cNvSpPr/>
            <p:nvPr/>
          </p:nvSpPr>
          <p:spPr>
            <a:xfrm>
              <a:off x="371124" y="2611891"/>
              <a:ext cx="2303652" cy="360139"/>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b="1" dirty="0">
                  <a:solidFill>
                    <a:schemeClr val="tx1"/>
                  </a:solidFill>
                  <a:latin typeface="Arial" pitchFamily="34" charset="0"/>
                  <a:cs typeface="Arial" pitchFamily="34" charset="0"/>
                </a:rPr>
                <a:t>Zürich</a:t>
              </a: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p:txBody>
        </p:sp>
        <p:sp>
          <p:nvSpPr>
            <p:cNvPr id="13" name="Rechteck 12"/>
            <p:cNvSpPr/>
            <p:nvPr/>
          </p:nvSpPr>
          <p:spPr>
            <a:xfrm>
              <a:off x="379063" y="1871151"/>
              <a:ext cx="2303651" cy="360139"/>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b="1" dirty="0">
                  <a:solidFill>
                    <a:schemeClr val="tx1"/>
                  </a:solidFill>
                  <a:latin typeface="Arial" pitchFamily="34" charset="0"/>
                  <a:cs typeface="Arial" pitchFamily="34" charset="0"/>
                </a:rPr>
                <a:t>München</a:t>
              </a: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p:txBody>
        </p:sp>
        <p:sp>
          <p:nvSpPr>
            <p:cNvPr id="14" name="Rechteck 13"/>
            <p:cNvSpPr/>
            <p:nvPr/>
          </p:nvSpPr>
          <p:spPr>
            <a:xfrm>
              <a:off x="379063" y="3351608"/>
              <a:ext cx="2303651" cy="360139"/>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b="1" dirty="0">
                  <a:solidFill>
                    <a:schemeClr val="tx1"/>
                  </a:solidFill>
                  <a:latin typeface="Arial" pitchFamily="34" charset="0"/>
                  <a:cs typeface="Arial" pitchFamily="34" charset="0"/>
                </a:rPr>
                <a:t>Ruhrregion</a:t>
              </a: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p:txBody>
        </p:sp>
        <p:sp>
          <p:nvSpPr>
            <p:cNvPr id="27" name="Rechteck 26"/>
            <p:cNvSpPr/>
            <p:nvPr/>
          </p:nvSpPr>
          <p:spPr>
            <a:xfrm>
              <a:off x="2935148" y="1131433"/>
              <a:ext cx="6083799" cy="360139"/>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dirty="0">
                  <a:solidFill>
                    <a:schemeClr val="tx1"/>
                  </a:solidFill>
                  <a:latin typeface="Arial" pitchFamily="34" charset="0"/>
                  <a:cs typeface="Arial" pitchFamily="34" charset="0"/>
                </a:rPr>
                <a:t>„Angesammelte“ Wissenschaftseinrichtungen</a:t>
              </a:r>
            </a:p>
            <a:p>
              <a:pPr algn="ctr" defTabSz="1066800">
                <a:lnSpc>
                  <a:spcPct val="90000"/>
                </a:lnSpc>
                <a:spcAft>
                  <a:spcPct val="35000"/>
                </a:spcAft>
                <a:defRPr/>
              </a:pPr>
              <a:endParaRPr lang="de-DE" sz="2000" dirty="0">
                <a:solidFill>
                  <a:schemeClr val="tx1"/>
                </a:solidFill>
                <a:latin typeface="Arial" pitchFamily="34" charset="0"/>
                <a:cs typeface="Arial" pitchFamily="34" charset="0"/>
              </a:endParaRPr>
            </a:p>
          </p:txBody>
        </p:sp>
        <p:sp>
          <p:nvSpPr>
            <p:cNvPr id="28" name="Rechteck 27"/>
            <p:cNvSpPr/>
            <p:nvPr/>
          </p:nvSpPr>
          <p:spPr>
            <a:xfrm>
              <a:off x="394939" y="1131433"/>
              <a:ext cx="2305239" cy="360139"/>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a:p>
              <a:pPr algn="ctr" defTabSz="1066800">
                <a:lnSpc>
                  <a:spcPct val="90000"/>
                </a:lnSpc>
                <a:spcAft>
                  <a:spcPct val="35000"/>
                </a:spcAft>
                <a:defRPr/>
              </a:pPr>
              <a:r>
                <a:rPr lang="de-DE" sz="2000" b="1" dirty="0">
                  <a:solidFill>
                    <a:schemeClr val="tx1"/>
                  </a:solidFill>
                  <a:latin typeface="Arial" pitchFamily="34" charset="0"/>
                  <a:cs typeface="Arial" pitchFamily="34" charset="0"/>
                </a:rPr>
                <a:t>Berlin</a:t>
              </a:r>
            </a:p>
            <a:p>
              <a:pPr algn="ctr" defTabSz="1066800">
                <a:lnSpc>
                  <a:spcPct val="90000"/>
                </a:lnSpc>
                <a:spcAft>
                  <a:spcPct val="35000"/>
                </a:spcAft>
                <a:defRPr/>
              </a:pPr>
              <a:endParaRPr lang="de-DE" sz="2000" b="1" dirty="0">
                <a:solidFill>
                  <a:schemeClr val="tx1"/>
                </a:solidFill>
                <a:latin typeface="Arial" pitchFamily="34" charset="0"/>
                <a:cs typeface="Arial" pitchFamily="34" charset="0"/>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dirty="0">
                <a:latin typeface="Arial" charset="0"/>
                <a:ea typeface="Arial" charset="0"/>
                <a:cs typeface="Arial" charset="0"/>
              </a:rPr>
              <a:t>Erfolgsfaktoren wissenschaftlicher Metropolregionen</a:t>
            </a:r>
          </a:p>
        </p:txBody>
      </p:sp>
      <p:sp>
        <p:nvSpPr>
          <p:cNvPr id="25603" name="Fußzeilenplatzhalter 3"/>
          <p:cNvSpPr>
            <a:spLocks noGrp="1"/>
          </p:cNvSpPr>
          <p:nvPr>
            <p:ph type="ftr"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25604" name="Foliennummernplatzhalter 4"/>
          <p:cNvSpPr>
            <a:spLocks noGrp="1"/>
          </p:cNvSpPr>
          <p:nvPr>
            <p:ph type="sldNum" sz="quarter" idx="15"/>
          </p:nvPr>
        </p:nvSpPr>
        <p:spPr bwMode="auto">
          <a:noFill/>
          <a:ln>
            <a:miter lim="800000"/>
            <a:headEnd/>
            <a:tailEnd/>
          </a:ln>
        </p:spPr>
        <p:txBody>
          <a:bodyPr/>
          <a:lstStyle/>
          <a:p>
            <a:fld id="{6D079518-0A48-ED49-90A4-06394D99E46A}" type="slidenum">
              <a:rPr lang="de-DE" smtClean="0"/>
              <a:pPr/>
              <a:t>17</a:t>
            </a:fld>
            <a:endParaRPr lang="de-DE"/>
          </a:p>
        </p:txBody>
      </p:sp>
      <p:sp>
        <p:nvSpPr>
          <p:cNvPr id="8" name="Ellipse 7"/>
          <p:cNvSpPr>
            <a:spLocks/>
          </p:cNvSpPr>
          <p:nvPr/>
        </p:nvSpPr>
        <p:spPr>
          <a:xfrm>
            <a:off x="152400" y="9144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chemeClr val="bg1"/>
                </a:solidFill>
                <a:latin typeface="Arial" charset="0"/>
                <a:ea typeface="Arial" charset="0"/>
                <a:cs typeface="Arial" charset="0"/>
              </a:rPr>
              <a:t>1</a:t>
            </a:r>
          </a:p>
          <a:p>
            <a:pPr algn="ctr"/>
            <a:r>
              <a:rPr lang="de-DE" sz="1400" b="1">
                <a:solidFill>
                  <a:schemeClr val="bg1"/>
                </a:solidFill>
                <a:latin typeface="Arial" charset="0"/>
                <a:ea typeface="Arial" charset="0"/>
                <a:cs typeface="Arial" charset="0"/>
              </a:rPr>
              <a:t>Finanzierungs-herkunft der Einrichtungen</a:t>
            </a:r>
          </a:p>
        </p:txBody>
      </p:sp>
      <p:sp>
        <p:nvSpPr>
          <p:cNvPr id="9" name="Ellipse 8"/>
          <p:cNvSpPr>
            <a:spLocks/>
          </p:cNvSpPr>
          <p:nvPr/>
        </p:nvSpPr>
        <p:spPr>
          <a:xfrm>
            <a:off x="6270625" y="21336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b="1" dirty="0">
                <a:latin typeface="Arial" pitchFamily="34" charset="0"/>
                <a:cs typeface="Arial" pitchFamily="34" charset="0"/>
              </a:rPr>
              <a:t>6</a:t>
            </a:r>
          </a:p>
          <a:p>
            <a:pPr algn="ctr">
              <a:defRPr/>
            </a:pPr>
            <a:r>
              <a:rPr lang="de-DE" sz="1400" b="1" dirty="0">
                <a:latin typeface="Arial" pitchFamily="34" charset="0"/>
                <a:cs typeface="Arial" pitchFamily="34" charset="0"/>
              </a:rPr>
              <a:t>Kooperation</a:t>
            </a:r>
            <a:endParaRPr lang="de-DE" sz="1400" b="1" dirty="0">
              <a:solidFill>
                <a:schemeClr val="tx1"/>
              </a:solidFill>
              <a:latin typeface="Arial" pitchFamily="34" charset="0"/>
              <a:cs typeface="Arial" pitchFamily="34" charset="0"/>
            </a:endParaRPr>
          </a:p>
        </p:txBody>
      </p:sp>
      <p:sp>
        <p:nvSpPr>
          <p:cNvPr id="10" name="Ellipse 9"/>
          <p:cNvSpPr>
            <a:spLocks/>
          </p:cNvSpPr>
          <p:nvPr/>
        </p:nvSpPr>
        <p:spPr>
          <a:xfrm>
            <a:off x="152400" y="48768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10</a:t>
            </a:r>
          </a:p>
          <a:p>
            <a:pPr algn="ctr"/>
            <a:r>
              <a:rPr lang="de-DE" sz="1400" b="1">
                <a:solidFill>
                  <a:srgbClr val="FFFFFF"/>
                </a:solidFill>
                <a:latin typeface="Arial" charset="0"/>
                <a:ea typeface="Arial" charset="0"/>
                <a:cs typeface="Arial" charset="0"/>
              </a:rPr>
              <a:t>Zusammenspiel Wissenschaft, Wirtschaft, Politik</a:t>
            </a:r>
            <a:endParaRPr lang="de-DE" sz="1400" b="1">
              <a:solidFill>
                <a:schemeClr val="tx1"/>
              </a:solidFill>
              <a:latin typeface="Arial" charset="0"/>
              <a:ea typeface="Arial" charset="0"/>
              <a:cs typeface="Arial" charset="0"/>
            </a:endParaRPr>
          </a:p>
        </p:txBody>
      </p:sp>
      <p:sp>
        <p:nvSpPr>
          <p:cNvPr id="11" name="Ellipse 10"/>
          <p:cNvSpPr>
            <a:spLocks/>
          </p:cNvSpPr>
          <p:nvPr/>
        </p:nvSpPr>
        <p:spPr>
          <a:xfrm>
            <a:off x="3265488" y="931863"/>
            <a:ext cx="2519362" cy="900112"/>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chemeClr val="bg1"/>
                </a:solidFill>
                <a:latin typeface="Arial" charset="0"/>
                <a:ea typeface="Arial" charset="0"/>
                <a:cs typeface="Arial" charset="0"/>
              </a:rPr>
              <a:t>2</a:t>
            </a:r>
          </a:p>
          <a:p>
            <a:pPr algn="ctr"/>
            <a:r>
              <a:rPr lang="de-DE" sz="1400" b="1">
                <a:solidFill>
                  <a:schemeClr val="bg1"/>
                </a:solidFill>
                <a:latin typeface="Arial" charset="0"/>
                <a:ea typeface="Arial" charset="0"/>
                <a:cs typeface="Arial" charset="0"/>
              </a:rPr>
              <a:t>Räumliche Nähe</a:t>
            </a:r>
          </a:p>
        </p:txBody>
      </p:sp>
      <p:sp>
        <p:nvSpPr>
          <p:cNvPr id="12" name="Ellipse 11"/>
          <p:cNvSpPr>
            <a:spLocks/>
          </p:cNvSpPr>
          <p:nvPr/>
        </p:nvSpPr>
        <p:spPr>
          <a:xfrm>
            <a:off x="6270625" y="9144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b="1" dirty="0">
                <a:latin typeface="Arial" pitchFamily="34" charset="0"/>
                <a:cs typeface="Arial" pitchFamily="34" charset="0"/>
              </a:rPr>
              <a:t>3</a:t>
            </a:r>
          </a:p>
          <a:p>
            <a:pPr algn="ctr">
              <a:defRPr/>
            </a:pPr>
            <a:r>
              <a:rPr lang="de-DE" sz="1400" b="1" dirty="0">
                <a:latin typeface="Arial" pitchFamily="34" charset="0"/>
                <a:cs typeface="Arial" pitchFamily="34" charset="0"/>
              </a:rPr>
              <a:t>Räumliche Weiterentwicklungsmöglichkeiten</a:t>
            </a:r>
            <a:endParaRPr lang="de-DE" sz="1400" b="1" dirty="0">
              <a:solidFill>
                <a:schemeClr val="tx1"/>
              </a:solidFill>
              <a:latin typeface="Arial" pitchFamily="34" charset="0"/>
              <a:cs typeface="Arial" pitchFamily="34" charset="0"/>
            </a:endParaRPr>
          </a:p>
        </p:txBody>
      </p:sp>
      <p:sp>
        <p:nvSpPr>
          <p:cNvPr id="13" name="Ellipse 12"/>
          <p:cNvSpPr>
            <a:spLocks/>
          </p:cNvSpPr>
          <p:nvPr/>
        </p:nvSpPr>
        <p:spPr>
          <a:xfrm>
            <a:off x="3211513" y="2133600"/>
            <a:ext cx="2627312"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5</a:t>
            </a:r>
          </a:p>
          <a:p>
            <a:pPr algn="ctr"/>
            <a:r>
              <a:rPr lang="de-DE" sz="1400" b="1">
                <a:solidFill>
                  <a:srgbClr val="FFFFFF"/>
                </a:solidFill>
                <a:latin typeface="Arial" charset="0"/>
                <a:ea typeface="Arial" charset="0"/>
                <a:cs typeface="Arial" charset="0"/>
              </a:rPr>
              <a:t>Gebündelte Kräfte bei Berufungen </a:t>
            </a:r>
            <a:endParaRPr lang="de-DE" sz="1400" b="1">
              <a:solidFill>
                <a:schemeClr val="tx1"/>
              </a:solidFill>
              <a:latin typeface="Arial" charset="0"/>
              <a:ea typeface="Arial" charset="0"/>
              <a:cs typeface="Arial" charset="0"/>
            </a:endParaRPr>
          </a:p>
        </p:txBody>
      </p:sp>
      <p:sp>
        <p:nvSpPr>
          <p:cNvPr id="14" name="Ellipse 13"/>
          <p:cNvSpPr>
            <a:spLocks/>
          </p:cNvSpPr>
          <p:nvPr/>
        </p:nvSpPr>
        <p:spPr>
          <a:xfrm>
            <a:off x="4495800" y="5921375"/>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13</a:t>
            </a:r>
          </a:p>
          <a:p>
            <a:pPr algn="ctr"/>
            <a:r>
              <a:rPr lang="de-DE" sz="1400" b="1">
                <a:solidFill>
                  <a:srgbClr val="FFFFFF"/>
                </a:solidFill>
                <a:latin typeface="Arial" charset="0"/>
                <a:ea typeface="Arial" charset="0"/>
                <a:cs typeface="Arial" charset="0"/>
              </a:rPr>
              <a:t>Underdog-Gefühl setzt Kräfte frei</a:t>
            </a:r>
            <a:endParaRPr lang="de-DE" sz="1400" b="1">
              <a:solidFill>
                <a:schemeClr val="tx1"/>
              </a:solidFill>
              <a:latin typeface="Arial" charset="0"/>
              <a:ea typeface="Arial" charset="0"/>
              <a:cs typeface="Arial" charset="0"/>
            </a:endParaRPr>
          </a:p>
        </p:txBody>
      </p:sp>
      <p:sp>
        <p:nvSpPr>
          <p:cNvPr id="15" name="Ellipse 14"/>
          <p:cNvSpPr>
            <a:spLocks/>
          </p:cNvSpPr>
          <p:nvPr/>
        </p:nvSpPr>
        <p:spPr>
          <a:xfrm>
            <a:off x="3211513" y="3505200"/>
            <a:ext cx="2627312"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8</a:t>
            </a:r>
          </a:p>
          <a:p>
            <a:pPr algn="ctr"/>
            <a:r>
              <a:rPr lang="de-DE" sz="1400" b="1">
                <a:solidFill>
                  <a:srgbClr val="FFFFFF"/>
                </a:solidFill>
                <a:latin typeface="Arial" charset="0"/>
                <a:ea typeface="Arial" charset="0"/>
                <a:cs typeface="Arial" charset="0"/>
              </a:rPr>
              <a:t>Ergänzende Fächerstruktur</a:t>
            </a:r>
            <a:endParaRPr lang="de-DE" sz="1400" b="1">
              <a:solidFill>
                <a:schemeClr val="tx1"/>
              </a:solidFill>
              <a:latin typeface="Arial" charset="0"/>
              <a:ea typeface="Arial" charset="0"/>
              <a:cs typeface="Arial" charset="0"/>
            </a:endParaRPr>
          </a:p>
        </p:txBody>
      </p:sp>
      <p:sp>
        <p:nvSpPr>
          <p:cNvPr id="16" name="Ellipse 15"/>
          <p:cNvSpPr>
            <a:spLocks/>
          </p:cNvSpPr>
          <p:nvPr/>
        </p:nvSpPr>
        <p:spPr>
          <a:xfrm>
            <a:off x="6270625" y="48768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12</a:t>
            </a:r>
          </a:p>
          <a:p>
            <a:pPr algn="ctr"/>
            <a:r>
              <a:rPr lang="de-DE" sz="1400" b="1">
                <a:solidFill>
                  <a:srgbClr val="FFFFFF"/>
                </a:solidFill>
                <a:latin typeface="Arial" charset="0"/>
                <a:ea typeface="Arial" charset="0"/>
                <a:cs typeface="Arial" charset="0"/>
              </a:rPr>
              <a:t>Metropol-Attraktivitätswert</a:t>
            </a:r>
            <a:endParaRPr lang="de-DE" sz="1400" b="1">
              <a:solidFill>
                <a:schemeClr val="tx1"/>
              </a:solidFill>
              <a:latin typeface="Arial" charset="0"/>
              <a:ea typeface="Arial" charset="0"/>
              <a:cs typeface="Arial" charset="0"/>
            </a:endParaRPr>
          </a:p>
        </p:txBody>
      </p:sp>
      <p:sp>
        <p:nvSpPr>
          <p:cNvPr id="17" name="Ellipse 16"/>
          <p:cNvSpPr>
            <a:spLocks/>
          </p:cNvSpPr>
          <p:nvPr/>
        </p:nvSpPr>
        <p:spPr>
          <a:xfrm>
            <a:off x="152400" y="22352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4</a:t>
            </a:r>
          </a:p>
          <a:p>
            <a:pPr algn="ctr"/>
            <a:r>
              <a:rPr lang="de-DE" sz="1400" b="1">
                <a:solidFill>
                  <a:srgbClr val="FFFFFF"/>
                </a:solidFill>
                <a:latin typeface="Arial" charset="0"/>
                <a:ea typeface="Arial" charset="0"/>
                <a:cs typeface="Arial" charset="0"/>
              </a:rPr>
              <a:t>Nutzung von Großgeräten</a:t>
            </a:r>
            <a:endParaRPr lang="de-DE" sz="1400" b="1">
              <a:solidFill>
                <a:schemeClr val="tx1"/>
              </a:solidFill>
              <a:latin typeface="Arial" charset="0"/>
              <a:ea typeface="Arial" charset="0"/>
              <a:cs typeface="Arial" charset="0"/>
            </a:endParaRPr>
          </a:p>
        </p:txBody>
      </p:sp>
      <p:sp>
        <p:nvSpPr>
          <p:cNvPr id="18" name="Ellipse 17"/>
          <p:cNvSpPr>
            <a:spLocks/>
          </p:cNvSpPr>
          <p:nvPr/>
        </p:nvSpPr>
        <p:spPr>
          <a:xfrm>
            <a:off x="6270625" y="35052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r>
              <a:rPr lang="de-DE" sz="1400" b="1">
                <a:solidFill>
                  <a:srgbClr val="FFFFFF"/>
                </a:solidFill>
                <a:latin typeface="Arial" charset="0"/>
                <a:ea typeface="Arial" charset="0"/>
                <a:cs typeface="Arial" charset="0"/>
              </a:rPr>
              <a:t>9</a:t>
            </a:r>
          </a:p>
          <a:p>
            <a:pPr algn="ctr"/>
            <a:r>
              <a:rPr lang="de-DE" sz="1400" b="1">
                <a:solidFill>
                  <a:srgbClr val="FFFFFF"/>
                </a:solidFill>
                <a:latin typeface="Arial" charset="0"/>
                <a:ea typeface="Arial" charset="0"/>
                <a:cs typeface="Arial" charset="0"/>
              </a:rPr>
              <a:t>Wissenschaftliche Schwerpunktfelder</a:t>
            </a:r>
            <a:endParaRPr lang="de-DE" sz="1400" b="1">
              <a:solidFill>
                <a:schemeClr val="tx1"/>
              </a:solidFill>
              <a:latin typeface="Arial" charset="0"/>
              <a:ea typeface="Arial" charset="0"/>
              <a:cs typeface="Arial" charset="0"/>
            </a:endParaRPr>
          </a:p>
        </p:txBody>
      </p:sp>
      <p:sp>
        <p:nvSpPr>
          <p:cNvPr id="19" name="Ellipse 18"/>
          <p:cNvSpPr>
            <a:spLocks/>
          </p:cNvSpPr>
          <p:nvPr/>
        </p:nvSpPr>
        <p:spPr>
          <a:xfrm>
            <a:off x="3211513" y="4876800"/>
            <a:ext cx="2627312"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b="1" dirty="0">
                <a:latin typeface="Arial" pitchFamily="34" charset="0"/>
                <a:cs typeface="Arial" pitchFamily="34" charset="0"/>
              </a:rPr>
              <a:t>11</a:t>
            </a:r>
          </a:p>
          <a:p>
            <a:pPr algn="ctr">
              <a:defRPr/>
            </a:pPr>
            <a:r>
              <a:rPr lang="de-DE" sz="1400" b="1" dirty="0">
                <a:latin typeface="Arial" pitchFamily="34" charset="0"/>
                <a:cs typeface="Arial" pitchFamily="34" charset="0"/>
              </a:rPr>
              <a:t>Exzellenzdichte</a:t>
            </a:r>
            <a:endParaRPr lang="de-DE" sz="1400" b="1" dirty="0">
              <a:solidFill>
                <a:schemeClr val="tx1"/>
              </a:solidFill>
              <a:latin typeface="Arial" pitchFamily="34" charset="0"/>
              <a:cs typeface="Arial" pitchFamily="34" charset="0"/>
            </a:endParaRPr>
          </a:p>
        </p:txBody>
      </p:sp>
      <p:sp>
        <p:nvSpPr>
          <p:cNvPr id="20" name="Ellipse 19"/>
          <p:cNvSpPr>
            <a:spLocks/>
          </p:cNvSpPr>
          <p:nvPr/>
        </p:nvSpPr>
        <p:spPr>
          <a:xfrm>
            <a:off x="152400" y="3556000"/>
            <a:ext cx="2627313" cy="936625"/>
          </a:xfrm>
          <a:prstGeom prst="ellipse">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de-DE" sz="1400" b="1" dirty="0">
                <a:latin typeface="Arial" pitchFamily="34" charset="0"/>
                <a:cs typeface="Arial" pitchFamily="34" charset="0"/>
              </a:rPr>
              <a:t>7</a:t>
            </a:r>
          </a:p>
          <a:p>
            <a:pPr algn="ctr">
              <a:defRPr/>
            </a:pPr>
            <a:r>
              <a:rPr lang="de-DE" sz="1400" b="1" dirty="0">
                <a:latin typeface="Arial" pitchFamily="34" charset="0"/>
                <a:cs typeface="Arial" pitchFamily="34" charset="0"/>
              </a:rPr>
              <a:t>Konkurrenz</a:t>
            </a:r>
            <a:endParaRPr lang="de-DE" sz="1400" b="1"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2000"/>
                                        <p:tgtEl>
                                          <p:spTgt spid="1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2000"/>
                                        <p:tgtEl>
                                          <p:spTgt spid="1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20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2000"/>
                                        <p:tgtEl>
                                          <p:spTgt spid="1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20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20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fade">
                                      <p:cBhvr>
                                        <p:cTn id="53" dur="2000"/>
                                        <p:tgtEl>
                                          <p:spTgt spid="1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6"/>
                                        </p:tgtEl>
                                        <p:attrNameLst>
                                          <p:attrName>style.visibility</p:attrName>
                                        </p:attrNameLst>
                                      </p:cBhvr>
                                      <p:to>
                                        <p:strVal val="visible"/>
                                      </p:to>
                                    </p:set>
                                    <p:animEffect transition="in" filter="fade">
                                      <p:cBhvr>
                                        <p:cTn id="58" dur="2000"/>
                                        <p:tgtEl>
                                          <p:spTgt spid="16"/>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fade">
                                      <p:cBhvr>
                                        <p:cTn id="63"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dirty="0">
                <a:latin typeface="Arial" charset="0"/>
                <a:ea typeface="Arial" charset="0"/>
                <a:cs typeface="Arial" charset="0"/>
              </a:rPr>
              <a:t>Beispiel Ruhrgebiet</a:t>
            </a:r>
          </a:p>
        </p:txBody>
      </p:sp>
      <p:sp>
        <p:nvSpPr>
          <p:cNvPr id="3891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38916" name="Foliennummernplatzhalter 4"/>
          <p:cNvSpPr>
            <a:spLocks noGrp="1"/>
          </p:cNvSpPr>
          <p:nvPr>
            <p:ph type="sldNum" sz="quarter" idx="14"/>
          </p:nvPr>
        </p:nvSpPr>
        <p:spPr bwMode="auto">
          <a:noFill/>
          <a:ln>
            <a:miter lim="800000"/>
            <a:headEnd/>
            <a:tailEnd/>
          </a:ln>
        </p:spPr>
        <p:txBody>
          <a:bodyPr/>
          <a:lstStyle/>
          <a:p>
            <a:fld id="{AB93EA9E-297B-F24D-B720-6B80DF789EC6}" type="slidenum">
              <a:rPr lang="de-DE" smtClean="0"/>
              <a:pPr/>
              <a:t>18</a:t>
            </a:fld>
            <a:endParaRPr lang="de-DE"/>
          </a:p>
        </p:txBody>
      </p:sp>
      <p:sp>
        <p:nvSpPr>
          <p:cNvPr id="7" name="Rechteck 6"/>
          <p:cNvSpPr/>
          <p:nvPr/>
        </p:nvSpPr>
        <p:spPr>
          <a:xfrm>
            <a:off x="1304925" y="1233487"/>
            <a:ext cx="6086475" cy="900113"/>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66800">
              <a:lnSpc>
                <a:spcPct val="90000"/>
              </a:lnSpc>
              <a:spcAft>
                <a:spcPct val="35000"/>
              </a:spcAft>
              <a:defRPr/>
            </a:pPr>
            <a:r>
              <a:rPr lang="de-DE" sz="2000" dirty="0">
                <a:solidFill>
                  <a:schemeClr val="tx1"/>
                </a:solidFill>
                <a:latin typeface="Arial" pitchFamily="34" charset="0"/>
                <a:cs typeface="Arial" pitchFamily="34" charset="0"/>
              </a:rPr>
              <a:t>Strategie des Herausforderers entwickeln</a:t>
            </a:r>
          </a:p>
        </p:txBody>
      </p:sp>
      <p:sp>
        <p:nvSpPr>
          <p:cNvPr id="12" name="Rechteck 11"/>
          <p:cNvSpPr/>
          <p:nvPr/>
        </p:nvSpPr>
        <p:spPr>
          <a:xfrm>
            <a:off x="152400" y="1233487"/>
            <a:ext cx="1008063" cy="900113"/>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r>
              <a:rPr lang="de-DE" sz="2600" dirty="0">
                <a:solidFill>
                  <a:schemeClr val="tx1"/>
                </a:solidFill>
                <a:latin typeface="Arial" pitchFamily="34" charset="0"/>
                <a:cs typeface="Arial" pitchFamily="34" charset="0"/>
              </a:rPr>
              <a:t>1</a:t>
            </a:r>
          </a:p>
        </p:txBody>
      </p:sp>
      <p:sp>
        <p:nvSpPr>
          <p:cNvPr id="13" name="Rectangle 7"/>
          <p:cNvSpPr>
            <a:spLocks noChangeArrowheads="1"/>
          </p:cNvSpPr>
          <p:nvPr/>
        </p:nvSpPr>
        <p:spPr bwMode="gray">
          <a:xfrm>
            <a:off x="1304925" y="5486400"/>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1.3: Wissenschaftlichen Markenkern entwickeln</a:t>
            </a:r>
          </a:p>
          <a:p>
            <a:pPr algn="just">
              <a:spcAft>
                <a:spcPts val="1200"/>
              </a:spcAft>
            </a:pPr>
            <a:r>
              <a:rPr lang="de-DE" sz="1400" i="1" dirty="0">
                <a:solidFill>
                  <a:srgbClr val="000000"/>
                </a:solidFill>
              </a:rPr>
              <a:t>Der Aufbau einer gemeinsamen Marke für die wissenschaftliche Metropolregion Ruhr muss fortgesetzt werden.</a:t>
            </a:r>
          </a:p>
        </p:txBody>
      </p:sp>
      <p:sp>
        <p:nvSpPr>
          <p:cNvPr id="15" name="Rectangle 7"/>
          <p:cNvSpPr>
            <a:spLocks noChangeArrowheads="1"/>
          </p:cNvSpPr>
          <p:nvPr/>
        </p:nvSpPr>
        <p:spPr bwMode="gray">
          <a:xfrm>
            <a:off x="1304925" y="2381994"/>
            <a:ext cx="7742237" cy="1519253"/>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1.1: Herausfordererstrategie entwickeln</a:t>
            </a:r>
          </a:p>
          <a:p>
            <a:pPr algn="just">
              <a:spcAft>
                <a:spcPts val="1200"/>
              </a:spcAft>
            </a:pPr>
            <a:r>
              <a:rPr lang="de-DE" sz="1400" i="1" dirty="0">
                <a:solidFill>
                  <a:srgbClr val="000000"/>
                </a:solidFill>
              </a:rPr>
              <a:t>Die Hochschulen, die Forschungseinrichtungen, die Landes- ebenso wie die Kommunalpolitik, Kultureinrichtungen, Stiftungen sowie die ansässigen Wirtschaftsunternehmen verfolgen die Strategie des Herausforderers und orientieren sich dabei an wissenschaftlichen Spitzenregionen. Die Herausfordererstrategie für eine wissenschaftliche Metropolregion soll zum wesentlichen Merkmal des Leitbildes der Region werden.</a:t>
            </a:r>
          </a:p>
        </p:txBody>
      </p:sp>
      <p:sp>
        <p:nvSpPr>
          <p:cNvPr id="16" name="Rectangle 7"/>
          <p:cNvSpPr>
            <a:spLocks noChangeArrowheads="1"/>
          </p:cNvSpPr>
          <p:nvPr/>
        </p:nvSpPr>
        <p:spPr bwMode="gray">
          <a:xfrm>
            <a:off x="1304925" y="4149641"/>
            <a:ext cx="7742237" cy="1088366"/>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1.2: </a:t>
            </a:r>
            <a:r>
              <a:rPr lang="de-DE" sz="1400" b="1" dirty="0" err="1">
                <a:solidFill>
                  <a:srgbClr val="000000"/>
                </a:solidFill>
              </a:rPr>
              <a:t>Diversität</a:t>
            </a:r>
            <a:r>
              <a:rPr lang="de-DE" sz="1400" b="1" dirty="0">
                <a:solidFill>
                  <a:srgbClr val="000000"/>
                </a:solidFill>
              </a:rPr>
              <a:t> zum Leitmerkmal nehmen</a:t>
            </a:r>
          </a:p>
          <a:p>
            <a:pPr algn="just">
              <a:spcAft>
                <a:spcPts val="1200"/>
              </a:spcAft>
            </a:pPr>
            <a:r>
              <a:rPr lang="de-DE" sz="1400" i="1" dirty="0">
                <a:solidFill>
                  <a:srgbClr val="000000"/>
                </a:solidFill>
              </a:rPr>
              <a:t>Die Entwicklung der Wissenschaftslandschaft sollte die spezifischen Bedingungen der kulturellen Vielfalt in der Region aufgreifen und den erfolgreichen Umgang mit </a:t>
            </a:r>
            <a:r>
              <a:rPr lang="de-DE" sz="1400" i="1" dirty="0" err="1">
                <a:solidFill>
                  <a:srgbClr val="000000"/>
                </a:solidFill>
              </a:rPr>
              <a:t>Diversität</a:t>
            </a:r>
            <a:r>
              <a:rPr lang="de-DE" sz="1400" i="1" dirty="0">
                <a:solidFill>
                  <a:srgbClr val="000000"/>
                </a:solidFill>
              </a:rPr>
              <a:t> als Leitmerkmal aufbauen.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dirty="0">
                <a:latin typeface="Arial" charset="0"/>
                <a:ea typeface="Arial" charset="0"/>
                <a:cs typeface="Arial" charset="0"/>
              </a:rPr>
              <a:t>Beispiel Ruhrgebiet</a:t>
            </a:r>
          </a:p>
        </p:txBody>
      </p:sp>
      <p:sp>
        <p:nvSpPr>
          <p:cNvPr id="3891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38916" name="Foliennummernplatzhalter 4"/>
          <p:cNvSpPr>
            <a:spLocks noGrp="1"/>
          </p:cNvSpPr>
          <p:nvPr>
            <p:ph type="sldNum" sz="quarter" idx="14"/>
          </p:nvPr>
        </p:nvSpPr>
        <p:spPr bwMode="auto">
          <a:noFill/>
          <a:ln>
            <a:miter lim="800000"/>
            <a:headEnd/>
            <a:tailEnd/>
          </a:ln>
        </p:spPr>
        <p:txBody>
          <a:bodyPr/>
          <a:lstStyle/>
          <a:p>
            <a:fld id="{AB93EA9E-297B-F24D-B720-6B80DF789EC6}" type="slidenum">
              <a:rPr lang="de-DE" smtClean="0"/>
              <a:pPr/>
              <a:t>19</a:t>
            </a:fld>
            <a:endParaRPr lang="de-DE"/>
          </a:p>
        </p:txBody>
      </p:sp>
      <p:sp>
        <p:nvSpPr>
          <p:cNvPr id="7" name="Rechteck 6"/>
          <p:cNvSpPr/>
          <p:nvPr/>
        </p:nvSpPr>
        <p:spPr>
          <a:xfrm>
            <a:off x="1295400" y="1233487"/>
            <a:ext cx="6086475" cy="900113"/>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66800">
              <a:lnSpc>
                <a:spcPct val="90000"/>
              </a:lnSpc>
              <a:spcAft>
                <a:spcPct val="35000"/>
              </a:spcAft>
              <a:defRPr/>
            </a:pPr>
            <a:r>
              <a:rPr lang="de-DE" sz="2000" dirty="0">
                <a:solidFill>
                  <a:schemeClr val="tx1"/>
                </a:solidFill>
                <a:latin typeface="Arial" pitchFamily="34" charset="0"/>
                <a:cs typeface="Arial" pitchFamily="34" charset="0"/>
              </a:rPr>
              <a:t>Zusammenarbeit von Wissenschaftseinrichtungen</a:t>
            </a:r>
          </a:p>
        </p:txBody>
      </p:sp>
      <p:sp>
        <p:nvSpPr>
          <p:cNvPr id="12" name="Rechteck 11"/>
          <p:cNvSpPr/>
          <p:nvPr/>
        </p:nvSpPr>
        <p:spPr>
          <a:xfrm>
            <a:off x="152400" y="1233487"/>
            <a:ext cx="1008063" cy="900113"/>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r>
              <a:rPr lang="de-DE" sz="2600" dirty="0">
                <a:solidFill>
                  <a:schemeClr val="tx1"/>
                </a:solidFill>
                <a:latin typeface="Arial" pitchFamily="34" charset="0"/>
                <a:cs typeface="Arial" pitchFamily="34" charset="0"/>
              </a:rPr>
              <a:t>2</a:t>
            </a:r>
          </a:p>
        </p:txBody>
      </p:sp>
      <p:sp>
        <p:nvSpPr>
          <p:cNvPr id="13" name="Rectangle 7"/>
          <p:cNvSpPr>
            <a:spLocks noChangeArrowheads="1"/>
          </p:cNvSpPr>
          <p:nvPr/>
        </p:nvSpPr>
        <p:spPr bwMode="gray">
          <a:xfrm>
            <a:off x="1295400" y="5096991"/>
            <a:ext cx="7742237" cy="1303809"/>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2.5: Ressourcen geteilt nutzen</a:t>
            </a:r>
          </a:p>
          <a:p>
            <a:pPr algn="just">
              <a:spcAft>
                <a:spcPts val="1200"/>
              </a:spcAft>
            </a:pPr>
            <a:r>
              <a:rPr lang="de-DE" sz="1400" i="1" dirty="0">
                <a:solidFill>
                  <a:srgbClr val="000000"/>
                </a:solidFill>
              </a:rPr>
              <a:t>Vorhandene Ressourcen sollten nicht nur von den Eigentümer-Institutionen, sondern, soweit möglich auch von Partnereinrichtungen genutzt werden. Dies gilt für Hochschulen untereinander wie auch zwischen Hochschulen und außeruniversitären Forschungseinrichtungen ebenso wie für Wirtschaftsunternehmen.</a:t>
            </a:r>
          </a:p>
        </p:txBody>
      </p:sp>
      <p:sp>
        <p:nvSpPr>
          <p:cNvPr id="15" name="Rectangle 7"/>
          <p:cNvSpPr>
            <a:spLocks noChangeArrowheads="1"/>
          </p:cNvSpPr>
          <p:nvPr/>
        </p:nvSpPr>
        <p:spPr bwMode="gray">
          <a:xfrm>
            <a:off x="1295400" y="2467634"/>
            <a:ext cx="7742237" cy="1088366"/>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2.3: zukunftsfähige Themenfelder ermitteln</a:t>
            </a:r>
          </a:p>
          <a:p>
            <a:pPr algn="just">
              <a:spcAft>
                <a:spcPts val="1200"/>
              </a:spcAft>
            </a:pPr>
            <a:r>
              <a:rPr lang="de-DE" sz="1400" i="1" dirty="0">
                <a:solidFill>
                  <a:srgbClr val="000000"/>
                </a:solidFill>
              </a:rPr>
              <a:t>Zukunftsfähige Themenfelder, die (</a:t>
            </a:r>
            <a:r>
              <a:rPr lang="de-DE" sz="1400" i="1" dirty="0" err="1">
                <a:solidFill>
                  <a:srgbClr val="000000"/>
                </a:solidFill>
              </a:rPr>
              <a:t>Marken-)Schwerpunkt</a:t>
            </a:r>
            <a:r>
              <a:rPr lang="de-DE" sz="1400" i="1" dirty="0">
                <a:solidFill>
                  <a:srgbClr val="000000"/>
                </a:solidFill>
              </a:rPr>
              <a:t> der wissenschaftlichen Metropolregion Ruhr werden könnten sollten zwischen Hochschulen und Forschungseinrichtungen ermittelt und abgestimmt werden.</a:t>
            </a:r>
          </a:p>
        </p:txBody>
      </p:sp>
      <p:sp>
        <p:nvSpPr>
          <p:cNvPr id="16" name="Rectangle 7"/>
          <p:cNvSpPr>
            <a:spLocks noChangeArrowheads="1"/>
          </p:cNvSpPr>
          <p:nvPr/>
        </p:nvSpPr>
        <p:spPr bwMode="gray">
          <a:xfrm>
            <a:off x="1295400" y="3890034"/>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2.4: Joint </a:t>
            </a:r>
            <a:r>
              <a:rPr lang="de-DE" sz="1400" b="1" dirty="0" err="1">
                <a:solidFill>
                  <a:srgbClr val="000000"/>
                </a:solidFill>
              </a:rPr>
              <a:t>Appointments</a:t>
            </a:r>
            <a:r>
              <a:rPr lang="de-DE" sz="1400" b="1" dirty="0">
                <a:solidFill>
                  <a:srgbClr val="000000"/>
                </a:solidFill>
              </a:rPr>
              <a:t> nutzen</a:t>
            </a:r>
          </a:p>
          <a:p>
            <a:pPr algn="just">
              <a:spcAft>
                <a:spcPts val="1200"/>
              </a:spcAft>
            </a:pPr>
            <a:r>
              <a:rPr lang="de-DE" sz="1400" i="1" dirty="0">
                <a:solidFill>
                  <a:srgbClr val="000000"/>
                </a:solidFill>
              </a:rPr>
              <a:t>Die Hochschulen sollten das Instrument der Joint </a:t>
            </a:r>
            <a:r>
              <a:rPr lang="de-DE" sz="1400" i="1" dirty="0" err="1">
                <a:solidFill>
                  <a:srgbClr val="000000"/>
                </a:solidFill>
              </a:rPr>
              <a:t>Appointments</a:t>
            </a:r>
            <a:r>
              <a:rPr lang="de-DE" sz="1400" i="1" dirty="0">
                <a:solidFill>
                  <a:srgbClr val="000000"/>
                </a:solidFill>
              </a:rPr>
              <a:t> (Berufung einer Person an zwei Hochschulen) zur Gewinnung oder zum Halten von </a:t>
            </a:r>
            <a:r>
              <a:rPr lang="de-DE" sz="1400" i="1" dirty="0" err="1">
                <a:solidFill>
                  <a:srgbClr val="000000"/>
                </a:solidFill>
              </a:rPr>
              <a:t>Spitzenwissenschaftler(inne)n</a:t>
            </a:r>
            <a:r>
              <a:rPr lang="de-DE" sz="1400" i="1" dirty="0">
                <a:solidFill>
                  <a:srgbClr val="000000"/>
                </a:solidFill>
              </a:rPr>
              <a:t> nutzen.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ChangeArrowheads="1"/>
          </p:cNvSpPr>
          <p:nvPr/>
        </p:nvSpPr>
        <p:spPr bwMode="gray">
          <a:xfrm>
            <a:off x="762000" y="1987226"/>
            <a:ext cx="7742237" cy="2504138"/>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ctr">
              <a:spcAft>
                <a:spcPts val="1200"/>
              </a:spcAft>
            </a:pPr>
            <a:r>
              <a:rPr lang="de-DE" sz="3200" dirty="0">
                <a:solidFill>
                  <a:srgbClr val="000000"/>
                </a:solidFill>
              </a:rPr>
              <a:t>Zukünftig Wettbewerb </a:t>
            </a:r>
          </a:p>
          <a:p>
            <a:pPr algn="ctr">
              <a:spcAft>
                <a:spcPts val="1200"/>
              </a:spcAft>
            </a:pPr>
            <a:r>
              <a:rPr lang="de-DE" sz="3200" dirty="0"/>
              <a:t>nicht über einzelne Hochschulen </a:t>
            </a:r>
          </a:p>
          <a:p>
            <a:pPr algn="ctr">
              <a:spcAft>
                <a:spcPts val="1200"/>
              </a:spcAft>
            </a:pPr>
            <a:r>
              <a:rPr lang="de-DE" sz="3200" dirty="0"/>
              <a:t>oder Wissenschaftseinrichtungen, </a:t>
            </a:r>
          </a:p>
          <a:p>
            <a:pPr algn="ctr">
              <a:spcAft>
                <a:spcPts val="1200"/>
              </a:spcAft>
            </a:pPr>
            <a:r>
              <a:rPr lang="de-DE" sz="3200" dirty="0">
                <a:solidFill>
                  <a:srgbClr val="000000"/>
                </a:solidFill>
              </a:rPr>
              <a:t>sondern ganze Wissenschaftsregionen.</a:t>
            </a:r>
          </a:p>
        </p:txBody>
      </p:sp>
      <p:sp>
        <p:nvSpPr>
          <p:cNvPr id="15365" name="Textplatzhalter 16"/>
          <p:cNvSpPr>
            <a:spLocks noGrp="1"/>
          </p:cNvSpPr>
          <p:nvPr>
            <p:ph type="body" sz="quarter" idx="12"/>
          </p:nvPr>
        </p:nvSpPr>
        <p:spPr bwMode="auto">
          <a:xfrm>
            <a:off x="142875" y="142875"/>
            <a:ext cx="6858000" cy="642938"/>
          </a:xfrm>
          <a:noFill/>
          <a:ln>
            <a:miter lim="800000"/>
            <a:headEnd/>
            <a:tailEnd/>
          </a:ln>
        </p:spPr>
        <p:txBody>
          <a:bodyPr vert="horz" wrap="square" lIns="91440" tIns="45720" rIns="91440" bIns="45720" numCol="1" anchor="t" anchorCtr="0" compatLnSpc="1">
            <a:prstTxWarp prst="textNoShape">
              <a:avLst/>
            </a:prstTxWarp>
          </a:bodyPr>
          <a:lstStyle/>
          <a:p>
            <a:r>
              <a:rPr lang="de-DE" dirty="0">
                <a:latin typeface="Arial" charset="0"/>
                <a:ea typeface="Arial" charset="0"/>
                <a:cs typeface="Arial" charset="0"/>
              </a:rPr>
              <a:t>Ausgangsthese hinter Titel</a:t>
            </a:r>
          </a:p>
          <a:p>
            <a:endParaRPr lang="de-DE" dirty="0">
              <a:latin typeface="Arial" charset="0"/>
              <a:ea typeface="Arial" charset="0"/>
              <a:cs typeface="Arial" charset="0"/>
            </a:endParaRPr>
          </a:p>
        </p:txBody>
      </p:sp>
      <p:sp>
        <p:nvSpPr>
          <p:cNvPr id="15367" name="Foliennummernplatzhalter 18"/>
          <p:cNvSpPr>
            <a:spLocks noGrp="1"/>
          </p:cNvSpPr>
          <p:nvPr>
            <p:ph type="sldNum" sz="quarter" idx="14"/>
          </p:nvPr>
        </p:nvSpPr>
        <p:spPr bwMode="auto">
          <a:noFill/>
          <a:ln>
            <a:miter lim="800000"/>
            <a:headEnd/>
            <a:tailEnd/>
          </a:ln>
        </p:spPr>
        <p:txBody>
          <a:bodyPr/>
          <a:lstStyle/>
          <a:p>
            <a:fld id="{D2A57AD0-CFA7-6145-B61F-B221742E1B2E}" type="slidenum">
              <a:rPr lang="de-DE" smtClean="0"/>
              <a:pPr/>
              <a:t>2</a:t>
            </a:fld>
            <a:endParaRPr lang="de-DE"/>
          </a:p>
        </p:txBody>
      </p:sp>
      <p:sp>
        <p:nvSpPr>
          <p:cNvPr id="15368" name="Fußzeilenplatzhalter 21"/>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endParaRPr lang="de-DE" dirty="0">
              <a:latin typeface="Arial" charset="0"/>
              <a:ea typeface="Arial" charset="0"/>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dirty="0">
                <a:latin typeface="Arial" charset="0"/>
                <a:ea typeface="Arial" charset="0"/>
                <a:cs typeface="Arial" charset="0"/>
              </a:rPr>
              <a:t>Beispiel Ruhrgebiet</a:t>
            </a:r>
          </a:p>
        </p:txBody>
      </p:sp>
      <p:sp>
        <p:nvSpPr>
          <p:cNvPr id="3891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38916" name="Foliennummernplatzhalter 4"/>
          <p:cNvSpPr>
            <a:spLocks noGrp="1"/>
          </p:cNvSpPr>
          <p:nvPr>
            <p:ph type="sldNum" sz="quarter" idx="14"/>
          </p:nvPr>
        </p:nvSpPr>
        <p:spPr bwMode="auto">
          <a:noFill/>
          <a:ln>
            <a:miter lim="800000"/>
            <a:headEnd/>
            <a:tailEnd/>
          </a:ln>
        </p:spPr>
        <p:txBody>
          <a:bodyPr/>
          <a:lstStyle/>
          <a:p>
            <a:fld id="{AB93EA9E-297B-F24D-B720-6B80DF789EC6}" type="slidenum">
              <a:rPr lang="de-DE" smtClean="0"/>
              <a:pPr/>
              <a:t>20</a:t>
            </a:fld>
            <a:endParaRPr lang="de-DE"/>
          </a:p>
        </p:txBody>
      </p:sp>
      <p:sp>
        <p:nvSpPr>
          <p:cNvPr id="7" name="Rechteck 6"/>
          <p:cNvSpPr/>
          <p:nvPr/>
        </p:nvSpPr>
        <p:spPr>
          <a:xfrm>
            <a:off x="1295400" y="1233487"/>
            <a:ext cx="6086475" cy="900113"/>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66800">
              <a:lnSpc>
                <a:spcPct val="90000"/>
              </a:lnSpc>
              <a:spcAft>
                <a:spcPct val="35000"/>
              </a:spcAft>
              <a:defRPr/>
            </a:pPr>
            <a:r>
              <a:rPr lang="de-DE" sz="2000" dirty="0">
                <a:solidFill>
                  <a:schemeClr val="tx1"/>
                </a:solidFill>
                <a:latin typeface="Arial" pitchFamily="34" charset="0"/>
                <a:cs typeface="Arial" pitchFamily="34" charset="0"/>
              </a:rPr>
              <a:t>Zusammenarbeit von Wissenschaft und Wirtschaft</a:t>
            </a:r>
          </a:p>
        </p:txBody>
      </p:sp>
      <p:sp>
        <p:nvSpPr>
          <p:cNvPr id="12" name="Rechteck 11"/>
          <p:cNvSpPr/>
          <p:nvPr/>
        </p:nvSpPr>
        <p:spPr>
          <a:xfrm>
            <a:off x="152400" y="1233487"/>
            <a:ext cx="1008063" cy="900113"/>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r>
              <a:rPr lang="de-DE" sz="2600" dirty="0">
                <a:solidFill>
                  <a:schemeClr val="tx1"/>
                </a:solidFill>
                <a:latin typeface="Arial" pitchFamily="34" charset="0"/>
                <a:cs typeface="Arial" pitchFamily="34" charset="0"/>
              </a:rPr>
              <a:t>3</a:t>
            </a:r>
          </a:p>
        </p:txBody>
      </p:sp>
      <p:sp>
        <p:nvSpPr>
          <p:cNvPr id="13" name="Rectangle 7"/>
          <p:cNvSpPr>
            <a:spLocks noChangeArrowheads="1"/>
          </p:cNvSpPr>
          <p:nvPr/>
        </p:nvSpPr>
        <p:spPr bwMode="gray">
          <a:xfrm>
            <a:off x="1295400" y="5312435"/>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3.3: Emotionale Komponente von Mäzenen beachten </a:t>
            </a:r>
          </a:p>
          <a:p>
            <a:pPr algn="just">
              <a:spcAft>
                <a:spcPts val="1200"/>
              </a:spcAft>
            </a:pPr>
            <a:r>
              <a:rPr lang="de-DE" sz="1400" i="1" dirty="0">
                <a:solidFill>
                  <a:srgbClr val="000000"/>
                </a:solidFill>
              </a:rPr>
              <a:t>Die finanzielle Förderung durch Sponsoren und Mäzene weist häufig eine starke emotionale Komponente auf. Sie gilt es von Seiten der Wissenschaftseinrichtungen stärker zu bedienen.</a:t>
            </a:r>
          </a:p>
        </p:txBody>
      </p:sp>
      <p:sp>
        <p:nvSpPr>
          <p:cNvPr id="15" name="Rectangle 7"/>
          <p:cNvSpPr>
            <a:spLocks noChangeArrowheads="1"/>
          </p:cNvSpPr>
          <p:nvPr/>
        </p:nvSpPr>
        <p:spPr bwMode="gray">
          <a:xfrm>
            <a:off x="1295400" y="2539449"/>
            <a:ext cx="7742237" cy="1088366"/>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3.1: Wirtschaftsschwerpunkte bei wissenschaftlichen Themenfelder nicht außer Acht lassen</a:t>
            </a:r>
          </a:p>
          <a:p>
            <a:pPr algn="just">
              <a:spcAft>
                <a:spcPts val="1200"/>
              </a:spcAft>
            </a:pPr>
            <a:r>
              <a:rPr lang="de-DE" sz="1400" i="1" dirty="0">
                <a:solidFill>
                  <a:srgbClr val="000000"/>
                </a:solidFill>
              </a:rPr>
              <a:t>Wissenschaft muss unabhängig von wirtschaftlichen Interessen bleiben. Die Schwerpunktfelder sollten in einer wissenschaftlichen Metropolregion allerdings nicht allzu weit auseinander liegen.</a:t>
            </a:r>
          </a:p>
        </p:txBody>
      </p:sp>
      <p:sp>
        <p:nvSpPr>
          <p:cNvPr id="16" name="Rectangle 7"/>
          <p:cNvSpPr>
            <a:spLocks noChangeArrowheads="1"/>
          </p:cNvSpPr>
          <p:nvPr/>
        </p:nvSpPr>
        <p:spPr bwMode="gray">
          <a:xfrm>
            <a:off x="1295400" y="4033664"/>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3.2: Auf Unternehmen zugehen</a:t>
            </a:r>
          </a:p>
          <a:p>
            <a:pPr algn="just">
              <a:spcAft>
                <a:spcPts val="1200"/>
              </a:spcAft>
            </a:pPr>
            <a:r>
              <a:rPr lang="de-DE" sz="1400" i="1" dirty="0">
                <a:solidFill>
                  <a:srgbClr val="000000"/>
                </a:solidFill>
              </a:rPr>
              <a:t>Die Wissenschaftseinrichtungen müssen in einer gezielten Aktion auf die Unternehmen in der Region zugehen und Kooperationsmöglichkeiten abklopfen.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dirty="0">
                <a:latin typeface="Arial" charset="0"/>
                <a:ea typeface="Arial" charset="0"/>
                <a:cs typeface="Arial" charset="0"/>
              </a:rPr>
              <a:t>Beispiel Ruhrgebiet</a:t>
            </a:r>
          </a:p>
        </p:txBody>
      </p:sp>
      <p:sp>
        <p:nvSpPr>
          <p:cNvPr id="3891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38916" name="Foliennummernplatzhalter 4"/>
          <p:cNvSpPr>
            <a:spLocks noGrp="1"/>
          </p:cNvSpPr>
          <p:nvPr>
            <p:ph type="sldNum" sz="quarter" idx="14"/>
          </p:nvPr>
        </p:nvSpPr>
        <p:spPr bwMode="auto">
          <a:noFill/>
          <a:ln>
            <a:miter lim="800000"/>
            <a:headEnd/>
            <a:tailEnd/>
          </a:ln>
        </p:spPr>
        <p:txBody>
          <a:bodyPr/>
          <a:lstStyle/>
          <a:p>
            <a:fld id="{AB93EA9E-297B-F24D-B720-6B80DF789EC6}" type="slidenum">
              <a:rPr lang="de-DE" smtClean="0"/>
              <a:pPr/>
              <a:t>21</a:t>
            </a:fld>
            <a:endParaRPr lang="de-DE"/>
          </a:p>
        </p:txBody>
      </p:sp>
      <p:sp>
        <p:nvSpPr>
          <p:cNvPr id="7" name="Rechteck 6"/>
          <p:cNvSpPr/>
          <p:nvPr/>
        </p:nvSpPr>
        <p:spPr>
          <a:xfrm>
            <a:off x="1295400" y="1233487"/>
            <a:ext cx="6086475" cy="900113"/>
          </a:xfrm>
          <a:prstGeom prst="rect">
            <a:avLst/>
          </a:prstGeom>
          <a:solidFill>
            <a:schemeClr val="tx2">
              <a:lumMod val="20000"/>
              <a:lumOff val="8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066800">
              <a:lnSpc>
                <a:spcPct val="90000"/>
              </a:lnSpc>
              <a:spcAft>
                <a:spcPct val="35000"/>
              </a:spcAft>
              <a:defRPr/>
            </a:pPr>
            <a:r>
              <a:rPr lang="de-DE" sz="2000" dirty="0">
                <a:solidFill>
                  <a:schemeClr val="tx1"/>
                </a:solidFill>
                <a:latin typeface="Arial" pitchFamily="34" charset="0"/>
                <a:cs typeface="Arial" pitchFamily="34" charset="0"/>
              </a:rPr>
              <a:t>Zusammenarbeit von Wissenschaft und Politik</a:t>
            </a:r>
          </a:p>
        </p:txBody>
      </p:sp>
      <p:sp>
        <p:nvSpPr>
          <p:cNvPr id="12" name="Rechteck 11"/>
          <p:cNvSpPr/>
          <p:nvPr/>
        </p:nvSpPr>
        <p:spPr>
          <a:xfrm>
            <a:off x="152400" y="1233487"/>
            <a:ext cx="1008063" cy="900113"/>
          </a:xfrm>
          <a:prstGeom prst="rect">
            <a:avLst/>
          </a:prstGeom>
          <a:solidFill>
            <a:schemeClr val="tx2">
              <a:lumMod val="40000"/>
              <a:lumOff val="6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066800">
              <a:lnSpc>
                <a:spcPct val="90000"/>
              </a:lnSpc>
              <a:spcAft>
                <a:spcPct val="35000"/>
              </a:spcAft>
              <a:defRPr/>
            </a:pPr>
            <a:r>
              <a:rPr lang="de-DE" sz="2600" dirty="0">
                <a:solidFill>
                  <a:schemeClr val="tx1"/>
                </a:solidFill>
                <a:latin typeface="Arial" pitchFamily="34" charset="0"/>
                <a:cs typeface="Arial" pitchFamily="34" charset="0"/>
              </a:rPr>
              <a:t>4</a:t>
            </a:r>
          </a:p>
        </p:txBody>
      </p:sp>
      <p:sp>
        <p:nvSpPr>
          <p:cNvPr id="13" name="Rectangle 7"/>
          <p:cNvSpPr>
            <a:spLocks noChangeArrowheads="1"/>
          </p:cNvSpPr>
          <p:nvPr/>
        </p:nvSpPr>
        <p:spPr bwMode="gray">
          <a:xfrm>
            <a:off x="1295400" y="5204713"/>
            <a:ext cx="7742237" cy="1088366"/>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4.7: LOM für UAMR aussetzen</a:t>
            </a:r>
          </a:p>
          <a:p>
            <a:pPr algn="just">
              <a:spcAft>
                <a:spcPts val="1200"/>
              </a:spcAft>
            </a:pPr>
            <a:r>
              <a:rPr lang="de-DE" sz="1400" i="1" dirty="0">
                <a:solidFill>
                  <a:srgbClr val="000000"/>
                </a:solidFill>
              </a:rPr>
              <a:t>Im Falle einer gewollten stärkeren Kooperation zwischen den Hochschulen der Universitätsallianz Metropole Ruhr (UAMR) muss die </a:t>
            </a:r>
            <a:r>
              <a:rPr lang="de-DE" sz="1400" i="1" dirty="0" err="1">
                <a:solidFill>
                  <a:srgbClr val="000000"/>
                </a:solidFill>
              </a:rPr>
              <a:t>wettbewerbsanreizende</a:t>
            </a:r>
            <a:r>
              <a:rPr lang="de-DE" sz="1400" i="1" dirty="0">
                <a:solidFill>
                  <a:srgbClr val="000000"/>
                </a:solidFill>
              </a:rPr>
              <a:t> Leistungsorientierte Mittelverteilung (LOM) des Landes NRW überdacht werden.</a:t>
            </a:r>
          </a:p>
        </p:txBody>
      </p:sp>
      <p:sp>
        <p:nvSpPr>
          <p:cNvPr id="15" name="Rectangle 7"/>
          <p:cNvSpPr>
            <a:spLocks noChangeArrowheads="1"/>
          </p:cNvSpPr>
          <p:nvPr/>
        </p:nvSpPr>
        <p:spPr bwMode="gray">
          <a:xfrm>
            <a:off x="1295400" y="2575356"/>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4.5: Verkehrskonzepte verbessern</a:t>
            </a:r>
          </a:p>
          <a:p>
            <a:pPr algn="just">
              <a:spcAft>
                <a:spcPts val="1200"/>
              </a:spcAft>
            </a:pPr>
            <a:r>
              <a:rPr lang="de-DE" sz="1400" i="1" dirty="0">
                <a:solidFill>
                  <a:srgbClr val="000000"/>
                </a:solidFill>
              </a:rPr>
              <a:t>Die regional Verantwortlichen sollten die wissenschaftlichen Institutionen bei der Fortentwicklung von Verkehrskonzepten einbeziehen.</a:t>
            </a:r>
          </a:p>
        </p:txBody>
      </p:sp>
      <p:sp>
        <p:nvSpPr>
          <p:cNvPr id="16" name="Rectangle 7"/>
          <p:cNvSpPr>
            <a:spLocks noChangeArrowheads="1"/>
          </p:cNvSpPr>
          <p:nvPr/>
        </p:nvSpPr>
        <p:spPr bwMode="gray">
          <a:xfrm>
            <a:off x="1295400" y="3890034"/>
            <a:ext cx="7742237" cy="872922"/>
          </a:xfrm>
          <a:prstGeom prst="rect">
            <a:avLst/>
          </a:prstGeom>
          <a:gradFill flip="none" rotWithShape="1">
            <a:gsLst>
              <a:gs pos="0">
                <a:srgbClr val="F0F0F0"/>
              </a:gs>
              <a:gs pos="100000">
                <a:srgbClr val="FFFFFF"/>
              </a:gs>
            </a:gsLst>
            <a:lin ang="18900000" scaled="1"/>
            <a:tileRect/>
          </a:gradFill>
          <a:ln w="19050">
            <a:solidFill>
              <a:srgbClr val="EAEAEA"/>
            </a:solidFill>
            <a:miter lim="800000"/>
            <a:headEnd/>
            <a:tailEnd/>
          </a:ln>
          <a:effectLst>
            <a:outerShdw blurRad="50800" dist="127000" dir="8100000" algn="ctr" rotWithShape="0">
              <a:schemeClr val="tx1">
                <a:alpha val="40000"/>
              </a:schemeClr>
            </a:outerShdw>
          </a:effectLst>
        </p:spPr>
        <p:txBody>
          <a:bodyPr lIns="108000" tIns="36000" rIns="36000" bIns="36000" anchor="ctr">
            <a:spAutoFit/>
          </a:bodyPr>
          <a:lstStyle/>
          <a:p>
            <a:pPr algn="just">
              <a:spcAft>
                <a:spcPts val="1200"/>
              </a:spcAft>
            </a:pPr>
            <a:r>
              <a:rPr lang="de-DE" sz="1400" b="1" dirty="0">
                <a:solidFill>
                  <a:srgbClr val="000000"/>
                </a:solidFill>
              </a:rPr>
              <a:t>Handlungsempfehlung 4.6: Bildungsbeteiligung fördern</a:t>
            </a:r>
          </a:p>
          <a:p>
            <a:pPr algn="just">
              <a:spcAft>
                <a:spcPts val="1200"/>
              </a:spcAft>
            </a:pPr>
            <a:r>
              <a:rPr lang="de-DE" sz="1400" i="1" dirty="0">
                <a:solidFill>
                  <a:srgbClr val="000000"/>
                </a:solidFill>
              </a:rPr>
              <a:t>Wissenschaft sollte das spezifische Umfeld durch Maßnahmen zur Hebung der Bildungsbeteiligung in den Blick nehmen.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2"/>
          </p:nvPr>
        </p:nvSpPr>
        <p:spPr/>
        <p:txBody>
          <a:bodyPr/>
          <a:lstStyle/>
          <a:p>
            <a:r>
              <a:rPr lang="de-DE" dirty="0"/>
              <a:t>Masterplan Wissenschaft Dortmund</a:t>
            </a:r>
          </a:p>
        </p:txBody>
      </p:sp>
      <p:sp>
        <p:nvSpPr>
          <p:cNvPr id="3" name="Fußzeilenplatzhalter 2"/>
          <p:cNvSpPr>
            <a:spLocks noGrp="1"/>
          </p:cNvSpPr>
          <p:nvPr>
            <p:ph type="ftr" sz="quarter" idx="13"/>
          </p:nvPr>
        </p:nvSpPr>
        <p:spPr/>
        <p:txBody>
          <a:bodyPr/>
          <a:lstStyle/>
          <a:p>
            <a:pPr>
              <a:defRPr/>
            </a:pPr>
            <a:r>
              <a:rPr lang="de-DE"/>
              <a:t>Wissenschaftsregion Ruhr | 26.04.12 | Müller-Böling</a:t>
            </a:r>
          </a:p>
        </p:txBody>
      </p:sp>
      <p:sp>
        <p:nvSpPr>
          <p:cNvPr id="4" name="Foliennummernplatzhalter 3"/>
          <p:cNvSpPr>
            <a:spLocks noGrp="1"/>
          </p:cNvSpPr>
          <p:nvPr>
            <p:ph type="sldNum" sz="quarter" idx="14"/>
          </p:nvPr>
        </p:nvSpPr>
        <p:spPr/>
        <p:txBody>
          <a:bodyPr/>
          <a:lstStyle/>
          <a:p>
            <a:pPr>
              <a:defRPr/>
            </a:pPr>
            <a:fld id="{A76B6EC7-5C6B-BA4F-A124-A7A635D7AB9D}" type="slidenum">
              <a:rPr lang="de-DE" smtClean="0"/>
              <a:pPr>
                <a:defRPr/>
              </a:pPr>
              <a:t>22</a:t>
            </a:fld>
            <a:endParaRPr lang="de-DE"/>
          </a:p>
        </p:txBody>
      </p:sp>
      <p:sp>
        <p:nvSpPr>
          <p:cNvPr id="5" name="Textfeld 4"/>
          <p:cNvSpPr txBox="1"/>
          <p:nvPr/>
        </p:nvSpPr>
        <p:spPr>
          <a:xfrm>
            <a:off x="457200" y="914400"/>
            <a:ext cx="7315200" cy="830997"/>
          </a:xfrm>
          <a:prstGeom prst="rect">
            <a:avLst/>
          </a:prstGeom>
          <a:noFill/>
        </p:spPr>
        <p:txBody>
          <a:bodyPr wrap="square" rtlCol="0">
            <a:spAutoFit/>
          </a:bodyPr>
          <a:lstStyle/>
          <a:p>
            <a:r>
              <a:rPr lang="de-DE" dirty="0"/>
              <a:t>Wissenschaft Wirtschaft und Politik haben Masterplan beschlossen </a:t>
            </a:r>
          </a:p>
        </p:txBody>
      </p:sp>
      <p:sp>
        <p:nvSpPr>
          <p:cNvPr id="6" name="Textfeld 5"/>
          <p:cNvSpPr txBox="1"/>
          <p:nvPr/>
        </p:nvSpPr>
        <p:spPr>
          <a:xfrm>
            <a:off x="533400" y="1905000"/>
            <a:ext cx="7837702" cy="3416320"/>
          </a:xfrm>
          <a:prstGeom prst="rect">
            <a:avLst/>
          </a:prstGeom>
          <a:noFill/>
        </p:spPr>
        <p:txBody>
          <a:bodyPr wrap="none" rtlCol="0">
            <a:spAutoFit/>
          </a:bodyPr>
          <a:lstStyle/>
          <a:p>
            <a:r>
              <a:rPr lang="de-DE" dirty="0"/>
              <a:t>Moderator</a:t>
            </a:r>
          </a:p>
          <a:p>
            <a:endParaRPr lang="de-DE" dirty="0"/>
          </a:p>
          <a:p>
            <a:r>
              <a:rPr lang="de-DE" sz="1600" dirty="0"/>
              <a:t>Marketing (Holzmüller, </a:t>
            </a:r>
            <a:r>
              <a:rPr lang="de-DE" sz="1600" dirty="0" err="1"/>
              <a:t>Potthoff</a:t>
            </a:r>
            <a:r>
              <a:rPr lang="de-DE" sz="1600" dirty="0"/>
              <a:t>)</a:t>
            </a:r>
          </a:p>
          <a:p>
            <a:r>
              <a:rPr lang="de-DE" sz="1600" dirty="0"/>
              <a:t>Wissenschaftsnetzwerke (Waldmann, </a:t>
            </a:r>
            <a:r>
              <a:rPr lang="de-DE" sz="1600" dirty="0" err="1"/>
              <a:t>Sickmann</a:t>
            </a:r>
            <a:r>
              <a:rPr lang="de-DE" sz="1600" dirty="0"/>
              <a:t>)</a:t>
            </a:r>
          </a:p>
          <a:p>
            <a:r>
              <a:rPr lang="de-DE" sz="1600" dirty="0"/>
              <a:t>Campus (</a:t>
            </a:r>
            <a:r>
              <a:rPr lang="de-DE" sz="1600" dirty="0" err="1"/>
              <a:t>Hövermann</a:t>
            </a:r>
            <a:r>
              <a:rPr lang="de-DE" sz="1600" dirty="0"/>
              <a:t>, </a:t>
            </a:r>
            <a:r>
              <a:rPr lang="de-DE" sz="1600" dirty="0" err="1"/>
              <a:t>Lürwer</a:t>
            </a:r>
            <a:r>
              <a:rPr lang="de-DE" sz="1600" dirty="0"/>
              <a:t>)</a:t>
            </a:r>
          </a:p>
          <a:p>
            <a:r>
              <a:rPr lang="de-DE" sz="1600" dirty="0"/>
              <a:t>Wissenschaftsfördernde Rahmenbedingungen/Standortbindung (Mager, </a:t>
            </a:r>
            <a:r>
              <a:rPr lang="de-DE" sz="1600" dirty="0" err="1"/>
              <a:t>Herter</a:t>
            </a:r>
            <a:r>
              <a:rPr lang="de-DE" sz="1600" dirty="0"/>
              <a:t> MPI)</a:t>
            </a:r>
          </a:p>
          <a:p>
            <a:r>
              <a:rPr lang="de-DE" sz="1600" dirty="0"/>
              <a:t>Wissenschaft und Stadtgesellschaft (</a:t>
            </a:r>
            <a:r>
              <a:rPr lang="de-DE" sz="1600" dirty="0" err="1"/>
              <a:t>Erdmann-Wittmaack</a:t>
            </a:r>
            <a:r>
              <a:rPr lang="de-DE" sz="1600" dirty="0"/>
              <a:t>, </a:t>
            </a:r>
            <a:r>
              <a:rPr lang="de-DE" sz="1600" dirty="0" err="1"/>
              <a:t>Welzel</a:t>
            </a:r>
            <a:r>
              <a:rPr lang="de-DE" sz="1600" dirty="0"/>
              <a:t>)</a:t>
            </a:r>
          </a:p>
          <a:p>
            <a:r>
              <a:rPr lang="de-DE" sz="1600" dirty="0"/>
              <a:t>Wissenschaft und Wirtschaft (Schulz, </a:t>
            </a:r>
            <a:r>
              <a:rPr lang="de-DE" sz="1600" dirty="0" err="1"/>
              <a:t>Baranowski</a:t>
            </a:r>
            <a:r>
              <a:rPr lang="de-DE" sz="1600" dirty="0"/>
              <a:t>)</a:t>
            </a:r>
          </a:p>
          <a:p>
            <a:endParaRPr lang="de-DE" dirty="0"/>
          </a:p>
          <a:p>
            <a:endParaRPr lang="de-DE" dirty="0"/>
          </a:p>
          <a:p>
            <a:endParaRPr lang="de-DE" dirty="0"/>
          </a:p>
        </p:txBody>
      </p:sp>
      <p:sp>
        <p:nvSpPr>
          <p:cNvPr id="12" name="Textfeld 11"/>
          <p:cNvSpPr txBox="1"/>
          <p:nvPr/>
        </p:nvSpPr>
        <p:spPr>
          <a:xfrm>
            <a:off x="609600" y="4419600"/>
            <a:ext cx="5702300" cy="1938992"/>
          </a:xfrm>
          <a:prstGeom prst="rect">
            <a:avLst/>
          </a:prstGeom>
          <a:noFill/>
        </p:spPr>
        <p:txBody>
          <a:bodyPr wrap="square" rtlCol="0">
            <a:spAutoFit/>
          </a:bodyPr>
          <a:lstStyle/>
          <a:p>
            <a:r>
              <a:rPr lang="de-DE" dirty="0"/>
              <a:t>Umfassend aufgearbeitet, was Dortmund als Wissenschaftsstandort voranbringt</a:t>
            </a:r>
          </a:p>
          <a:p>
            <a:r>
              <a:rPr lang="de-DE" dirty="0"/>
              <a:t>Visionen</a:t>
            </a:r>
          </a:p>
          <a:p>
            <a:r>
              <a:rPr lang="de-DE" dirty="0"/>
              <a:t>Zukunftspakt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2"/>
          </p:nvPr>
        </p:nvSpPr>
        <p:spPr/>
        <p:txBody>
          <a:bodyPr/>
          <a:lstStyle/>
          <a:p>
            <a:r>
              <a:rPr lang="de-DE" dirty="0"/>
              <a:t>Zeitplan</a:t>
            </a:r>
          </a:p>
        </p:txBody>
      </p:sp>
      <p:sp>
        <p:nvSpPr>
          <p:cNvPr id="3" name="Fußzeilenplatzhalter 2"/>
          <p:cNvSpPr>
            <a:spLocks noGrp="1"/>
          </p:cNvSpPr>
          <p:nvPr>
            <p:ph type="ftr" sz="quarter" idx="13"/>
          </p:nvPr>
        </p:nvSpPr>
        <p:spPr/>
        <p:txBody>
          <a:bodyPr/>
          <a:lstStyle/>
          <a:p>
            <a:pPr>
              <a:defRPr/>
            </a:pPr>
            <a:r>
              <a:rPr lang="de-DE"/>
              <a:t>Wissenschaftsregion Ruhr | 26.04.12 | Müller-Böling</a:t>
            </a:r>
          </a:p>
        </p:txBody>
      </p:sp>
      <p:sp>
        <p:nvSpPr>
          <p:cNvPr id="4" name="Foliennummernplatzhalter 3"/>
          <p:cNvSpPr>
            <a:spLocks noGrp="1"/>
          </p:cNvSpPr>
          <p:nvPr>
            <p:ph type="sldNum" sz="quarter" idx="14"/>
          </p:nvPr>
        </p:nvSpPr>
        <p:spPr/>
        <p:txBody>
          <a:bodyPr/>
          <a:lstStyle/>
          <a:p>
            <a:pPr>
              <a:defRPr/>
            </a:pPr>
            <a:fld id="{A76B6EC7-5C6B-BA4F-A124-A7A635D7AB9D}" type="slidenum">
              <a:rPr lang="de-DE" smtClean="0"/>
              <a:pPr>
                <a:defRPr/>
              </a:pPr>
              <a:t>23</a:t>
            </a:fld>
            <a:endParaRPr lang="de-DE"/>
          </a:p>
        </p:txBody>
      </p:sp>
      <p:sp>
        <p:nvSpPr>
          <p:cNvPr id="7" name="Textfeld 6"/>
          <p:cNvSpPr txBox="1"/>
          <p:nvPr/>
        </p:nvSpPr>
        <p:spPr>
          <a:xfrm>
            <a:off x="914400" y="1676400"/>
            <a:ext cx="4543331" cy="1200328"/>
          </a:xfrm>
          <a:prstGeom prst="rect">
            <a:avLst/>
          </a:prstGeom>
          <a:noFill/>
        </p:spPr>
        <p:txBody>
          <a:bodyPr wrap="none" rtlCol="0">
            <a:spAutoFit/>
          </a:bodyPr>
          <a:lstStyle/>
          <a:p>
            <a:r>
              <a:rPr lang="de-DE" dirty="0" err="1"/>
              <a:t>Ak´s</a:t>
            </a:r>
            <a:r>
              <a:rPr lang="de-DE" dirty="0"/>
              <a:t> bis 07/12</a:t>
            </a:r>
          </a:p>
          <a:p>
            <a:r>
              <a:rPr lang="de-DE" dirty="0"/>
              <a:t>Vision bis 11/12</a:t>
            </a:r>
          </a:p>
          <a:p>
            <a:r>
              <a:rPr lang="de-DE" dirty="0"/>
              <a:t>Verabschiedung bis Frühjahr 13</a:t>
            </a:r>
          </a:p>
        </p:txBody>
      </p:sp>
      <p:sp>
        <p:nvSpPr>
          <p:cNvPr id="8" name="Textfeld 7"/>
          <p:cNvSpPr txBox="1"/>
          <p:nvPr/>
        </p:nvSpPr>
        <p:spPr>
          <a:xfrm>
            <a:off x="2108200" y="3594100"/>
            <a:ext cx="5625458" cy="830997"/>
          </a:xfrm>
          <a:prstGeom prst="rect">
            <a:avLst/>
          </a:prstGeom>
          <a:noFill/>
        </p:spPr>
        <p:txBody>
          <a:bodyPr wrap="none" rtlCol="0">
            <a:spAutoFit/>
          </a:bodyPr>
          <a:lstStyle/>
          <a:p>
            <a:r>
              <a:rPr lang="de-DE" dirty="0"/>
              <a:t>ambitioniertes Vorhaben</a:t>
            </a:r>
          </a:p>
          <a:p>
            <a:r>
              <a:rPr lang="de-DE" dirty="0"/>
              <a:t>Dortmund beste Voraussetzungen dafür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Bild 24" descr="Titelbild.jpg"/>
          <p:cNvPicPr>
            <a:picLocks noChangeAspect="1"/>
          </p:cNvPicPr>
          <p:nvPr/>
        </p:nvPicPr>
        <p:blipFill>
          <a:blip r:embed="rId2"/>
          <a:stretch>
            <a:fillRect/>
          </a:stretch>
        </p:blipFill>
        <p:spPr>
          <a:xfrm>
            <a:off x="533400" y="609600"/>
            <a:ext cx="4724400" cy="5741963"/>
          </a:xfrm>
          <a:prstGeom prst="rect">
            <a:avLst/>
          </a:prstGeom>
        </p:spPr>
      </p:pic>
      <p:sp>
        <p:nvSpPr>
          <p:cNvPr id="10242"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dirty="0">
                <a:latin typeface="Arial" charset="0"/>
                <a:ea typeface="Arial" charset="0"/>
                <a:cs typeface="Arial" charset="0"/>
              </a:rPr>
              <a:t>Studie Metropolregionen 2010</a:t>
            </a:r>
          </a:p>
        </p:txBody>
      </p:sp>
      <p:sp>
        <p:nvSpPr>
          <p:cNvPr id="10243"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endParaRPr lang="de-DE" dirty="0">
              <a:latin typeface="Arial" charset="0"/>
              <a:ea typeface="Arial" charset="0"/>
              <a:cs typeface="Arial" charset="0"/>
            </a:endParaRPr>
          </a:p>
        </p:txBody>
      </p:sp>
      <p:sp>
        <p:nvSpPr>
          <p:cNvPr id="10244" name="Foliennummernplatzhalter 4"/>
          <p:cNvSpPr>
            <a:spLocks noGrp="1"/>
          </p:cNvSpPr>
          <p:nvPr>
            <p:ph type="sldNum" sz="quarter" idx="14"/>
          </p:nvPr>
        </p:nvSpPr>
        <p:spPr bwMode="auto">
          <a:noFill/>
          <a:ln>
            <a:miter lim="800000"/>
            <a:headEnd/>
            <a:tailEnd/>
          </a:ln>
        </p:spPr>
        <p:txBody>
          <a:bodyPr/>
          <a:lstStyle/>
          <a:p>
            <a:fld id="{76E8D415-0811-8643-8A7D-A3507CA49D04}" type="slidenum">
              <a:rPr lang="de-DE" smtClean="0"/>
              <a:pPr/>
              <a:t>3</a:t>
            </a:fld>
            <a:endParaRPr lang="de-DE"/>
          </a:p>
        </p:txBody>
      </p:sp>
      <p:sp>
        <p:nvSpPr>
          <p:cNvPr id="17" name="Rectangle 3"/>
          <p:cNvSpPr>
            <a:spLocks noChangeArrowheads="1"/>
          </p:cNvSpPr>
          <p:nvPr/>
        </p:nvSpPr>
        <p:spPr bwMode="gray">
          <a:xfrm>
            <a:off x="7162800" y="1371600"/>
            <a:ext cx="1752600" cy="879475"/>
          </a:xfrm>
          <a:prstGeom prst="rect">
            <a:avLst/>
          </a:prstGeom>
          <a:solidFill>
            <a:schemeClr val="tx2">
              <a:lumMod val="20000"/>
              <a:lumOff val="80000"/>
            </a:schemeClr>
          </a:solidFill>
          <a:ln w="19050">
            <a:noFill/>
            <a:miter lim="800000"/>
            <a:headEnd/>
            <a:tailEnd/>
          </a:ln>
          <a:effectLst>
            <a:outerShdw blurRad="50800" dist="127000" dir="8100000" algn="ctr" rotWithShape="0">
              <a:schemeClr val="tx1">
                <a:alpha val="40000"/>
              </a:schemeClr>
            </a:outerShdw>
          </a:effectLst>
        </p:spPr>
        <p:txBody>
          <a:bodyPr lIns="0" tIns="0" rIns="0" bIns="0" anchor="ctr"/>
          <a:lstStyle/>
          <a:p>
            <a:pPr algn="ctr" defTabSz="801688" eaLnBrk="0" hangingPunct="0">
              <a:defRPr/>
            </a:pPr>
            <a:r>
              <a:rPr lang="de-DE" sz="1800" b="1" noProof="1">
                <a:ea typeface="+mn-ea"/>
                <a:cs typeface="Arial" charset="0"/>
              </a:rPr>
              <a:t>Berlin</a:t>
            </a:r>
          </a:p>
        </p:txBody>
      </p:sp>
      <p:sp>
        <p:nvSpPr>
          <p:cNvPr id="18" name="Rectangle 3"/>
          <p:cNvSpPr>
            <a:spLocks noChangeArrowheads="1"/>
          </p:cNvSpPr>
          <p:nvPr/>
        </p:nvSpPr>
        <p:spPr bwMode="gray">
          <a:xfrm>
            <a:off x="7162800" y="2540000"/>
            <a:ext cx="1752600" cy="879475"/>
          </a:xfrm>
          <a:prstGeom prst="rect">
            <a:avLst/>
          </a:prstGeom>
          <a:solidFill>
            <a:schemeClr val="tx2">
              <a:lumMod val="20000"/>
              <a:lumOff val="80000"/>
            </a:schemeClr>
          </a:solidFill>
          <a:ln w="19050">
            <a:noFill/>
            <a:miter lim="800000"/>
            <a:headEnd/>
            <a:tailEnd/>
          </a:ln>
          <a:effectLst>
            <a:outerShdw blurRad="50800" dist="127000" dir="8100000" algn="ctr" rotWithShape="0">
              <a:schemeClr val="tx1">
                <a:alpha val="40000"/>
              </a:schemeClr>
            </a:outerShdw>
          </a:effectLst>
        </p:spPr>
        <p:txBody>
          <a:bodyPr lIns="0" tIns="0" rIns="0" bIns="0" anchor="ctr"/>
          <a:lstStyle/>
          <a:p>
            <a:pPr algn="ctr" defTabSz="801688" eaLnBrk="0" hangingPunct="0">
              <a:defRPr/>
            </a:pPr>
            <a:r>
              <a:rPr lang="de-DE" sz="1800" b="1" noProof="1">
                <a:ea typeface="+mn-ea"/>
                <a:cs typeface="Arial" charset="0"/>
              </a:rPr>
              <a:t>München</a:t>
            </a:r>
          </a:p>
        </p:txBody>
      </p:sp>
      <p:sp>
        <p:nvSpPr>
          <p:cNvPr id="23" name="Rectangle 3"/>
          <p:cNvSpPr>
            <a:spLocks noChangeArrowheads="1"/>
          </p:cNvSpPr>
          <p:nvPr/>
        </p:nvSpPr>
        <p:spPr bwMode="gray">
          <a:xfrm>
            <a:off x="7162800" y="3708400"/>
            <a:ext cx="1752600" cy="879475"/>
          </a:xfrm>
          <a:prstGeom prst="rect">
            <a:avLst/>
          </a:prstGeom>
          <a:solidFill>
            <a:schemeClr val="tx2">
              <a:lumMod val="20000"/>
              <a:lumOff val="80000"/>
            </a:schemeClr>
          </a:solidFill>
          <a:ln w="19050">
            <a:noFill/>
            <a:miter lim="800000"/>
            <a:headEnd/>
            <a:tailEnd/>
          </a:ln>
          <a:effectLst>
            <a:outerShdw blurRad="50800" dist="127000" dir="8100000" algn="ctr" rotWithShape="0">
              <a:schemeClr val="tx1">
                <a:alpha val="40000"/>
              </a:schemeClr>
            </a:outerShdw>
          </a:effectLst>
        </p:spPr>
        <p:txBody>
          <a:bodyPr lIns="0" tIns="0" rIns="0" bIns="0" anchor="ctr"/>
          <a:lstStyle/>
          <a:p>
            <a:pPr algn="ctr" defTabSz="801688" eaLnBrk="0" hangingPunct="0">
              <a:defRPr/>
            </a:pPr>
            <a:r>
              <a:rPr lang="de-DE" sz="1800" b="1" noProof="1">
                <a:ea typeface="+mn-ea"/>
                <a:cs typeface="Arial" charset="0"/>
              </a:rPr>
              <a:t>Zürich</a:t>
            </a:r>
          </a:p>
        </p:txBody>
      </p:sp>
      <p:sp>
        <p:nvSpPr>
          <p:cNvPr id="24" name="Rectangle 3"/>
          <p:cNvSpPr>
            <a:spLocks noChangeArrowheads="1"/>
          </p:cNvSpPr>
          <p:nvPr/>
        </p:nvSpPr>
        <p:spPr bwMode="gray">
          <a:xfrm>
            <a:off x="7162800" y="4876800"/>
            <a:ext cx="1752600" cy="879475"/>
          </a:xfrm>
          <a:prstGeom prst="rect">
            <a:avLst/>
          </a:prstGeom>
          <a:solidFill>
            <a:schemeClr val="tx2">
              <a:lumMod val="20000"/>
              <a:lumOff val="80000"/>
            </a:schemeClr>
          </a:solidFill>
          <a:ln w="19050">
            <a:noFill/>
            <a:miter lim="800000"/>
            <a:headEnd/>
            <a:tailEnd/>
          </a:ln>
          <a:effectLst>
            <a:outerShdw blurRad="50800" dist="127000" dir="8100000" algn="ctr" rotWithShape="0">
              <a:schemeClr val="tx1">
                <a:alpha val="40000"/>
              </a:schemeClr>
            </a:outerShdw>
          </a:effectLst>
        </p:spPr>
        <p:txBody>
          <a:bodyPr lIns="0" tIns="0" rIns="0" bIns="0" anchor="ctr"/>
          <a:lstStyle/>
          <a:p>
            <a:pPr algn="ctr" defTabSz="801688" eaLnBrk="0" hangingPunct="0">
              <a:defRPr/>
            </a:pPr>
            <a:r>
              <a:rPr lang="de-DE" sz="1800" b="1" noProof="1">
                <a:ea typeface="+mn-ea"/>
                <a:cs typeface="Arial" charset="0"/>
              </a:rPr>
              <a:t>Ruhrgebiet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platzhalter 4"/>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a:latin typeface="Arial" charset="0"/>
                <a:ea typeface="Arial" charset="0"/>
                <a:cs typeface="Arial" charset="0"/>
              </a:rPr>
              <a:t>Vergleich der Regionen</a:t>
            </a:r>
          </a:p>
        </p:txBody>
      </p:sp>
      <p:sp>
        <p:nvSpPr>
          <p:cNvPr id="12291" name="Inhaltsplatzhalter 5"/>
          <p:cNvSpPr>
            <a:spLocks noGrp="1"/>
          </p:cNvSpPr>
          <p:nvPr>
            <p:ph sz="quarter" idx="13"/>
          </p:nvPr>
        </p:nvSpPr>
        <p:spPr bwMode="auto">
          <a:xfrm>
            <a:off x="539750" y="2708275"/>
            <a:ext cx="7858125" cy="70802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charset="2"/>
              <a:buNone/>
            </a:pPr>
            <a:r>
              <a:rPr lang="de-DE" sz="4000">
                <a:latin typeface="Arial" charset="0"/>
                <a:ea typeface="Arial" charset="0"/>
                <a:cs typeface="Arial" charset="0"/>
              </a:rPr>
              <a:t>Inputindikatoren</a:t>
            </a:r>
          </a:p>
        </p:txBody>
      </p:sp>
      <p:sp>
        <p:nvSpPr>
          <p:cNvPr id="12292" name="Fußzeilenplatzhalter 2"/>
          <p:cNvSpPr>
            <a:spLocks noGrp="1"/>
          </p:cNvSpPr>
          <p:nvPr>
            <p:ph type="ftr"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fontAlgn="base">
              <a:spcBef>
                <a:spcPct val="0"/>
              </a:spcBef>
              <a:spcAft>
                <a:spcPct val="0"/>
              </a:spcAft>
            </a:pPr>
            <a:r>
              <a:rPr lang="de-DE">
                <a:latin typeface="Arial" charset="0"/>
                <a:ea typeface="Arial" charset="0"/>
                <a:cs typeface="Arial" charset="0"/>
              </a:rPr>
              <a:t>Wissenschaftsregion Ruhr | 26.04.12 | Müller-Böling</a:t>
            </a:r>
            <a:endParaRPr lang="de-DE" dirty="0">
              <a:latin typeface="Arial" charset="0"/>
              <a:ea typeface="Arial" charset="0"/>
              <a:cs typeface="Arial" charset="0"/>
            </a:endParaRPr>
          </a:p>
        </p:txBody>
      </p:sp>
      <p:sp>
        <p:nvSpPr>
          <p:cNvPr id="12293" name="Foliennummernplatzhalter 3"/>
          <p:cNvSpPr>
            <a:spLocks noGrp="1"/>
          </p:cNvSpPr>
          <p:nvPr>
            <p:ph type="sldNum" sz="quarter" idx="15"/>
          </p:nvPr>
        </p:nvSpPr>
        <p:spPr bwMode="auto">
          <a:noFill/>
          <a:ln>
            <a:miter lim="800000"/>
            <a:headEnd/>
            <a:tailEnd/>
          </a:ln>
        </p:spPr>
        <p:txBody>
          <a:bodyPr/>
          <a:lstStyle/>
          <a:p>
            <a:fld id="{6196BEB7-CF52-C549-8CBA-0E176E48C795}" type="slidenum">
              <a:rPr lang="de-DE" smtClean="0"/>
              <a:pPr/>
              <a:t>4</a:t>
            </a:fld>
            <a:endParaRPr lang="de-D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Input (1)</a:t>
            </a:r>
          </a:p>
        </p:txBody>
      </p:sp>
      <p:sp>
        <p:nvSpPr>
          <p:cNvPr id="13315"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endParaRPr lang="de-DE" dirty="0">
              <a:latin typeface="Arial" charset="0"/>
              <a:ea typeface="Arial" charset="0"/>
              <a:cs typeface="Arial" charset="0"/>
            </a:endParaRPr>
          </a:p>
        </p:txBody>
      </p:sp>
      <p:sp>
        <p:nvSpPr>
          <p:cNvPr id="13316" name="Foliennummernplatzhalter 4"/>
          <p:cNvSpPr>
            <a:spLocks noGrp="1"/>
          </p:cNvSpPr>
          <p:nvPr>
            <p:ph type="sldNum" sz="quarter" idx="14"/>
          </p:nvPr>
        </p:nvSpPr>
        <p:spPr bwMode="auto">
          <a:noFill/>
          <a:ln>
            <a:miter lim="800000"/>
            <a:headEnd/>
            <a:tailEnd/>
          </a:ln>
        </p:spPr>
        <p:txBody>
          <a:bodyPr/>
          <a:lstStyle/>
          <a:p>
            <a:fld id="{DA70F450-A0DB-1546-9E8C-3ED7BA4D27DE}" type="slidenum">
              <a:rPr lang="de-DE" smtClean="0"/>
              <a:pPr/>
              <a:t>5</a:t>
            </a:fld>
            <a:endParaRPr lang="de-DE"/>
          </a:p>
        </p:txBody>
      </p:sp>
      <p:pic>
        <p:nvPicPr>
          <p:cNvPr id="13317" name="Picture 2"/>
          <p:cNvPicPr>
            <a:picLocks noChangeAspect="1" noChangeArrowheads="1"/>
          </p:cNvPicPr>
          <p:nvPr/>
        </p:nvPicPr>
        <p:blipFill>
          <a:blip r:embed="rId2"/>
          <a:srcRect/>
          <a:stretch>
            <a:fillRect/>
          </a:stretch>
        </p:blipFill>
        <p:spPr bwMode="auto">
          <a:xfrm>
            <a:off x="1501775" y="836613"/>
            <a:ext cx="6094413" cy="5545137"/>
          </a:xfrm>
          <a:prstGeom prst="rect">
            <a:avLst/>
          </a:prstGeom>
          <a:noFill/>
          <a:ln w="9525">
            <a:noFill/>
            <a:miter lim="800000"/>
            <a:headEnd/>
            <a:tailEnd/>
          </a:ln>
        </p:spPr>
      </p:pic>
      <p:sp>
        <p:nvSpPr>
          <p:cNvPr id="6" name="Rechteck 5"/>
          <p:cNvSpPr/>
          <p:nvPr/>
        </p:nvSpPr>
        <p:spPr>
          <a:xfrm>
            <a:off x="1524000" y="1981200"/>
            <a:ext cx="6096000" cy="14478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
        <p:nvSpPr>
          <p:cNvPr id="7" name="Rechteck 6"/>
          <p:cNvSpPr/>
          <p:nvPr/>
        </p:nvSpPr>
        <p:spPr>
          <a:xfrm>
            <a:off x="1524000" y="5257800"/>
            <a:ext cx="6096000" cy="11430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Input (2)</a:t>
            </a:r>
          </a:p>
        </p:txBody>
      </p:sp>
      <p:sp>
        <p:nvSpPr>
          <p:cNvPr id="14339"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4340" name="Foliennummernplatzhalter 4"/>
          <p:cNvSpPr>
            <a:spLocks noGrp="1"/>
          </p:cNvSpPr>
          <p:nvPr>
            <p:ph type="sldNum" sz="quarter" idx="14"/>
          </p:nvPr>
        </p:nvSpPr>
        <p:spPr bwMode="auto">
          <a:noFill/>
          <a:ln>
            <a:miter lim="800000"/>
            <a:headEnd/>
            <a:tailEnd/>
          </a:ln>
        </p:spPr>
        <p:txBody>
          <a:bodyPr/>
          <a:lstStyle/>
          <a:p>
            <a:fld id="{8DC18B0C-6B53-8E4A-9C56-067130A8732C}" type="slidenum">
              <a:rPr lang="de-DE" smtClean="0"/>
              <a:pPr/>
              <a:t>6</a:t>
            </a:fld>
            <a:endParaRPr lang="de-DE"/>
          </a:p>
        </p:txBody>
      </p:sp>
      <p:pic>
        <p:nvPicPr>
          <p:cNvPr id="14341" name="Picture 2"/>
          <p:cNvPicPr>
            <a:picLocks noChangeAspect="1" noChangeArrowheads="1"/>
          </p:cNvPicPr>
          <p:nvPr/>
        </p:nvPicPr>
        <p:blipFill>
          <a:blip r:embed="rId2"/>
          <a:srcRect/>
          <a:stretch>
            <a:fillRect/>
          </a:stretch>
        </p:blipFill>
        <p:spPr bwMode="auto">
          <a:xfrm>
            <a:off x="558800" y="981075"/>
            <a:ext cx="7974013" cy="4968875"/>
          </a:xfrm>
          <a:prstGeom prst="rect">
            <a:avLst/>
          </a:prstGeom>
          <a:noFill/>
          <a:ln w="9525">
            <a:noFill/>
            <a:miter lim="800000"/>
            <a:headEnd/>
            <a:tailEnd/>
          </a:ln>
        </p:spPr>
      </p:pic>
      <p:sp>
        <p:nvSpPr>
          <p:cNvPr id="6" name="Rechteck 5"/>
          <p:cNvSpPr/>
          <p:nvPr/>
        </p:nvSpPr>
        <p:spPr>
          <a:xfrm>
            <a:off x="533400" y="4495800"/>
            <a:ext cx="8001000" cy="14478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Input (3)</a:t>
            </a:r>
          </a:p>
        </p:txBody>
      </p:sp>
      <p:sp>
        <p:nvSpPr>
          <p:cNvPr id="15363"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5364" name="Foliennummernplatzhalter 4"/>
          <p:cNvSpPr>
            <a:spLocks noGrp="1"/>
          </p:cNvSpPr>
          <p:nvPr>
            <p:ph type="sldNum" sz="quarter" idx="14"/>
          </p:nvPr>
        </p:nvSpPr>
        <p:spPr bwMode="auto">
          <a:noFill/>
          <a:ln>
            <a:miter lim="800000"/>
            <a:headEnd/>
            <a:tailEnd/>
          </a:ln>
        </p:spPr>
        <p:txBody>
          <a:bodyPr/>
          <a:lstStyle/>
          <a:p>
            <a:fld id="{0B765F97-2BC5-D442-AFF6-CA4CD86FBEA3}" type="slidenum">
              <a:rPr lang="de-DE" smtClean="0"/>
              <a:pPr/>
              <a:t>7</a:t>
            </a:fld>
            <a:endParaRPr lang="de-DE"/>
          </a:p>
        </p:txBody>
      </p:sp>
      <p:pic>
        <p:nvPicPr>
          <p:cNvPr id="15365" name="Picture 2"/>
          <p:cNvPicPr>
            <a:picLocks noChangeAspect="1" noChangeArrowheads="1"/>
          </p:cNvPicPr>
          <p:nvPr/>
        </p:nvPicPr>
        <p:blipFill>
          <a:blip r:embed="rId2"/>
          <a:srcRect/>
          <a:stretch>
            <a:fillRect/>
          </a:stretch>
        </p:blipFill>
        <p:spPr bwMode="auto">
          <a:xfrm>
            <a:off x="2268538" y="765175"/>
            <a:ext cx="4606925" cy="5730875"/>
          </a:xfrm>
          <a:prstGeom prst="rect">
            <a:avLst/>
          </a:prstGeom>
          <a:noFill/>
          <a:ln w="9525">
            <a:noFill/>
            <a:miter lim="800000"/>
            <a:headEnd/>
            <a:tailEnd/>
          </a:ln>
        </p:spPr>
      </p:pic>
      <p:sp>
        <p:nvSpPr>
          <p:cNvPr id="6" name="Rechteck 5"/>
          <p:cNvSpPr/>
          <p:nvPr/>
        </p:nvSpPr>
        <p:spPr>
          <a:xfrm>
            <a:off x="2286000" y="2667000"/>
            <a:ext cx="4572000" cy="9144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
        <p:nvSpPr>
          <p:cNvPr id="7" name="Rechteck 6"/>
          <p:cNvSpPr/>
          <p:nvPr/>
        </p:nvSpPr>
        <p:spPr>
          <a:xfrm>
            <a:off x="2209800" y="5867400"/>
            <a:ext cx="4648200" cy="5334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
        <p:nvSpPr>
          <p:cNvPr id="8" name="Rechteck 7"/>
          <p:cNvSpPr/>
          <p:nvPr/>
        </p:nvSpPr>
        <p:spPr>
          <a:xfrm>
            <a:off x="2209800" y="4724400"/>
            <a:ext cx="4572000" cy="4572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platzhalter 4"/>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a:latin typeface="Arial" charset="0"/>
                <a:ea typeface="Arial" charset="0"/>
                <a:cs typeface="Arial" charset="0"/>
              </a:rPr>
              <a:t>Vergleich der Regionen</a:t>
            </a:r>
          </a:p>
        </p:txBody>
      </p:sp>
      <p:sp>
        <p:nvSpPr>
          <p:cNvPr id="16387" name="Inhaltsplatzhalter 5"/>
          <p:cNvSpPr>
            <a:spLocks noGrp="1"/>
          </p:cNvSpPr>
          <p:nvPr>
            <p:ph sz="quarter" idx="13"/>
          </p:nvPr>
        </p:nvSpPr>
        <p:spPr bwMode="auto">
          <a:xfrm>
            <a:off x="539750" y="2708275"/>
            <a:ext cx="7858125" cy="132397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charset="2"/>
              <a:buNone/>
            </a:pPr>
            <a:r>
              <a:rPr lang="de-DE" sz="4000" dirty="0">
                <a:latin typeface="Arial" charset="0"/>
                <a:ea typeface="Arial" charset="0"/>
                <a:cs typeface="Arial" charset="0"/>
              </a:rPr>
              <a:t>Wissenschaftliche Leistungsindikatoren</a:t>
            </a:r>
          </a:p>
        </p:txBody>
      </p:sp>
      <p:sp>
        <p:nvSpPr>
          <p:cNvPr id="16388" name="Fußzeilenplatzhalter 2"/>
          <p:cNvSpPr>
            <a:spLocks noGrp="1"/>
          </p:cNvSpPr>
          <p:nvPr>
            <p:ph type="ftr" sz="quarter" idx="14"/>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6389" name="Foliennummernplatzhalter 3"/>
          <p:cNvSpPr>
            <a:spLocks noGrp="1"/>
          </p:cNvSpPr>
          <p:nvPr>
            <p:ph type="sldNum" sz="quarter" idx="15"/>
          </p:nvPr>
        </p:nvSpPr>
        <p:spPr bwMode="auto">
          <a:noFill/>
          <a:ln>
            <a:miter lim="800000"/>
            <a:headEnd/>
            <a:tailEnd/>
          </a:ln>
        </p:spPr>
        <p:txBody>
          <a:bodyPr/>
          <a:lstStyle/>
          <a:p>
            <a:fld id="{45A6DD7C-F966-034D-8F66-B2D68A1AD316}" type="slidenum">
              <a:rPr lang="de-DE" smtClean="0"/>
              <a:pPr/>
              <a:t>8</a:t>
            </a:fld>
            <a:endParaRPr lang="de-D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platzhalter 1"/>
          <p:cNvSpPr>
            <a:spLocks noGrp="1"/>
          </p:cNvSpPr>
          <p:nvPr>
            <p:ph type="body"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de-DE" sz="2000">
                <a:latin typeface="Arial" charset="0"/>
                <a:ea typeface="Arial" charset="0"/>
                <a:cs typeface="Arial" charset="0"/>
              </a:rPr>
              <a:t>Vergleich der Regionen – wiss. Leistung (1)</a:t>
            </a:r>
          </a:p>
        </p:txBody>
      </p:sp>
      <p:sp>
        <p:nvSpPr>
          <p:cNvPr id="17411" name="Fußzeilenplatzhalter 3"/>
          <p:cNvSpPr>
            <a:spLocks noGrp="1"/>
          </p:cNvSpPr>
          <p:nvPr>
            <p:ph type="ftr" sz="quarter" idx="13"/>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de-DE">
                <a:latin typeface="Arial" charset="0"/>
                <a:ea typeface="Arial" charset="0"/>
                <a:cs typeface="Arial" charset="0"/>
              </a:rPr>
              <a:t>Wissenschaftsregion Ruhr | 26.04.12 | Müller-Böling</a:t>
            </a:r>
          </a:p>
        </p:txBody>
      </p:sp>
      <p:sp>
        <p:nvSpPr>
          <p:cNvPr id="17412" name="Foliennummernplatzhalter 4"/>
          <p:cNvSpPr>
            <a:spLocks noGrp="1"/>
          </p:cNvSpPr>
          <p:nvPr>
            <p:ph type="sldNum" sz="quarter" idx="14"/>
          </p:nvPr>
        </p:nvSpPr>
        <p:spPr bwMode="auto">
          <a:noFill/>
          <a:ln>
            <a:miter lim="800000"/>
            <a:headEnd/>
            <a:tailEnd/>
          </a:ln>
        </p:spPr>
        <p:txBody>
          <a:bodyPr/>
          <a:lstStyle/>
          <a:p>
            <a:fld id="{998B7D5A-AB74-804C-A6F7-59621F581C8C}" type="slidenum">
              <a:rPr lang="de-DE" smtClean="0"/>
              <a:pPr/>
              <a:t>9</a:t>
            </a:fld>
            <a:endParaRPr lang="de-DE"/>
          </a:p>
        </p:txBody>
      </p:sp>
      <p:pic>
        <p:nvPicPr>
          <p:cNvPr id="17413" name="Picture 2"/>
          <p:cNvPicPr>
            <a:picLocks noChangeAspect="1" noChangeArrowheads="1"/>
          </p:cNvPicPr>
          <p:nvPr/>
        </p:nvPicPr>
        <p:blipFill>
          <a:blip r:embed="rId2"/>
          <a:srcRect/>
          <a:stretch>
            <a:fillRect/>
          </a:stretch>
        </p:blipFill>
        <p:spPr bwMode="auto">
          <a:xfrm>
            <a:off x="1258888" y="836613"/>
            <a:ext cx="6564312" cy="5545137"/>
          </a:xfrm>
          <a:prstGeom prst="rect">
            <a:avLst/>
          </a:prstGeom>
          <a:noFill/>
          <a:ln w="9525">
            <a:noFill/>
            <a:miter lim="800000"/>
            <a:headEnd/>
            <a:tailEnd/>
          </a:ln>
        </p:spPr>
      </p:pic>
      <p:sp>
        <p:nvSpPr>
          <p:cNvPr id="6" name="Rechteck 5"/>
          <p:cNvSpPr/>
          <p:nvPr/>
        </p:nvSpPr>
        <p:spPr>
          <a:xfrm>
            <a:off x="1295400" y="1905000"/>
            <a:ext cx="6553200" cy="12192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
        <p:nvSpPr>
          <p:cNvPr id="7" name="Rechteck 6"/>
          <p:cNvSpPr/>
          <p:nvPr/>
        </p:nvSpPr>
        <p:spPr>
          <a:xfrm>
            <a:off x="1219200" y="3581400"/>
            <a:ext cx="6553200" cy="609600"/>
          </a:xfrm>
          <a:prstGeom prst="rect">
            <a:avLst/>
          </a:prstGeom>
          <a:solidFill>
            <a:schemeClr val="bg1">
              <a:lumMod val="75000"/>
              <a:alpha val="50000"/>
            </a:schemeClr>
          </a:solidFill>
          <a:ln>
            <a:noFill/>
          </a:ln>
          <a:effectLst>
            <a:outerShdw blurRad="50800" dist="127000" dir="8400000" algn="tr" rotWithShape="0">
              <a:prstClr val="black">
                <a:alpha val="4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2000" b="1" dirty="0">
              <a:solidFill>
                <a:schemeClr val="tx1"/>
              </a:solidFill>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860</Words>
  <Application>Microsoft Macintosh PowerPoint</Application>
  <PresentationFormat>Bildschirmpräsentation (4:3)</PresentationFormat>
  <Paragraphs>179</Paragraphs>
  <Slides>23</Slides>
  <Notes>0</Notes>
  <HiddenSlides>4</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23</vt:i4>
      </vt:variant>
    </vt:vector>
  </HeadingPairs>
  <TitlesOfParts>
    <vt:vector size="27" baseType="lpstr">
      <vt:lpstr>Arial</vt:lpstr>
      <vt:lpstr>Calibri</vt:lpstr>
      <vt:lpstr>Wingdings</vt:lpstr>
      <vt:lpstr>Office-Design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ist das Tollste</dc:title>
  <dc:creator>Simon Wagnitz</dc:creator>
  <cp:lastModifiedBy>Detlef Müller-Böling</cp:lastModifiedBy>
  <cp:revision>835</cp:revision>
  <dcterms:created xsi:type="dcterms:W3CDTF">2012-04-20T08:39:05Z</dcterms:created>
  <dcterms:modified xsi:type="dcterms:W3CDTF">2022-02-25T15:14:18Z</dcterms:modified>
</cp:coreProperties>
</file>