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trictFirstAndLastChars="0" saveSubsetFonts="1" autoCompressPictures="0">
  <p:sldMasterIdLst>
    <p:sldMasterId id="2147483658" r:id="rId1"/>
    <p:sldMasterId id="2147483649" r:id="rId2"/>
    <p:sldMasterId id="2147483659" r:id="rId3"/>
    <p:sldMasterId id="2147483660" r:id="rId4"/>
    <p:sldMasterId id="2147483657" r:id="rId5"/>
  </p:sldMasterIdLst>
  <p:notesMasterIdLst>
    <p:notesMasterId r:id="rId19"/>
  </p:notesMasterIdLst>
  <p:sldIdLst>
    <p:sldId id="442" r:id="rId6"/>
    <p:sldId id="454" r:id="rId7"/>
    <p:sldId id="458" r:id="rId8"/>
    <p:sldId id="463" r:id="rId9"/>
    <p:sldId id="433" r:id="rId10"/>
    <p:sldId id="434" r:id="rId11"/>
    <p:sldId id="435" r:id="rId12"/>
    <p:sldId id="436" r:id="rId13"/>
    <p:sldId id="437" r:id="rId14"/>
    <p:sldId id="438" r:id="rId15"/>
    <p:sldId id="464" r:id="rId16"/>
    <p:sldId id="465" r:id="rId17"/>
    <p:sldId id="466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9" autoAdjust="0"/>
    <p:restoredTop sz="94632"/>
  </p:normalViewPr>
  <p:slideViewPr>
    <p:cSldViewPr>
      <p:cViewPr varScale="1">
        <p:scale>
          <a:sx n="106" d="100"/>
          <a:sy n="106" d="100"/>
        </p:scale>
        <p:origin x="179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34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1E96CA8-05D3-2B62-8DCA-B0CD60AAB58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143A52A-4EA8-5C56-ACF1-3243388F134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D87460F5-993E-8CD9-6D5B-9A1B8F3ECD52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D86434E3-01E3-9618-DBD5-856E8089458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4A43C924-5E85-0690-73AE-CD2BA10AD0C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D1BC6C87-C98F-2BB5-9500-D879318384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5B8C20-AF7D-E147-882C-B0D8397BAE08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FF262E9-A548-BE34-7F8B-1800CB3F8F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12D99C-895A-2144-BB01-BE92AB733621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555010" name="Rectangle 2">
            <a:extLst>
              <a:ext uri="{FF2B5EF4-FFF2-40B4-BE49-F238E27FC236}">
                <a16:creationId xmlns:a16="http://schemas.microsoft.com/office/drawing/2014/main" id="{764C5B53-80B2-DAB4-E97F-96F56394B68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5011" name="Rectangle 3">
            <a:extLst>
              <a:ext uri="{FF2B5EF4-FFF2-40B4-BE49-F238E27FC236}">
                <a16:creationId xmlns:a16="http://schemas.microsoft.com/office/drawing/2014/main" id="{9EBCAF3D-08F0-4148-65E6-C663C2CEAF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B34B54B-206A-0DC5-8D3A-F9D6D0CE56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AF3071-4A5D-E14B-B7BE-60EBC2BADD97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563202" name="Rectangle 2">
            <a:extLst>
              <a:ext uri="{FF2B5EF4-FFF2-40B4-BE49-F238E27FC236}">
                <a16:creationId xmlns:a16="http://schemas.microsoft.com/office/drawing/2014/main" id="{AA8343A9-9BAA-1B05-4C40-AF24F906C1A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03" name="Rectangle 3">
            <a:extLst>
              <a:ext uri="{FF2B5EF4-FFF2-40B4-BE49-F238E27FC236}">
                <a16:creationId xmlns:a16="http://schemas.microsoft.com/office/drawing/2014/main" id="{3A770D35-1804-08D7-AEF2-7115C0F78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320412C-1596-2A5D-32CD-D81C613053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6B633B-2582-DD48-9105-82209481B11A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591874" name="Rectangle 2">
            <a:extLst>
              <a:ext uri="{FF2B5EF4-FFF2-40B4-BE49-F238E27FC236}">
                <a16:creationId xmlns:a16="http://schemas.microsoft.com/office/drawing/2014/main" id="{8307B168-7579-55EC-9EB5-E57EFC328BC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1875" name="Rectangle 3">
            <a:extLst>
              <a:ext uri="{FF2B5EF4-FFF2-40B4-BE49-F238E27FC236}">
                <a16:creationId xmlns:a16="http://schemas.microsoft.com/office/drawing/2014/main" id="{04384F5E-FD31-FF3D-9C56-0AAA0D4290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83F8B00-D956-1D9F-CE6E-347F95EB44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84F573-6615-0543-9B50-6D32F763133B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592898" name="Rectangle 2">
            <a:extLst>
              <a:ext uri="{FF2B5EF4-FFF2-40B4-BE49-F238E27FC236}">
                <a16:creationId xmlns:a16="http://schemas.microsoft.com/office/drawing/2014/main" id="{801A22C6-DF33-3C4B-6AEA-5B7F4E8DA56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3">
            <a:extLst>
              <a:ext uri="{FF2B5EF4-FFF2-40B4-BE49-F238E27FC236}">
                <a16:creationId xmlns:a16="http://schemas.microsoft.com/office/drawing/2014/main" id="{AEDBC391-264F-6999-5E33-0FFCDBE81B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730A5E6-3A0A-F16E-4870-8C0C3A3716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EEB944-2F8C-FE47-AC6C-71DC735D6848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593922" name="Rectangle 2">
            <a:extLst>
              <a:ext uri="{FF2B5EF4-FFF2-40B4-BE49-F238E27FC236}">
                <a16:creationId xmlns:a16="http://schemas.microsoft.com/office/drawing/2014/main" id="{7B8BD42F-BE17-A65F-8D89-8C4828175F9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>
            <a:extLst>
              <a:ext uri="{FF2B5EF4-FFF2-40B4-BE49-F238E27FC236}">
                <a16:creationId xmlns:a16="http://schemas.microsoft.com/office/drawing/2014/main" id="{3F6CE9DF-8C9F-B842-141A-03A2AC5373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ABB8242-4CF9-C2F5-F90F-2171FC61F8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C3856E-BBC8-E447-B225-D80260207705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556034" name="Rectangle 2">
            <a:extLst>
              <a:ext uri="{FF2B5EF4-FFF2-40B4-BE49-F238E27FC236}">
                <a16:creationId xmlns:a16="http://schemas.microsoft.com/office/drawing/2014/main" id="{6AA99964-08A3-06D7-3DDF-A15F10DA142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6035" name="Rectangle 3">
            <a:extLst>
              <a:ext uri="{FF2B5EF4-FFF2-40B4-BE49-F238E27FC236}">
                <a16:creationId xmlns:a16="http://schemas.microsoft.com/office/drawing/2014/main" id="{790DBE13-DDBC-CF1B-77F9-FB837A72BA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B2F1187-BD03-E1A7-D407-629C0D1D09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9564D3-BA59-2943-AB89-AB9AFF16B7D1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557058" name="Rectangle 2">
            <a:extLst>
              <a:ext uri="{FF2B5EF4-FFF2-40B4-BE49-F238E27FC236}">
                <a16:creationId xmlns:a16="http://schemas.microsoft.com/office/drawing/2014/main" id="{F18B1C3B-B6D0-837B-CD81-540778F0234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7059" name="Rectangle 3">
            <a:extLst>
              <a:ext uri="{FF2B5EF4-FFF2-40B4-BE49-F238E27FC236}">
                <a16:creationId xmlns:a16="http://schemas.microsoft.com/office/drawing/2014/main" id="{0EF70971-2533-F524-6406-EF9A8327EE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BCE5F3F-DDFF-56A4-4D55-2B6EDA433B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67245C-1910-4B40-81FF-D1862276A306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567298" name="Rectangle 2">
            <a:extLst>
              <a:ext uri="{FF2B5EF4-FFF2-40B4-BE49-F238E27FC236}">
                <a16:creationId xmlns:a16="http://schemas.microsoft.com/office/drawing/2014/main" id="{15FE91BA-41BC-8F26-6FC1-1A5F866A296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7299" name="Rectangle 3">
            <a:extLst>
              <a:ext uri="{FF2B5EF4-FFF2-40B4-BE49-F238E27FC236}">
                <a16:creationId xmlns:a16="http://schemas.microsoft.com/office/drawing/2014/main" id="{7325E06B-1292-0F3B-DBD7-8B668DCFFA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C8E8B4C-E680-D2B3-FDCB-3F2F5F2C4F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EAE32A-5EF3-E94B-8892-9353B557DFE2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558082" name="Rectangle 2">
            <a:extLst>
              <a:ext uri="{FF2B5EF4-FFF2-40B4-BE49-F238E27FC236}">
                <a16:creationId xmlns:a16="http://schemas.microsoft.com/office/drawing/2014/main" id="{36F0FDFE-B867-DD62-DDB3-9D3513BC6EC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8083" name="Rectangle 3">
            <a:extLst>
              <a:ext uri="{FF2B5EF4-FFF2-40B4-BE49-F238E27FC236}">
                <a16:creationId xmlns:a16="http://schemas.microsoft.com/office/drawing/2014/main" id="{1662EE94-3903-DB3A-0C42-16C9BDD607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1AA08DD-98ED-B293-3C04-53F9386DBE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901062-E505-C042-9BB5-9E7BE198BC88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559106" name="Rectangle 2">
            <a:extLst>
              <a:ext uri="{FF2B5EF4-FFF2-40B4-BE49-F238E27FC236}">
                <a16:creationId xmlns:a16="http://schemas.microsoft.com/office/drawing/2014/main" id="{50C2A99A-B2F3-57E7-900C-D1022165556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9107" name="Rectangle 3">
            <a:extLst>
              <a:ext uri="{FF2B5EF4-FFF2-40B4-BE49-F238E27FC236}">
                <a16:creationId xmlns:a16="http://schemas.microsoft.com/office/drawing/2014/main" id="{6AD0D710-7DD5-94FD-A610-EE1E83716B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B6CE69F-70E0-EC06-36E6-28CC53F915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ECF342-4A06-064A-A02E-3A958D53EFC0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560130" name="Rectangle 2">
            <a:extLst>
              <a:ext uri="{FF2B5EF4-FFF2-40B4-BE49-F238E27FC236}">
                <a16:creationId xmlns:a16="http://schemas.microsoft.com/office/drawing/2014/main" id="{6AAFEA72-5F9A-392E-420D-EF439ECDFEC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0131" name="Rectangle 3">
            <a:extLst>
              <a:ext uri="{FF2B5EF4-FFF2-40B4-BE49-F238E27FC236}">
                <a16:creationId xmlns:a16="http://schemas.microsoft.com/office/drawing/2014/main" id="{B0048343-A4FE-9FBB-D4EA-426419F44B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049CA58-9105-3EF2-D3DA-20B5021364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07AA57-6610-A44F-9D9C-1EE0A77FB7DB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561154" name="Rectangle 2">
            <a:extLst>
              <a:ext uri="{FF2B5EF4-FFF2-40B4-BE49-F238E27FC236}">
                <a16:creationId xmlns:a16="http://schemas.microsoft.com/office/drawing/2014/main" id="{235C545F-5519-13E7-A723-C7242EF3722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1155" name="Rectangle 3">
            <a:extLst>
              <a:ext uri="{FF2B5EF4-FFF2-40B4-BE49-F238E27FC236}">
                <a16:creationId xmlns:a16="http://schemas.microsoft.com/office/drawing/2014/main" id="{288AA660-FD20-E064-87E9-16EA1FA026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99C54F8-9E87-B5E8-5862-70DBA7DD4E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5F4A90-E50C-BF44-9CEB-B99215B63DDE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562178" name="Rectangle 2">
            <a:extLst>
              <a:ext uri="{FF2B5EF4-FFF2-40B4-BE49-F238E27FC236}">
                <a16:creationId xmlns:a16="http://schemas.microsoft.com/office/drawing/2014/main" id="{4524E01F-E332-ACDF-C038-0AC3E9133EF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2179" name="Rectangle 3">
            <a:extLst>
              <a:ext uri="{FF2B5EF4-FFF2-40B4-BE49-F238E27FC236}">
                <a16:creationId xmlns:a16="http://schemas.microsoft.com/office/drawing/2014/main" id="{95B988FF-1E8E-79E8-DF48-C0F9357816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D6BD2C-6174-6E0E-0CC6-194B9D083C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CD57DBD-7C4D-8BFF-C41A-80EB892365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146549A-8C3E-0D2A-8C28-E3758B7032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DA964E-19F0-AE4F-84E6-CC109B1D09BD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BAF6C54-C441-EBDA-7CBE-4C6E7A318E4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47141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04ABC4-7BED-38B8-4959-A76CE271E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2F3C4C1-6FC7-D32A-2DB9-FC4C0F341D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B140FD0-5101-C418-F364-4A0DAC73C2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622AF64-6E99-6841-8DE6-EE050E352674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AF478D4-2D21-D6FF-734B-7F767CBA7FC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9577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DF0DD54-9376-4A0E-09B6-13B9FAA035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2EDBA28-B992-63F4-3764-6A21B0303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5061617-4A9F-49EA-31B4-AAC00A470A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8C3EE88-F8FE-4740-A877-311D684463FA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D98199E-5EF7-5ADF-9CC8-AE3135C8262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23747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5AF4BD-6EFD-06AD-A924-F44AE5714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030344A-A076-A4C9-A660-59313CA4E8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5FD6D3F-99D9-912A-2683-DD3901B68B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CF7DC4-28D5-B54D-8B08-474ECE83C1A9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DF57464-C8B3-E4DB-F3B4-60256D4A725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64368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073C10-9A2B-C360-0381-241D4FDA7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FF0A95-814D-125C-9200-0C884F5BA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F7AF134-590A-272F-B5CD-BFA9667908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103D2A-F77D-6040-98CF-6A8DAE6F6621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3CD5B9A-7D76-C4DA-907F-72FBCBEBCB8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28735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305FDB-CAF2-FAD1-D99F-D0051F6EF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EED402E-3052-10EB-EA6C-9B78872B3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3743955-0E1F-3CD2-ADE2-D07F22F9BC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E57A7F-7D9B-9B4A-BE50-7373CB0CBFAF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75040D1-5CDE-78A1-35E5-B6C22F72E93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55677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B28BE1-B4F9-5501-999C-6EC21079A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D31971-2463-C7A4-DF25-1BA2A04BD4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2E5AFB1-07AA-27E4-38D2-1DB2BF015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5AC6182-E627-874E-85EA-CF7268A003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FD587E-BC0B-2943-B504-057CCB4D131F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D6FAFB0-2927-4E2A-B165-4506C39D0A8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09333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A74462-9479-2073-BB24-0C690E594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8C2D7C3-568E-8BE6-939D-53B1E06CA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027111B-7A21-8478-3168-F62431F0E7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4C29509-F812-C4AC-273C-C8C0ED1452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92C8FE2-50A1-1A44-B94E-8DC69A1557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912792-EF40-C85D-1F9A-2939F68268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ECDA58-F838-5944-97AD-A8BFEB8A7C2B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7F358918-2438-3D44-A57B-DBD3F3A1A89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632858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748EDE-9FC2-F2D7-7786-D3A7145EC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D5BD1EC-6215-91DC-C98E-1D8154E2F0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E95BD4C-84EB-E140-AE28-74E5A870645B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07F156-1184-7F20-DC92-E4DF68147D0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78900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594D746-40AD-5F19-943F-CDDC5DF886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6275FF-691F-F845-BAEA-72E0F6757E41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6662952-2A16-B07C-DA33-0179F325A21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137371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B266FE-11C8-23B4-33A8-F16414425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05AED7-5820-69CC-4819-8F2814917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927627C-0A63-B20B-BF51-091E149236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7AA4B3C-679A-54F2-D007-ED39897F1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8DA64C9-7404-9E4A-91A7-48E12C746C70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FC950AC-048F-4E5E-648A-17A1B836639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16724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D873B2-57CF-99EF-ED4E-B21D89613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0F5899-761F-CF68-6A3B-5A34539B8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887FEFC-9D53-1D62-40C1-985682DB17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31D66A-D274-3949-856A-95241595B7F0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2653B4-0F35-3E76-4375-E3A31A616D0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037624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E8ABD8-FEAA-1667-656B-A8C38144A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A2FDB40-0537-B19A-FB3F-5A856EDE88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E937787-366B-C53C-1071-4A9519A968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28C895-C898-FB33-4DCC-39BC9B74CA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E8C621-1784-9944-8449-9FE2D53EEA2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E7E03BD6-9410-D697-18B0-5D0C3B227AF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678396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9DCA80-2539-BE64-BBD2-B842CBF0C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314DE-8448-3098-701D-52F1B87DF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D95462F-A5E4-C193-D3B5-D85F4DE603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633AC8C-EBC6-1D45-B33F-74A938C859C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D547E5-B459-CA96-3397-08AD8E5E4A1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04281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0DF4B01-F73D-572C-35BA-180CD9D177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A027A3-A4B7-DC60-89AC-A8374EB2B7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BFF3D52-6EB6-2945-DBC9-73396D7F4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996430-9A91-9840-B30C-1C41E551BFA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B6FEAA0-F26F-FDEF-0A55-9C03B2040B9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92460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C14EA3-1D6C-E453-725D-D218BA33F3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6ADCC77-F682-E418-4B03-06D84C8CD8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539E475-8D7B-382F-F19E-D935426F9D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BC2C7C-F811-6842-9374-CD6174F5C74B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24C99B2-8447-A54E-83AD-09808BAC43E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833813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F08CD3-C37A-1BA4-A006-F5878AC63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BBAF8E-29FE-8D8C-E694-0D85C29FA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8C139A6-2B79-817B-A335-FA77435A9C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5D7E0F7-5EE7-A147-99E7-FB90737E8FFE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00FC83D-A1F8-652A-7876-CF5A59E2398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78605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4317CD-6804-FC85-FF5E-085BA3D17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EF8FE21-97A0-86E4-EE00-516B7FD3F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1C98FC9-E4D2-96A3-B19B-91CD083E95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B4A060-E398-7F4B-913F-C44149FFD3C2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D20980D-89C3-2A02-8955-F3775D6DB79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185976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3C59F4-EE8D-80A9-9135-F430722F1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D088F7-8801-EE51-A69D-8AA0846DEB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3A4C8D8-293B-B6E1-9E9E-737F57299B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EC5321D-5876-5049-E931-A5CBCE13D5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02835EB-466F-F84C-809A-BF0F80F500D1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6C1EBFD5-9D3A-D2D5-FB95-3C25CE787F3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574402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E0C556-77E8-5234-8AA6-F44CEF33D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4758E2-834F-4614-7F49-F1D50C290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5D6EF63-ECFB-EA22-C6BB-00ED831BB7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6C85972-F12D-D345-56B4-423DAEEABF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F72B56E-9E0C-F986-4C98-48BDB08623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4C5FBD-E3FD-1B49-7C7D-76024E1B20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7E7AFD8-D94B-B945-8CBF-F42C6C6BC1AB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F3E0EE60-855D-7A8C-3512-DD34AA0D9C7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998219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46EF49-C8B0-7878-3CE9-5847EA21F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F61DE8A-1875-ECCA-6D47-82D1FF2938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4CF3B2-DE9B-8349-A577-5F51720A238B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D7E2F2-CD58-4D22-6F81-B4687EB2EFA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226908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3EB0219-19DF-253C-1A5F-08BF21CA1A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F49A04-46C7-654F-A27F-20E3B12F5D7A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F84CEF5-22B6-8331-57AE-A10F78ADC3C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0127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33FC8C-0B1F-EE3F-01F2-779ABD505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866AE4-5DD9-B577-20B1-483B71C03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0CF5AEA-64D2-6252-EDD6-4FE19BECAC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476760-24DF-8D4C-8C67-97F1786CB8C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0286549-8718-4435-8E7E-201ECEE6D09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018530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E1F7EE-0614-FCD2-EB12-02D08A5A1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B90D1D-D84B-AA93-D52E-2FABA8028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B741D78-5CFD-40F4-60D6-F462E207C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BD25D8E-8DA7-6E91-29B9-1DF3D38974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5A90D1-80FA-8F46-BF72-77A8C6749DD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306BB3B-F852-FA14-2D40-D4C967F5246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066438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47AB3E-A149-A061-0CE2-00D9B1355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CB25CAC-860C-36FC-47A8-8FA182C1CD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E558399-A03C-AB49-3B19-27625442A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43B520-ACB3-490F-BB8E-10A3752A60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9C12B1B-E04A-8445-A0F7-7C235F02014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00DC40EB-1E02-7496-23E1-CA7AAAFC4A3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956116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BF32F1-B97A-29A2-DB24-68B585442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6839DC-40FD-156C-3FE0-DF105B824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3C38F35-2DAD-A90C-A4D6-68064A0F03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09294B-FCFE-A346-945C-1184C1D89D5B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599CD70-B3F8-55A7-5F3E-7996A858955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280362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47C4754-F6E7-A851-479D-835BAF4E42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958CE6D-372E-95C1-11F6-9F16402D0C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0B8C1CA-2204-19BF-D77B-0958D1C071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5B7172-8730-6B46-B8A0-0E85078B7C9E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25F3BAC-1D98-7542-AA84-C059EBC3455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921081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83EF05-53F5-A8FD-9630-40806BC68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07D481E-B811-C645-1490-99C2BDDA35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CF20738-21A1-F2CE-B5F5-485823743F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D5502D1-9DD2-3D45-A1D0-120DF24A9E65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E146DF-71D7-636F-80EA-66AAC1B2EC0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831719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83A182-912E-57AA-5994-7F3AF553F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F20328-9396-3311-9EE2-699363B79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A6ADC0B-8B6B-6DB5-0F33-A479E4BEAE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DAFBFD5-2056-B542-A6E2-E55E0998F80D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188B2E9-BF84-F1C7-7D65-A77E0458ACF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106815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5597A8-2CDD-C75E-12DD-CC408EB87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A96F786-C5E7-5EB5-5859-84839B2C2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88807B0-4507-0EB9-E633-9170CD4D4C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6151E3-ECB5-6D44-B825-235927AA79D6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720110B-220A-305B-CC00-5B910A69DA4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9413067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7D5881-12B9-3A52-1E42-99BC131CD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183207-1A5A-A8F0-F82B-DC573F6289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03C9332-0172-FAB1-D66E-8362FFD79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D2A9472-7479-3A90-B49B-862060A3FD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712C4FD-112A-6F4A-AE02-BB640ED58565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6A48E24-7BB2-11A9-87FA-D50CE8EECB9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79765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797A09-BF5F-D9F7-0A15-E174BA222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DC8E4AD-430E-385D-67D0-A119AA687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0310EB8-989C-EB49-0118-78E2C5BB9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FAA703F-76BA-D00E-B1D2-9ABA75C1A7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A9EED76-B877-94CA-2738-00EB70A8B7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10FE86-1D0E-2F8A-2890-46D49183E1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571969-B760-894A-A4FA-5CBC8C2859DA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639E8CDF-D4F8-EF50-891A-57422E0C8A9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19036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1C7A2C-9B21-9B98-3642-71FBF0F16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1F9AAB6-E5C1-9051-9476-EC1B0C6705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FAB478-C361-CF48-865A-5B8F4EDB7841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01AAA0-83E8-B300-558D-C51AE3BBCF2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8217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37B4B7-106C-8EBC-335F-1D4E97ADD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3E544D-EB09-CCF2-258A-843EBE61A6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E20B0CF-2E77-AB1C-490C-5680A2724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1FA8745-AE75-4FB7-0211-F5C4FA5EF8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18FA30-4751-0F42-9276-90A62011FE5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27E1A48-6B22-3038-5D6B-C278CB2040D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6034966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40C23C9-AB1D-D678-BEB4-0D7F8E4788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D25F72-7D6A-004A-ABA2-BEDF00350A18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DD9A1D5-FABC-3846-90BE-AFCEDBF886F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519416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A610C9-5B9B-911F-DC0D-2C779BC9C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2C8688-84A3-E7A9-6102-D87541614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E366AB-7443-1880-6EEE-EAAB2A047C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CE6D59C-8EB8-89F0-A89E-AF72CBA289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7AF0CC-8795-8F41-A5FE-3E18788A3506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0E7AFC8-55C0-CDBB-D53D-217E243A5D8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543139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7730AD-1D82-5C7C-588B-31E4DAA71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8B9E72E-CB73-E22E-5A64-D80613A087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437A15C-31C0-AD25-D3A2-B71E826C22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6F64EB-5808-1C5A-20D8-236758C12D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0CEEBE-954E-A04F-BF8B-7014623971B5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30DDC600-6910-572D-BF39-FD4BEC372DB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4797877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4F3E81-62F2-3C9F-944F-11851C447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61FBBF7-A455-2FFB-8EB4-58733FDA5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E608290-8F62-C83C-BF9C-6617F5AC2E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B3E9AC-E7C3-7C47-B82B-3B64D6CBF51B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142196-D504-E52B-B710-29DC6E9CBAD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9565349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55E63EA-8614-38EA-0ABB-99AB31D249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63C7548-1B27-4D33-4FAD-FF675BD5CC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833C8E2-1601-B837-6205-D7C9975091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2BB0E8-DC9D-4140-AEC2-7A234C1B6C5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3F6A693-F596-D5D9-AED3-C8CBC069F0D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7541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2916DE-D92E-3DFC-864D-AAE585A382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09B7109-533C-88B3-3B8B-ABA7CB223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DB4AEB-761E-34FC-B1EE-7733403B6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85C2BB-299C-6540-A733-AE2CA9ED0DEB}" type="datetime1">
              <a:rPr lang="de-DE" altLang="de-DE"/>
              <a:pPr/>
              <a:t>09.11.22</a:t>
            </a:fld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DA08221-81EE-E1B8-94CD-4E15C5ADF4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3C5773-942A-CA44-9A12-411EBDAB505B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7314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3E930C-20EC-22B7-FD1C-C16E42B8A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2A088E-48DD-48FF-801C-8FC121ADF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41AC16-5416-6D6C-F744-8D83B5D22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2D54AA-04C8-E245-B8F3-9723A9C61637}" type="datetime1">
              <a:rPr lang="de-DE" altLang="de-DE"/>
              <a:pPr/>
              <a:t>09.11.22</a:t>
            </a:fld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DBF1DB8-9C29-9DD2-55DC-95AC805589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1B7511-A936-8743-8BE0-F6BA5B8B527B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3381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7694C7-A2C9-EC55-6609-D6D746B93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D920518-CA1F-C336-5298-36D18A794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D3D3E8-E9FB-3389-A2E3-69A5D0FBC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90C47B-3245-A243-8E0D-30B9B90373CD}" type="datetime1">
              <a:rPr lang="de-DE" altLang="de-DE"/>
              <a:pPr/>
              <a:t>09.11.22</a:t>
            </a:fld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775B99-29CB-121B-537F-C4672DD76C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281067-E9F9-DF49-ACF8-34D8027C550D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55433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106BA1-A6BC-5696-4F27-365D89BC5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DE9196-5FA5-4C7C-3FC7-E8075F88E9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A8EDBF-DA99-FE3B-7896-DCB6043890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E5526BB-ACB8-CD02-9F13-A826491E7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58513F-04D5-F848-A69F-5EB38B9F4959}" type="datetime1">
              <a:rPr lang="de-DE" altLang="de-DE"/>
              <a:pPr/>
              <a:t>09.11.22</a:t>
            </a:fld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02040D-1174-B278-D97C-4472449378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694474-4982-CE40-9D97-63220EB7A1C5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33020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54B744-8326-A7B1-7381-A6D945513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ACED076-B67D-F0B5-E395-70668C4BB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F5B601A-9FC5-86FE-CEEB-7DE9A85204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930C889-6170-B414-CE25-7A2739143C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07DC71B-9F04-79F8-D564-F2468CD1A9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AD50F2A-C781-4F4B-0462-2CFA6C351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05D21A-1DC3-A048-94E9-30A4D52E711A}" type="datetime1">
              <a:rPr lang="de-DE" altLang="de-DE"/>
              <a:pPr/>
              <a:t>09.11.22</a:t>
            </a:fld>
            <a:endParaRPr lang="en-US" alt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FD24851B-862C-7E5B-5C9D-2E9B23C42A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99B8C4-F3AC-CF4B-9ACC-A18D3D86A1AE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76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456A1D-9E87-6696-1A3B-5989797D2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4966A8-DE83-A7D2-4E4E-71E082EFC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9DB500-298B-0468-2945-AA5195EC5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28FD32D-5702-92F9-AEAC-10B0B465E2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BD1A39F-12E9-028F-0CEF-AD9CB6C5B8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BCD4995-EAE9-23FE-C17B-5D3B400074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C70B515-98A9-0549-84BB-04BF58FA8DF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8B4CC692-89CB-D989-F8D2-075FAE9046F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7461464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D7A771-8F5D-0133-D1E2-D098BEFDD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77E9FCD-9E33-4BCE-5F4B-4C5AB3F92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1AACD4-5181-E64C-880E-A80F972BC7E8}" type="datetime1">
              <a:rPr lang="de-DE" altLang="de-DE"/>
              <a:pPr/>
              <a:t>09.11.22</a:t>
            </a:fld>
            <a:endParaRPr lang="en-US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C303D55-B481-DDF5-946C-A6173DD54A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C04BBB-BC5B-3248-AB60-100A1FBA9CDB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54863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5BE14B2-8891-76C4-263E-012189734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57BCD2-4F4C-914F-AE5B-499AE398BBB2}" type="datetime1">
              <a:rPr lang="de-DE" altLang="de-DE"/>
              <a:pPr/>
              <a:t>09.11.22</a:t>
            </a:fld>
            <a:endParaRPr lang="en-US" alt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B9A5372-F533-7CD8-3B03-11B686540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882E31-1B30-C14F-8B2B-CDDC4897D2AD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09001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20DFBB-42F7-9772-3A16-421AC7E9C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3573DE-2298-A464-A4EA-C2207BBFB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0E4B7F-7ABB-0369-14CE-9D1B97993F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39D4A5-E7CA-D027-5C9A-D42DE2854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0B3CA0-F441-F540-BFF3-C4B2B5A8B831}" type="datetime1">
              <a:rPr lang="de-DE" altLang="de-DE"/>
              <a:pPr/>
              <a:t>09.11.22</a:t>
            </a:fld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B8AB2-0327-7BDB-0A0E-75801CC21C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999BC9-AA80-DD45-B22D-F0E24D8A91B8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92210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9DB6EB-A6F0-83B7-3F29-2B9A884AF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5541FC1-DE47-6134-DC9C-47EBBAB6D8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D3738FA-BA0A-B9A5-4D63-5E10E24BE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11E594-F28B-12A3-A6A7-AF257EEF9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FA8DDD-FF63-0A4A-9D6C-9BB8D886754F}" type="datetime1">
              <a:rPr lang="de-DE" altLang="de-DE"/>
              <a:pPr/>
              <a:t>09.11.22</a:t>
            </a:fld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C9D902-6FDB-F437-9921-5CFB64B6C1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163E31-4661-5C4A-99DD-8960ABE8B811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9724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D0F1F0-FE86-81B1-E061-0A02E9FB7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0A346A9-FEC7-0671-7DE1-09F20A0650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6394EB-EC81-37FF-E24C-E2906ED21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F2478E-DF92-644C-A072-D9642F29EFE7}" type="datetime1">
              <a:rPr lang="de-DE" altLang="de-DE"/>
              <a:pPr/>
              <a:t>09.11.22</a:t>
            </a:fld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782F3E-EDF0-86F7-AA90-BED9B40221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37DEC5-593A-D04B-B9F5-EF8D2481CF81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31970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582C522-E9EC-E500-48F3-8066AC5B45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590F0CF-AC30-EFD5-954C-FB6713EA8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32A405-11D8-2264-6776-572ABA4E6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2BCB84-F7FE-844D-89E7-1D5D2C1C2A51}" type="datetime1">
              <a:rPr lang="de-DE" altLang="de-DE"/>
              <a:pPr/>
              <a:t>09.11.22</a:t>
            </a:fld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C5AA88C-78CB-9F97-7922-BBBFF64AB4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C11C4E-98BB-DC47-AF14-591BF5E61A8E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20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1975A1-5242-457F-304B-19544D5C7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0C306E4-6279-9CF4-65DA-F3305842ED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B288F6-E15B-7047-918B-94727B2CB585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42784A-1BF6-B54A-C90A-9FB71501E67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9344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AA6C5EF-49A8-381E-B157-18280D106D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804F6B1-2D92-6545-AA40-78D040278ED4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7154A5D-7C59-9F7B-11DF-4C997E0249D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97266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93FC18-2204-16A1-B856-5B8D6461B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5B8299-8C12-AA1B-58CD-AAC703010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409570A-917A-CC8E-CCBA-12C36DC194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3675E2E-6BBE-831E-ACCE-4943ED8DA8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7FAD01-0EDE-A94D-8E16-2322CB823695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8036B89-6FFA-E3FC-E73E-46C7500222B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29380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AA2EF-AA34-1599-97A1-C07889DB7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2207128-435A-2927-E8C7-8EEB1A893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3880662-42F9-8FE3-FD8B-B4C302C514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9F03E7D-31C4-870B-9821-B4AC2D854B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332564-7044-7740-9738-5C40D3937394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0721D2EB-C191-8213-83EC-7754F71112C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26862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>
            <a:extLst>
              <a:ext uri="{FF2B5EF4-FFF2-40B4-BE49-F238E27FC236}">
                <a16:creationId xmlns:a16="http://schemas.microsoft.com/office/drawing/2014/main" id="{75E8F4F4-BD0B-BEB7-7E4D-559C3E404F3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43000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2067" name="Rectangle 3">
            <a:extLst>
              <a:ext uri="{FF2B5EF4-FFF2-40B4-BE49-F238E27FC236}">
                <a16:creationId xmlns:a16="http://schemas.microsoft.com/office/drawing/2014/main" id="{492CF4C5-C5FF-4219-66DD-9CBE648922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0"/>
            <a:ext cx="648017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472068" name="Rectangle 4">
            <a:extLst>
              <a:ext uri="{FF2B5EF4-FFF2-40B4-BE49-F238E27FC236}">
                <a16:creationId xmlns:a16="http://schemas.microsoft.com/office/drawing/2014/main" id="{196A1232-4F42-8643-7FFE-69EDE15472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472069" name="Rectangle 5">
            <a:extLst>
              <a:ext uri="{FF2B5EF4-FFF2-40B4-BE49-F238E27FC236}">
                <a16:creationId xmlns:a16="http://schemas.microsoft.com/office/drawing/2014/main" id="{03E5CC77-5AE2-4100-61D3-49095A193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7451725" cy="1619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2070" name="Rectangle 6">
            <a:extLst>
              <a:ext uri="{FF2B5EF4-FFF2-40B4-BE49-F238E27FC236}">
                <a16:creationId xmlns:a16="http://schemas.microsoft.com/office/drawing/2014/main" id="{51EFD9F8-5D9A-451B-2333-BBEF3F3FB55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C8CB98A-8400-EB4A-9A62-7C31B6FD0EA7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72071" name="Text Box 7">
            <a:extLst>
              <a:ext uri="{FF2B5EF4-FFF2-40B4-BE49-F238E27FC236}">
                <a16:creationId xmlns:a16="http://schemas.microsoft.com/office/drawing/2014/main" id="{BDBE2D93-11A9-249F-B70C-073345FC083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sp>
        <p:nvSpPr>
          <p:cNvPr id="472072" name="Rectangle 8">
            <a:extLst>
              <a:ext uri="{FF2B5EF4-FFF2-40B4-BE49-F238E27FC236}">
                <a16:creationId xmlns:a16="http://schemas.microsoft.com/office/drawing/2014/main" id="{C9BD1662-2E60-4DA7-3F22-60AFB1299F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de-DE" altLang="de-DE"/>
          </a:p>
        </p:txBody>
      </p:sp>
      <p:pic>
        <p:nvPicPr>
          <p:cNvPr id="472074" name="Picture 10">
            <a:extLst>
              <a:ext uri="{FF2B5EF4-FFF2-40B4-BE49-F238E27FC236}">
                <a16:creationId xmlns:a16="http://schemas.microsoft.com/office/drawing/2014/main" id="{1FFCAA6E-7EA6-1DBC-1E4E-21CADFDC78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0"/>
            <a:ext cx="1835150" cy="97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>
            <a:extLst>
              <a:ext uri="{FF2B5EF4-FFF2-40B4-BE49-F238E27FC236}">
                <a16:creationId xmlns:a16="http://schemas.microsoft.com/office/drawing/2014/main" id="{5D823C5D-7E10-6C99-5DAF-9E1B2F89F99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43000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D0CF403D-08DC-BB6E-9457-0E253A2804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0"/>
            <a:ext cx="65516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384004" name="Rectangle 4">
            <a:extLst>
              <a:ext uri="{FF2B5EF4-FFF2-40B4-BE49-F238E27FC236}">
                <a16:creationId xmlns:a16="http://schemas.microsoft.com/office/drawing/2014/main" id="{416964BD-D532-B74C-3D67-C203E8392A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384005" name="Rectangle 5">
            <a:extLst>
              <a:ext uri="{FF2B5EF4-FFF2-40B4-BE49-F238E27FC236}">
                <a16:creationId xmlns:a16="http://schemas.microsoft.com/office/drawing/2014/main" id="{C266703C-AD4C-E5DF-6DCA-DF472D16F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7451725" cy="1619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84006" name="Rectangle 6">
            <a:extLst>
              <a:ext uri="{FF2B5EF4-FFF2-40B4-BE49-F238E27FC236}">
                <a16:creationId xmlns:a16="http://schemas.microsoft.com/office/drawing/2014/main" id="{C1FD92ED-5D51-19FD-D7B4-46A2D9B93D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10844784-74DA-5D40-8034-40678CBB36CC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384007" name="Text Box 7">
            <a:extLst>
              <a:ext uri="{FF2B5EF4-FFF2-40B4-BE49-F238E27FC236}">
                <a16:creationId xmlns:a16="http://schemas.microsoft.com/office/drawing/2014/main" id="{00A9F9FB-931E-F162-7E66-664D88DA92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sp>
        <p:nvSpPr>
          <p:cNvPr id="384008" name="Rectangle 8">
            <a:extLst>
              <a:ext uri="{FF2B5EF4-FFF2-40B4-BE49-F238E27FC236}">
                <a16:creationId xmlns:a16="http://schemas.microsoft.com/office/drawing/2014/main" id="{CD07D922-A21D-7432-62C4-F6EF17EF62F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de-DE" altLang="de-DE"/>
          </a:p>
        </p:txBody>
      </p:sp>
      <p:pic>
        <p:nvPicPr>
          <p:cNvPr id="384024" name="Picture 24">
            <a:extLst>
              <a:ext uri="{FF2B5EF4-FFF2-40B4-BE49-F238E27FC236}">
                <a16:creationId xmlns:a16="http://schemas.microsoft.com/office/drawing/2014/main" id="{754013E3-706A-0388-7B18-882F85EBF6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0"/>
            <a:ext cx="2124075" cy="95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>
            <a:extLst>
              <a:ext uri="{FF2B5EF4-FFF2-40B4-BE49-F238E27FC236}">
                <a16:creationId xmlns:a16="http://schemas.microsoft.com/office/drawing/2014/main" id="{22D06CD7-6FE2-C3D5-7F04-DA483291D79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43000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3091" name="Rectangle 3">
            <a:extLst>
              <a:ext uri="{FF2B5EF4-FFF2-40B4-BE49-F238E27FC236}">
                <a16:creationId xmlns:a16="http://schemas.microsoft.com/office/drawing/2014/main" id="{6B322548-C03C-7F4C-3721-774683E07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0"/>
            <a:ext cx="65516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473092" name="Rectangle 4">
            <a:extLst>
              <a:ext uri="{FF2B5EF4-FFF2-40B4-BE49-F238E27FC236}">
                <a16:creationId xmlns:a16="http://schemas.microsoft.com/office/drawing/2014/main" id="{D5A01A1C-B24C-0795-B3E3-85B4108ED1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473093" name="Rectangle 5">
            <a:extLst>
              <a:ext uri="{FF2B5EF4-FFF2-40B4-BE49-F238E27FC236}">
                <a16:creationId xmlns:a16="http://schemas.microsoft.com/office/drawing/2014/main" id="{47E1F9BA-F1CB-9B09-BD29-AAD7A2F25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7451725" cy="1619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3094" name="Rectangle 6">
            <a:extLst>
              <a:ext uri="{FF2B5EF4-FFF2-40B4-BE49-F238E27FC236}">
                <a16:creationId xmlns:a16="http://schemas.microsoft.com/office/drawing/2014/main" id="{37BD0E4B-FE1A-F097-94AC-DB1E8C9033F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55428D73-91CA-C940-96E7-50758E872A03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73095" name="Text Box 7">
            <a:extLst>
              <a:ext uri="{FF2B5EF4-FFF2-40B4-BE49-F238E27FC236}">
                <a16:creationId xmlns:a16="http://schemas.microsoft.com/office/drawing/2014/main" id="{2ED5914C-C1E3-D01F-079E-5585CF98735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sp>
        <p:nvSpPr>
          <p:cNvPr id="473096" name="Rectangle 8">
            <a:extLst>
              <a:ext uri="{FF2B5EF4-FFF2-40B4-BE49-F238E27FC236}">
                <a16:creationId xmlns:a16="http://schemas.microsoft.com/office/drawing/2014/main" id="{762B4F3C-99F2-9E97-8C61-AAD55D1BE03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de-DE" altLang="de-DE"/>
          </a:p>
        </p:txBody>
      </p:sp>
      <p:pic>
        <p:nvPicPr>
          <p:cNvPr id="473098" name="Picture 10">
            <a:extLst>
              <a:ext uri="{FF2B5EF4-FFF2-40B4-BE49-F238E27FC236}">
                <a16:creationId xmlns:a16="http://schemas.microsoft.com/office/drawing/2014/main" id="{543006AB-600A-60BA-DD39-86928D9643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0"/>
            <a:ext cx="1763712" cy="93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>
            <a:extLst>
              <a:ext uri="{FF2B5EF4-FFF2-40B4-BE49-F238E27FC236}">
                <a16:creationId xmlns:a16="http://schemas.microsoft.com/office/drawing/2014/main" id="{7E80518F-5915-1791-E813-132B41704B5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43000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4115" name="Rectangle 3">
            <a:extLst>
              <a:ext uri="{FF2B5EF4-FFF2-40B4-BE49-F238E27FC236}">
                <a16:creationId xmlns:a16="http://schemas.microsoft.com/office/drawing/2014/main" id="{C366F7E6-408D-219F-DDF5-D332356A8C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0"/>
            <a:ext cx="65516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474116" name="Rectangle 4">
            <a:extLst>
              <a:ext uri="{FF2B5EF4-FFF2-40B4-BE49-F238E27FC236}">
                <a16:creationId xmlns:a16="http://schemas.microsoft.com/office/drawing/2014/main" id="{37FD8B02-DB11-D67F-9875-3E82200ABD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474117" name="Rectangle 5">
            <a:extLst>
              <a:ext uri="{FF2B5EF4-FFF2-40B4-BE49-F238E27FC236}">
                <a16:creationId xmlns:a16="http://schemas.microsoft.com/office/drawing/2014/main" id="{84D76457-9EA1-1241-D74D-C277D44DE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1075"/>
            <a:ext cx="7451725" cy="1619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4118" name="Rectangle 6">
            <a:extLst>
              <a:ext uri="{FF2B5EF4-FFF2-40B4-BE49-F238E27FC236}">
                <a16:creationId xmlns:a16="http://schemas.microsoft.com/office/drawing/2014/main" id="{CDD0D658-3CE0-053C-00E6-9D1D060BA9A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83958538-AE72-434D-804B-3CC25D14053D}" type="slidenum">
              <a:rPr lang="en-US" altLang="de-DE"/>
              <a:pPr/>
              <a:t>‹Nr.›</a:t>
            </a:fld>
            <a:endParaRPr lang="en-US" altLang="de-DE"/>
          </a:p>
        </p:txBody>
      </p:sp>
      <p:sp>
        <p:nvSpPr>
          <p:cNvPr id="474119" name="Text Box 7">
            <a:extLst>
              <a:ext uri="{FF2B5EF4-FFF2-40B4-BE49-F238E27FC236}">
                <a16:creationId xmlns:a16="http://schemas.microsoft.com/office/drawing/2014/main" id="{933A7C3F-7E02-A893-BFBE-C990B54B625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sp>
        <p:nvSpPr>
          <p:cNvPr id="474120" name="Rectangle 8">
            <a:extLst>
              <a:ext uri="{FF2B5EF4-FFF2-40B4-BE49-F238E27FC236}">
                <a16:creationId xmlns:a16="http://schemas.microsoft.com/office/drawing/2014/main" id="{CF8E2A91-0E3F-FD7C-C2AF-D8E614070D4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de-DE" altLang="de-DE"/>
          </a:p>
        </p:txBody>
      </p:sp>
      <p:pic>
        <p:nvPicPr>
          <p:cNvPr id="474123" name="Picture 11">
            <a:extLst>
              <a:ext uri="{FF2B5EF4-FFF2-40B4-BE49-F238E27FC236}">
                <a16:creationId xmlns:a16="http://schemas.microsoft.com/office/drawing/2014/main" id="{83C4B237-7925-FBCB-EE52-2C71826C14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8538" cy="1103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>
            <a:extLst>
              <a:ext uri="{FF2B5EF4-FFF2-40B4-BE49-F238E27FC236}">
                <a16:creationId xmlns:a16="http://schemas.microsoft.com/office/drawing/2014/main" id="{4E9BFB69-5E86-6EE0-1E6D-16BE985F2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8995" name="Rectangle 3">
            <a:extLst>
              <a:ext uri="{FF2B5EF4-FFF2-40B4-BE49-F238E27FC236}">
                <a16:creationId xmlns:a16="http://schemas.microsoft.com/office/drawing/2014/main" id="{BFD82456-931D-5E7A-3181-50657DD3A7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468996" name="Rectangle 4">
            <a:extLst>
              <a:ext uri="{FF2B5EF4-FFF2-40B4-BE49-F238E27FC236}">
                <a16:creationId xmlns:a16="http://schemas.microsoft.com/office/drawing/2014/main" id="{E6DC96DB-8C08-D8BF-DD75-7263F9B4B0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468997" name="Rectangle 5">
            <a:extLst>
              <a:ext uri="{FF2B5EF4-FFF2-40B4-BE49-F238E27FC236}">
                <a16:creationId xmlns:a16="http://schemas.microsoft.com/office/drawing/2014/main" id="{EA9E6710-7D38-DBBF-8009-6FDA209F1D3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DF9B3D0-ED18-E343-85C0-49695E3356B9}" type="datetime1">
              <a:rPr lang="de-DE" altLang="de-DE"/>
              <a:pPr/>
              <a:t>09.11.22</a:t>
            </a:fld>
            <a:endParaRPr lang="en-US" altLang="de-DE"/>
          </a:p>
        </p:txBody>
      </p:sp>
      <p:sp>
        <p:nvSpPr>
          <p:cNvPr id="468998" name="Rectangle 6">
            <a:extLst>
              <a:ext uri="{FF2B5EF4-FFF2-40B4-BE49-F238E27FC236}">
                <a16:creationId xmlns:a16="http://schemas.microsoft.com/office/drawing/2014/main" id="{979E0C56-E7EE-6B95-6326-9A6F7AC00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8999" name="Rectangle 7">
            <a:extLst>
              <a:ext uri="{FF2B5EF4-FFF2-40B4-BE49-F238E27FC236}">
                <a16:creationId xmlns:a16="http://schemas.microsoft.com/office/drawing/2014/main" id="{386578F1-16E0-3820-CCD0-B7E77B08B6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A2AB965-ECA2-C14B-8759-56105FC36187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469000" name="Text Box 8">
            <a:extLst>
              <a:ext uri="{FF2B5EF4-FFF2-40B4-BE49-F238E27FC236}">
                <a16:creationId xmlns:a16="http://schemas.microsoft.com/office/drawing/2014/main" id="{AB550914-AFA4-ED03-2102-48386798D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469001" name="Picture 9">
            <a:extLst>
              <a:ext uri="{FF2B5EF4-FFF2-40B4-BE49-F238E27FC236}">
                <a16:creationId xmlns:a16="http://schemas.microsoft.com/office/drawing/2014/main" id="{1DA53911-AD0E-3A8A-9F1D-90B8159E53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>
            <a:extLst>
              <a:ext uri="{FF2B5EF4-FFF2-40B4-BE49-F238E27FC236}">
                <a16:creationId xmlns:a16="http://schemas.microsoft.com/office/drawing/2014/main" id="{9E94266A-8781-0589-0E02-DF976AFF758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1773238"/>
            <a:ext cx="7772400" cy="1470025"/>
          </a:xfrm>
        </p:spPr>
        <p:txBody>
          <a:bodyPr anchor="ctr"/>
          <a:lstStyle/>
          <a:p>
            <a:r>
              <a:rPr lang="de-DE" altLang="de-DE" sz="3200"/>
              <a:t>The Challenges of University Ranking How can we identify the best universities in the world? </a:t>
            </a:r>
            <a:br>
              <a:rPr lang="de-DE" altLang="de-DE" sz="3200"/>
            </a:br>
            <a:br>
              <a:rPr lang="de-DE" altLang="de-DE" sz="3200"/>
            </a:br>
            <a:r>
              <a:rPr lang="de-DE" altLang="de-DE" sz="3200"/>
              <a:t>The CHE-Approach</a:t>
            </a:r>
            <a:br>
              <a:rPr lang="de-DE" altLang="de-DE" sz="3200"/>
            </a:br>
            <a:endParaRPr lang="de-DE" altLang="de-DE" sz="3200"/>
          </a:p>
        </p:txBody>
      </p:sp>
      <p:sp>
        <p:nvSpPr>
          <p:cNvPr id="502787" name="Rectangle 3">
            <a:extLst>
              <a:ext uri="{FF2B5EF4-FFF2-40B4-BE49-F238E27FC236}">
                <a16:creationId xmlns:a16="http://schemas.microsoft.com/office/drawing/2014/main" id="{74BA0F73-C98A-561B-9764-260B8E843A9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3573463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altLang="de-DE"/>
              <a:t>Prof. Dr. Detlef Müller-Böling</a:t>
            </a:r>
          </a:p>
          <a:p>
            <a:pPr>
              <a:lnSpc>
                <a:spcPct val="80000"/>
              </a:lnSpc>
            </a:pPr>
            <a:r>
              <a:rPr lang="de-DE" altLang="de-DE"/>
              <a:t>Uwe Brandenburg</a:t>
            </a:r>
          </a:p>
          <a:p>
            <a:pPr>
              <a:lnSpc>
                <a:spcPct val="80000"/>
              </a:lnSpc>
            </a:pPr>
            <a:r>
              <a:rPr lang="de-DE" altLang="de-DE"/>
              <a:t>CHE Centre for Higher Education Development</a:t>
            </a:r>
          </a:p>
          <a:p>
            <a:pPr>
              <a:lnSpc>
                <a:spcPct val="80000"/>
              </a:lnSpc>
            </a:pPr>
            <a:r>
              <a:rPr lang="de-DE" altLang="de-DE"/>
              <a:t>Germany</a:t>
            </a:r>
          </a:p>
        </p:txBody>
      </p:sp>
      <p:sp>
        <p:nvSpPr>
          <p:cNvPr id="502788" name="Text Box 4">
            <a:extLst>
              <a:ext uri="{FF2B5EF4-FFF2-40B4-BE49-F238E27FC236}">
                <a16:creationId xmlns:a16="http://schemas.microsoft.com/office/drawing/2014/main" id="{6FDB1F94-2DC6-486C-FFA5-06E59CD7D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963" y="5276850"/>
            <a:ext cx="33575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en-GB" altLang="de-DE" sz="2000" b="1">
              <a:latin typeface="Arial" panose="020B0604020202020204" pitchFamily="34" charset="0"/>
            </a:endParaRPr>
          </a:p>
          <a:p>
            <a:pPr algn="ctr"/>
            <a:r>
              <a:rPr lang="en-GB" altLang="de-DE" sz="2000" b="1">
                <a:latin typeface="Arial" panose="020B0604020202020204" pitchFamily="34" charset="0"/>
              </a:rPr>
              <a:t> February, 16 2006, Leiden</a:t>
            </a:r>
          </a:p>
          <a:p>
            <a:pPr algn="ctr"/>
            <a:endParaRPr lang="de-DE" altLang="de-DE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">
            <a:extLst>
              <a:ext uri="{FF2B5EF4-FFF2-40B4-BE49-F238E27FC236}">
                <a16:creationId xmlns:a16="http://schemas.microsoft.com/office/drawing/2014/main" id="{642EDB48-20F5-E71A-903E-ECC5FC5E79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DE310-C422-D846-BD71-B8DA178F3C7E}" type="slidenum">
              <a:rPr lang="en-US" altLang="de-DE"/>
              <a:pPr/>
              <a:t>10</a:t>
            </a:fld>
            <a:endParaRPr lang="en-US" altLang="de-DE"/>
          </a:p>
        </p:txBody>
      </p:sp>
      <p:sp>
        <p:nvSpPr>
          <p:cNvPr id="492546" name="Rectangle 2">
            <a:extLst>
              <a:ext uri="{FF2B5EF4-FFF2-40B4-BE49-F238E27FC236}">
                <a16:creationId xmlns:a16="http://schemas.microsoft.com/office/drawing/2014/main" id="{93A5AF3E-7A3D-2E6C-63FE-45DA34F0060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34925" y="1268413"/>
            <a:ext cx="1800225" cy="53990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No 5</a:t>
            </a:r>
          </a:p>
          <a:p>
            <a:pPr algn="ctr"/>
            <a:endParaRPr lang="de-DE" altLang="de-DE" sz="28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inter-</a:t>
            </a:r>
          </a:p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national</a:t>
            </a:r>
          </a:p>
        </p:txBody>
      </p:sp>
      <p:pic>
        <p:nvPicPr>
          <p:cNvPr id="492547" name="Picture 3">
            <a:extLst>
              <a:ext uri="{FF2B5EF4-FFF2-40B4-BE49-F238E27FC236}">
                <a16:creationId xmlns:a16="http://schemas.microsoft.com/office/drawing/2014/main" id="{76E1A2C2-B397-949D-3A99-61F5369B1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706" r="75519" b="23941"/>
          <a:stretch>
            <a:fillRect/>
          </a:stretch>
        </p:blipFill>
        <p:spPr bwMode="auto">
          <a:xfrm>
            <a:off x="1908175" y="1268413"/>
            <a:ext cx="528637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2550" name="Rectangle 6">
            <a:extLst>
              <a:ext uri="{FF2B5EF4-FFF2-40B4-BE49-F238E27FC236}">
                <a16:creationId xmlns:a16="http://schemas.microsoft.com/office/drawing/2014/main" id="{7627B079-07C7-1993-A43D-13F82E24C5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5 CHE-Ranking Principles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9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49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46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Text Box 2">
            <a:extLst>
              <a:ext uri="{FF2B5EF4-FFF2-40B4-BE49-F238E27FC236}">
                <a16:creationId xmlns:a16="http://schemas.microsoft.com/office/drawing/2014/main" id="{3EC86DC5-15E6-9AEF-AD95-257EFF92D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1296988"/>
            <a:ext cx="4983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>
                <a:latin typeface="Arial" panose="020B0604020202020204" pitchFamily="34" charset="0"/>
              </a:rPr>
              <a:t>Becoming European… Approach 1:</a:t>
            </a:r>
          </a:p>
        </p:txBody>
      </p:sp>
      <p:sp>
        <p:nvSpPr>
          <p:cNvPr id="588803" name="Oval 3">
            <a:extLst>
              <a:ext uri="{FF2B5EF4-FFF2-40B4-BE49-F238E27FC236}">
                <a16:creationId xmlns:a16="http://schemas.microsoft.com/office/drawing/2014/main" id="{9BC21EB0-95E7-6072-866F-F667EA8A0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700" y="2273300"/>
            <a:ext cx="2120900" cy="26543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588804" name="Oval 4">
            <a:extLst>
              <a:ext uri="{FF2B5EF4-FFF2-40B4-BE49-F238E27FC236}">
                <a16:creationId xmlns:a16="http://schemas.microsoft.com/office/drawing/2014/main" id="{4A571300-CA38-C0E6-30B7-EEC80C658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6500" y="4457700"/>
            <a:ext cx="1257300" cy="1219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588805" name="Oval 5">
            <a:extLst>
              <a:ext uri="{FF2B5EF4-FFF2-40B4-BE49-F238E27FC236}">
                <a16:creationId xmlns:a16="http://schemas.microsoft.com/office/drawing/2014/main" id="{1C784EE0-4686-2EA5-38BC-BDA5463DC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000" y="4597400"/>
            <a:ext cx="1358900" cy="8001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CH</a:t>
            </a:r>
          </a:p>
        </p:txBody>
      </p:sp>
      <p:sp>
        <p:nvSpPr>
          <p:cNvPr id="588806" name="Oval 6">
            <a:extLst>
              <a:ext uri="{FF2B5EF4-FFF2-40B4-BE49-F238E27FC236}">
                <a16:creationId xmlns:a16="http://schemas.microsoft.com/office/drawing/2014/main" id="{B0624BCC-1A67-93B1-8975-1CFABF986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0800" y="2794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88807" name="Oval 7">
            <a:extLst>
              <a:ext uri="{FF2B5EF4-FFF2-40B4-BE49-F238E27FC236}">
                <a16:creationId xmlns:a16="http://schemas.microsoft.com/office/drawing/2014/main" id="{445F1653-5FD3-3C64-ACB7-2C5BDEFCF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300" y="571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88808" name="Oval 8">
            <a:extLst>
              <a:ext uri="{FF2B5EF4-FFF2-40B4-BE49-F238E27FC236}">
                <a16:creationId xmlns:a16="http://schemas.microsoft.com/office/drawing/2014/main" id="{83E27925-7473-7952-EA5F-47047BB9B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17399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88809" name="Line 9">
            <a:extLst>
              <a:ext uri="{FF2B5EF4-FFF2-40B4-BE49-F238E27FC236}">
                <a16:creationId xmlns:a16="http://schemas.microsoft.com/office/drawing/2014/main" id="{806B7548-7E50-40ED-AC16-54D117B844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43100" y="4864100"/>
            <a:ext cx="431800" cy="825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8810" name="Line 10">
            <a:extLst>
              <a:ext uri="{FF2B5EF4-FFF2-40B4-BE49-F238E27FC236}">
                <a16:creationId xmlns:a16="http://schemas.microsoft.com/office/drawing/2014/main" id="{67E33290-E996-8B57-5863-CCD87C3A494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7500" y="2933700"/>
            <a:ext cx="863600" cy="36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8811" name="Oval 11">
            <a:extLst>
              <a:ext uri="{FF2B5EF4-FFF2-40B4-BE49-F238E27FC236}">
                <a16:creationId xmlns:a16="http://schemas.microsoft.com/office/drawing/2014/main" id="{DC262D0F-1218-0EB1-478D-3A7B85502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600" y="1993900"/>
            <a:ext cx="3835400" cy="45593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88812" name="Line 12">
            <a:extLst>
              <a:ext uri="{FF2B5EF4-FFF2-40B4-BE49-F238E27FC236}">
                <a16:creationId xmlns:a16="http://schemas.microsoft.com/office/drawing/2014/main" id="{F5B130AD-F2B3-5ED8-3F77-5914A18340C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1917700"/>
            <a:ext cx="15240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8813" name="Text Box 13">
            <a:extLst>
              <a:ext uri="{FF2B5EF4-FFF2-40B4-BE49-F238E27FC236}">
                <a16:creationId xmlns:a16="http://schemas.microsoft.com/office/drawing/2014/main" id="{674C2E3C-A35B-229C-4EB9-52C1C995E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87613"/>
            <a:ext cx="1403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</a:rPr>
              <a:t>University A</a:t>
            </a:r>
          </a:p>
        </p:txBody>
      </p:sp>
      <p:sp>
        <p:nvSpPr>
          <p:cNvPr id="588814" name="Text Box 14">
            <a:extLst>
              <a:ext uri="{FF2B5EF4-FFF2-40B4-BE49-F238E27FC236}">
                <a16:creationId xmlns:a16="http://schemas.microsoft.com/office/drawing/2014/main" id="{474406A2-6D21-56B6-476B-75F19A382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" y="5891213"/>
            <a:ext cx="1403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</a:rPr>
              <a:t>University B</a:t>
            </a:r>
          </a:p>
        </p:txBody>
      </p:sp>
      <p:sp>
        <p:nvSpPr>
          <p:cNvPr id="588815" name="Text Box 15">
            <a:extLst>
              <a:ext uri="{FF2B5EF4-FFF2-40B4-BE49-F238E27FC236}">
                <a16:creationId xmlns:a16="http://schemas.microsoft.com/office/drawing/2014/main" id="{5D6803E8-CAF6-D76C-D900-A6EA344D5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1827213"/>
            <a:ext cx="1416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800">
                <a:latin typeface="Arial" panose="020B0604020202020204" pitchFamily="34" charset="0"/>
              </a:rPr>
              <a:t>University C</a:t>
            </a:r>
          </a:p>
        </p:txBody>
      </p:sp>
      <p:sp>
        <p:nvSpPr>
          <p:cNvPr id="588816" name="Oval 16">
            <a:extLst>
              <a:ext uri="{FF2B5EF4-FFF2-40B4-BE49-F238E27FC236}">
                <a16:creationId xmlns:a16="http://schemas.microsoft.com/office/drawing/2014/main" id="{9F5C378D-5FC1-B20E-D363-5E9841B91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800" y="5778500"/>
            <a:ext cx="2273300" cy="10541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Medicine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Country B</a:t>
            </a:r>
          </a:p>
        </p:txBody>
      </p:sp>
      <p:sp>
        <p:nvSpPr>
          <p:cNvPr id="588817" name="Oval 17">
            <a:extLst>
              <a:ext uri="{FF2B5EF4-FFF2-40B4-BE49-F238E27FC236}">
                <a16:creationId xmlns:a16="http://schemas.microsoft.com/office/drawing/2014/main" id="{C685A293-7E12-DDE6-C2F7-47F7ED88F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00" y="3581400"/>
            <a:ext cx="2273300" cy="1054100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800">
                <a:latin typeface="Arial" panose="020B0604020202020204" pitchFamily="34" charset="0"/>
              </a:rPr>
              <a:t>Teacher Education</a:t>
            </a:r>
          </a:p>
          <a:p>
            <a:pPr algn="ctr"/>
            <a:r>
              <a:rPr lang="de-DE" altLang="de-DE" sz="1800">
                <a:latin typeface="Arial" panose="020B0604020202020204" pitchFamily="34" charset="0"/>
              </a:rPr>
              <a:t>Country A</a:t>
            </a:r>
          </a:p>
        </p:txBody>
      </p:sp>
      <p:sp>
        <p:nvSpPr>
          <p:cNvPr id="588818" name="Text Box 18">
            <a:extLst>
              <a:ext uri="{FF2B5EF4-FFF2-40B4-BE49-F238E27FC236}">
                <a16:creationId xmlns:a16="http://schemas.microsoft.com/office/drawing/2014/main" id="{D931009C-352F-75F0-665F-FBFCFBCA1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9325" y="2373313"/>
            <a:ext cx="3114675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7800" indent="-177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1800">
                <a:latin typeface="Arial" panose="020B0604020202020204" pitchFamily="34" charset="0"/>
              </a:rPr>
              <a:t>Decision-driving factors:</a:t>
            </a:r>
          </a:p>
          <a:p>
            <a:endParaRPr lang="de-DE" altLang="de-DE" sz="1800">
              <a:latin typeface="Arial" panose="020B0604020202020204" pitchFamily="34" charset="0"/>
            </a:endParaRPr>
          </a:p>
          <a:p>
            <a:pPr>
              <a:buFontTx/>
              <a:buChar char="•"/>
            </a:pPr>
            <a:r>
              <a:rPr lang="de-DE" altLang="de-DE" sz="1800">
                <a:latin typeface="Arial" panose="020B0604020202020204" pitchFamily="34" charset="0"/>
              </a:rPr>
              <a:t>Undergraduate Education</a:t>
            </a:r>
          </a:p>
          <a:p>
            <a:pPr>
              <a:buFontTx/>
              <a:buChar char="•"/>
            </a:pPr>
            <a:r>
              <a:rPr lang="de-DE" altLang="de-DE" sz="1800">
                <a:latin typeface="Arial" panose="020B0604020202020204" pitchFamily="34" charset="0"/>
              </a:rPr>
              <a:t>Prime targets for students from core group countries</a:t>
            </a:r>
          </a:p>
          <a:p>
            <a:pPr>
              <a:buFontTx/>
              <a:buChar char="•"/>
            </a:pPr>
            <a:r>
              <a:rPr lang="de-DE" altLang="de-DE" sz="1800">
                <a:latin typeface="Arial" panose="020B0604020202020204" pitchFamily="34" charset="0"/>
              </a:rPr>
              <a:t>Compatibility of subject areas</a:t>
            </a:r>
          </a:p>
        </p:txBody>
      </p:sp>
      <p:sp>
        <p:nvSpPr>
          <p:cNvPr id="588819" name="Oval 19">
            <a:extLst>
              <a:ext uri="{FF2B5EF4-FFF2-40B4-BE49-F238E27FC236}">
                <a16:creationId xmlns:a16="http://schemas.microsoft.com/office/drawing/2014/main" id="{ABAE51A4-0B0E-F01D-D33C-1773AC8C3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9700" y="2070100"/>
            <a:ext cx="1358900" cy="800100"/>
          </a:xfrm>
          <a:prstGeom prst="ellipse">
            <a:avLst/>
          </a:prstGeom>
          <a:gradFill rotWithShape="1">
            <a:gsLst>
              <a:gs pos="0">
                <a:schemeClr val="accent2">
                  <a:alpha val="25999"/>
                </a:schemeClr>
              </a:gs>
              <a:gs pos="100000">
                <a:schemeClr val="accent2">
                  <a:gamma/>
                  <a:shade val="46275"/>
                  <a:invGamma/>
                  <a:alpha val="25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NL?</a:t>
            </a:r>
          </a:p>
        </p:txBody>
      </p:sp>
      <p:sp>
        <p:nvSpPr>
          <p:cNvPr id="588820" name="Oval 20">
            <a:extLst>
              <a:ext uri="{FF2B5EF4-FFF2-40B4-BE49-F238E27FC236}">
                <a16:creationId xmlns:a16="http://schemas.microsoft.com/office/drawing/2014/main" id="{3772F502-8F18-1BA0-2B6B-C859EA312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55900"/>
            <a:ext cx="1358900" cy="800100"/>
          </a:xfrm>
          <a:prstGeom prst="ellipse">
            <a:avLst/>
          </a:prstGeom>
          <a:gradFill rotWithShape="1">
            <a:gsLst>
              <a:gs pos="0">
                <a:schemeClr val="accent2">
                  <a:alpha val="25999"/>
                </a:schemeClr>
              </a:gs>
              <a:gs pos="100000">
                <a:schemeClr val="accent2">
                  <a:gamma/>
                  <a:shade val="46275"/>
                  <a:invGamma/>
                  <a:alpha val="25999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latin typeface="Arial" panose="020B0604020202020204" pitchFamily="34" charset="0"/>
              </a:rPr>
              <a:t>FL?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8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88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88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88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88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1000"/>
                                        <p:tgtEl>
                                          <p:spTgt spid="588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1000"/>
                                        <p:tgtEl>
                                          <p:spTgt spid="588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588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1000"/>
                                        <p:tgtEl>
                                          <p:spTgt spid="588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1000"/>
                                        <p:tgtEl>
                                          <p:spTgt spid="588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1000"/>
                                        <p:tgtEl>
                                          <p:spTgt spid="588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1000"/>
                                        <p:tgtEl>
                                          <p:spTgt spid="588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1000"/>
                                        <p:tgtEl>
                                          <p:spTgt spid="588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1000"/>
                                        <p:tgtEl>
                                          <p:spTgt spid="588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588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588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588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588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88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88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88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88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88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88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88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88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8802" grpId="0"/>
      <p:bldP spid="588803" grpId="0" animBg="1"/>
      <p:bldP spid="588804" grpId="0" animBg="1"/>
      <p:bldP spid="588805" grpId="0" animBg="1"/>
      <p:bldP spid="588813" grpId="0"/>
      <p:bldP spid="588814" grpId="0"/>
      <p:bldP spid="588815" grpId="0"/>
      <p:bldP spid="588816" grpId="0" animBg="1"/>
      <p:bldP spid="588817" grpId="0" animBg="1"/>
      <p:bldP spid="588818" grpId="0" build="p"/>
      <p:bldP spid="588819" grpId="0" animBg="1"/>
      <p:bldP spid="5888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Text Box 2">
            <a:extLst>
              <a:ext uri="{FF2B5EF4-FFF2-40B4-BE49-F238E27FC236}">
                <a16:creationId xmlns:a16="http://schemas.microsoft.com/office/drawing/2014/main" id="{5BAD77FB-79A1-CA44-AFF9-2C71A843D1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1296988"/>
            <a:ext cx="4983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>
                <a:latin typeface="Arial" panose="020B0604020202020204" pitchFamily="34" charset="0"/>
              </a:rPr>
              <a:t>Becoming European… Approach 2:</a:t>
            </a:r>
          </a:p>
        </p:txBody>
      </p:sp>
      <p:sp>
        <p:nvSpPr>
          <p:cNvPr id="589827" name="Text Box 3">
            <a:extLst>
              <a:ext uri="{FF2B5EF4-FFF2-40B4-BE49-F238E27FC236}">
                <a16:creationId xmlns:a16="http://schemas.microsoft.com/office/drawing/2014/main" id="{85E0932B-15A6-69D4-663A-41643CD94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4925" y="2287588"/>
            <a:ext cx="3421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>
                <a:latin typeface="Arial" panose="020B0604020202020204" pitchFamily="34" charset="0"/>
              </a:rPr>
              <a:t>Segmenting the Market:</a:t>
            </a:r>
          </a:p>
        </p:txBody>
      </p:sp>
      <p:sp>
        <p:nvSpPr>
          <p:cNvPr id="589828" name="Text Box 4">
            <a:extLst>
              <a:ext uri="{FF2B5EF4-FFF2-40B4-BE49-F238E27FC236}">
                <a16:creationId xmlns:a16="http://schemas.microsoft.com/office/drawing/2014/main" id="{E8CED443-C05D-93B5-79E0-02C481D49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3341688"/>
            <a:ext cx="37607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>
                <a:latin typeface="Arial" panose="020B0604020202020204" pitchFamily="34" charset="0"/>
              </a:rPr>
              <a:t>subject type:</a:t>
            </a:r>
          </a:p>
          <a:p>
            <a:r>
              <a:rPr lang="de-DE" altLang="de-DE">
                <a:latin typeface="Arial" panose="020B0604020202020204" pitchFamily="34" charset="0"/>
              </a:rPr>
              <a:t>e.g. business departments</a:t>
            </a:r>
          </a:p>
        </p:txBody>
      </p:sp>
      <p:sp>
        <p:nvSpPr>
          <p:cNvPr id="589829" name="Text Box 5">
            <a:extLst>
              <a:ext uri="{FF2B5EF4-FFF2-40B4-BE49-F238E27FC236}">
                <a16:creationId xmlns:a16="http://schemas.microsoft.com/office/drawing/2014/main" id="{D7A96525-6A80-9AE6-DF0A-06473F2DB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3825" y="5068888"/>
            <a:ext cx="3943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latin typeface="Arial" panose="020B0604020202020204" pitchFamily="34" charset="0"/>
              </a:rPr>
              <a:t>level of education:</a:t>
            </a:r>
          </a:p>
          <a:p>
            <a:r>
              <a:rPr lang="de-DE" altLang="de-DE">
                <a:latin typeface="Arial" panose="020B0604020202020204" pitchFamily="34" charset="0"/>
              </a:rPr>
              <a:t>postgraduate programmes</a:t>
            </a:r>
          </a:p>
        </p:txBody>
      </p:sp>
      <p:sp>
        <p:nvSpPr>
          <p:cNvPr id="589830" name="Text Box 6">
            <a:extLst>
              <a:ext uri="{FF2B5EF4-FFF2-40B4-BE49-F238E27FC236}">
                <a16:creationId xmlns:a16="http://schemas.microsoft.com/office/drawing/2014/main" id="{6C1E3A5B-B9AF-A11D-B823-401A087E8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2525" y="2935288"/>
            <a:ext cx="24955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7800" indent="-177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>
                <a:latin typeface="Arial" panose="020B0604020202020204" pitchFamily="34" charset="0"/>
              </a:rPr>
              <a:t>level of:</a:t>
            </a:r>
          </a:p>
          <a:p>
            <a:pPr>
              <a:buFontTx/>
              <a:buChar char="•"/>
            </a:pPr>
            <a:r>
              <a:rPr lang="de-DE" altLang="de-DE">
                <a:latin typeface="Arial" panose="020B0604020202020204" pitchFamily="34" charset="0"/>
              </a:rPr>
              <a:t>benchmarking</a:t>
            </a:r>
          </a:p>
          <a:p>
            <a:pPr>
              <a:buFontTx/>
              <a:buChar char="•"/>
            </a:pPr>
            <a:r>
              <a:rPr lang="de-DE" altLang="de-DE">
                <a:latin typeface="Arial" panose="020B0604020202020204" pitchFamily="34" charset="0"/>
              </a:rPr>
              <a:t>study guide</a:t>
            </a:r>
          </a:p>
        </p:txBody>
      </p:sp>
      <p:sp>
        <p:nvSpPr>
          <p:cNvPr id="589831" name="Line 7">
            <a:extLst>
              <a:ext uri="{FF2B5EF4-FFF2-40B4-BE49-F238E27FC236}">
                <a16:creationId xmlns:a16="http://schemas.microsoft.com/office/drawing/2014/main" id="{B5C14CDF-FD40-C6D5-F95C-DB006E3A51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75000" y="2946400"/>
            <a:ext cx="736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9832" name="Line 8">
            <a:extLst>
              <a:ext uri="{FF2B5EF4-FFF2-40B4-BE49-F238E27FC236}">
                <a16:creationId xmlns:a16="http://schemas.microsoft.com/office/drawing/2014/main" id="{4B39DA27-3D63-1954-7B69-443B2592E5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946400"/>
            <a:ext cx="38100" cy="203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89833" name="Line 9">
            <a:extLst>
              <a:ext uri="{FF2B5EF4-FFF2-40B4-BE49-F238E27FC236}">
                <a16:creationId xmlns:a16="http://schemas.microsoft.com/office/drawing/2014/main" id="{F301D9D2-CE43-0BC2-5FE6-5C2A0670949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6700" y="2857500"/>
            <a:ext cx="8255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9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9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9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89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89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89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89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9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89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89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89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9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26" grpId="0"/>
      <p:bldP spid="589827" grpId="0"/>
      <p:bldP spid="589828" grpId="0"/>
      <p:bldP spid="589829" grpId="0"/>
      <p:bldP spid="5898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">
            <a:extLst>
              <a:ext uri="{FF2B5EF4-FFF2-40B4-BE49-F238E27FC236}">
                <a16:creationId xmlns:a16="http://schemas.microsoft.com/office/drawing/2014/main" id="{4854080F-0028-33D5-4ADB-E680947A1B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5384A-868E-5E4F-BB3B-4CC7B7F2E145}" type="slidenum">
              <a:rPr lang="en-US" altLang="de-DE"/>
              <a:pPr/>
              <a:t>13</a:t>
            </a:fld>
            <a:endParaRPr lang="en-US" altLang="de-DE"/>
          </a:p>
        </p:txBody>
      </p:sp>
      <p:sp>
        <p:nvSpPr>
          <p:cNvPr id="590850" name="Text Box 2">
            <a:extLst>
              <a:ext uri="{FF2B5EF4-FFF2-40B4-BE49-F238E27FC236}">
                <a16:creationId xmlns:a16="http://schemas.microsoft.com/office/drawing/2014/main" id="{97F011BB-89C5-B909-B38A-5E442D047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1296988"/>
            <a:ext cx="5557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>
                <a:solidFill>
                  <a:schemeClr val="accent2"/>
                </a:solidFill>
                <a:latin typeface="Arial" panose="020B0604020202020204" pitchFamily="34" charset="0"/>
              </a:rPr>
              <a:t>Becoming European… the Pilot Project:</a:t>
            </a:r>
          </a:p>
        </p:txBody>
      </p:sp>
      <p:sp>
        <p:nvSpPr>
          <p:cNvPr id="590851" name="WordArt 3">
            <a:extLst>
              <a:ext uri="{FF2B5EF4-FFF2-40B4-BE49-F238E27FC236}">
                <a16:creationId xmlns:a16="http://schemas.microsoft.com/office/drawing/2014/main" id="{42CCFBC5-75FB-77C5-A6F7-E9D2D015FEC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73188" y="2005013"/>
            <a:ext cx="5483225" cy="15621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de-DE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EUSID!</a:t>
            </a:r>
          </a:p>
        </p:txBody>
      </p:sp>
      <p:sp>
        <p:nvSpPr>
          <p:cNvPr id="590852" name="Text Box 4">
            <a:extLst>
              <a:ext uri="{FF2B5EF4-FFF2-40B4-BE49-F238E27FC236}">
                <a16:creationId xmlns:a16="http://schemas.microsoft.com/office/drawing/2014/main" id="{6A40CF81-15DB-6DF6-92E1-B56FADFD3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5" y="3113088"/>
            <a:ext cx="6365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de-DE" altLang="de-DE">
                <a:solidFill>
                  <a:srgbClr val="FFFF00"/>
                </a:solidFill>
                <a:latin typeface="Arial" panose="020B0604020202020204" pitchFamily="34" charset="0"/>
              </a:rPr>
              <a:t>Eu</a:t>
            </a:r>
            <a:r>
              <a:rPr lang="de-DE" altLang="de-DE">
                <a:solidFill>
                  <a:schemeClr val="accent2"/>
                </a:solidFill>
                <a:latin typeface="Arial" panose="020B0604020202020204" pitchFamily="34" charset="0"/>
              </a:rPr>
              <a:t>ropean</a:t>
            </a:r>
            <a:r>
              <a:rPr lang="de-DE" altLang="de-DE">
                <a:latin typeface="Arial" panose="020B0604020202020204" pitchFamily="34" charset="0"/>
              </a:rPr>
              <a:t> </a:t>
            </a:r>
            <a:r>
              <a:rPr lang="de-DE" altLang="de-DE">
                <a:solidFill>
                  <a:srgbClr val="FFFF00"/>
                </a:solidFill>
                <a:latin typeface="Arial" panose="020B0604020202020204" pitchFamily="34" charset="0"/>
              </a:rPr>
              <a:t>S</a:t>
            </a:r>
            <a:r>
              <a:rPr lang="de-DE" altLang="de-DE">
                <a:solidFill>
                  <a:schemeClr val="accent2"/>
                </a:solidFill>
                <a:latin typeface="Arial" panose="020B0604020202020204" pitchFamily="34" charset="0"/>
              </a:rPr>
              <a:t>tudy</a:t>
            </a:r>
            <a:r>
              <a:rPr lang="de-DE" altLang="de-DE">
                <a:latin typeface="Arial" panose="020B0604020202020204" pitchFamily="34" charset="0"/>
              </a:rPr>
              <a:t> </a:t>
            </a:r>
            <a:r>
              <a:rPr lang="de-DE" altLang="de-DE">
                <a:solidFill>
                  <a:schemeClr val="accent2"/>
                </a:solidFill>
                <a:latin typeface="Arial" panose="020B0604020202020204" pitchFamily="34" charset="0"/>
              </a:rPr>
              <a:t>Gu</a:t>
            </a:r>
            <a:r>
              <a:rPr lang="de-DE" altLang="de-DE">
                <a:solidFill>
                  <a:srgbClr val="FFFF00"/>
                </a:solidFill>
                <a:latin typeface="Arial" panose="020B0604020202020204" pitchFamily="34" charset="0"/>
              </a:rPr>
              <a:t>id</a:t>
            </a:r>
            <a:r>
              <a:rPr lang="de-DE" altLang="de-DE">
                <a:solidFill>
                  <a:schemeClr val="accent2"/>
                </a:solidFill>
                <a:latin typeface="Arial" panose="020B0604020202020204" pitchFamily="34" charset="0"/>
              </a:rPr>
              <a:t>e</a:t>
            </a:r>
            <a:r>
              <a:rPr lang="de-DE" altLang="de-DE">
                <a:latin typeface="Arial" panose="020B0604020202020204" pitchFamily="34" charset="0"/>
              </a:rPr>
              <a:t> </a:t>
            </a:r>
          </a:p>
          <a:p>
            <a:pPr algn="r"/>
            <a:r>
              <a:rPr lang="de-DE" altLang="de-DE">
                <a:solidFill>
                  <a:schemeClr val="accent2"/>
                </a:solidFill>
                <a:latin typeface="Arial" panose="020B0604020202020204" pitchFamily="34" charset="0"/>
              </a:rPr>
              <a:t>for High Potential Students in Sciences</a:t>
            </a:r>
          </a:p>
        </p:txBody>
      </p:sp>
      <p:sp>
        <p:nvSpPr>
          <p:cNvPr id="590853" name="Text Box 5">
            <a:extLst>
              <a:ext uri="{FF2B5EF4-FFF2-40B4-BE49-F238E27FC236}">
                <a16:creationId xmlns:a16="http://schemas.microsoft.com/office/drawing/2014/main" id="{1ED862EF-0C6C-DD78-F0F1-DF41E1AE5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6725" y="5381625"/>
            <a:ext cx="7296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7800" indent="-177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2000">
                <a:solidFill>
                  <a:schemeClr val="accent2"/>
                </a:solidFill>
                <a:latin typeface="Arial" panose="020B0604020202020204" pitchFamily="34" charset="0"/>
              </a:rPr>
              <a:t>Method</a:t>
            </a:r>
          </a:p>
          <a:p>
            <a:pPr>
              <a:buFontTx/>
              <a:buChar char="•"/>
            </a:pPr>
            <a:r>
              <a:rPr lang="de-DE" altLang="de-DE" sz="2000">
                <a:latin typeface="Arial" panose="020B0604020202020204" pitchFamily="34" charset="0"/>
              </a:rPr>
              <a:t>selection of top-level universities in sciences</a:t>
            </a:r>
          </a:p>
          <a:p>
            <a:pPr>
              <a:buFontTx/>
              <a:buChar char="•"/>
            </a:pPr>
            <a:r>
              <a:rPr lang="de-DE" altLang="de-DE" sz="2000">
                <a:latin typeface="Arial" panose="020B0604020202020204" pitchFamily="34" charset="0"/>
              </a:rPr>
              <a:t>multi-dimensional approach </a:t>
            </a:r>
          </a:p>
          <a:p>
            <a:pPr>
              <a:buFontTx/>
              <a:buChar char="•"/>
            </a:pPr>
            <a:r>
              <a:rPr lang="de-DE" altLang="de-DE" sz="2000">
                <a:latin typeface="Arial" panose="020B0604020202020204" pitchFamily="34" charset="0"/>
              </a:rPr>
              <a:t>based on the ranking experience of CHE</a:t>
            </a:r>
            <a:endParaRPr lang="de-DE" altLang="de-DE" b="1">
              <a:latin typeface="Arial" panose="020B0604020202020204" pitchFamily="34" charset="0"/>
            </a:endParaRPr>
          </a:p>
        </p:txBody>
      </p:sp>
      <p:sp>
        <p:nvSpPr>
          <p:cNvPr id="590854" name="Text Box 6">
            <a:extLst>
              <a:ext uri="{FF2B5EF4-FFF2-40B4-BE49-F238E27FC236}">
                <a16:creationId xmlns:a16="http://schemas.microsoft.com/office/drawing/2014/main" id="{54A1FB2B-AB6B-7C88-C1C2-3040B1BEF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3887788"/>
            <a:ext cx="818515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7800" indent="-177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2000">
                <a:solidFill>
                  <a:schemeClr val="accent2"/>
                </a:solidFill>
                <a:latin typeface="Arial" panose="020B0604020202020204" pitchFamily="34" charset="0"/>
              </a:rPr>
              <a:t>Aims</a:t>
            </a:r>
          </a:p>
          <a:p>
            <a:pPr>
              <a:buFontTx/>
              <a:buChar char="•"/>
            </a:pPr>
            <a:r>
              <a:rPr lang="de-DE" altLang="de-DE" sz="2000">
                <a:latin typeface="Arial" panose="020B0604020202020204" pitchFamily="34" charset="0"/>
              </a:rPr>
              <a:t>contribute to European Higher Education Area</a:t>
            </a:r>
          </a:p>
          <a:p>
            <a:pPr>
              <a:buFontTx/>
              <a:buChar char="•"/>
            </a:pPr>
            <a:r>
              <a:rPr lang="de-DE" altLang="de-DE" sz="2000">
                <a:latin typeface="Arial" panose="020B0604020202020204" pitchFamily="34" charset="0"/>
              </a:rPr>
              <a:t>Provide substantial information for Postgraduate Students</a:t>
            </a:r>
          </a:p>
          <a:p>
            <a:pPr>
              <a:buFontTx/>
              <a:buChar char="•"/>
            </a:pPr>
            <a:r>
              <a:rPr lang="de-DE" altLang="de-DE" sz="2000">
                <a:latin typeface="Arial" panose="020B0604020202020204" pitchFamily="34" charset="0"/>
              </a:rPr>
              <a:t>show the internationally competitive strength of European science departments!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0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908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908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90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0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0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0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0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0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0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08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08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908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908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90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90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90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90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90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90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90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0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0850" grpId="0"/>
      <p:bldP spid="590852" grpId="0"/>
      <p:bldP spid="590853" grpId="0" build="p"/>
      <p:bldP spid="59085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DFC931D4-09FF-246D-5897-732861D17F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5E1BD-FD5A-604B-9A81-CDC2D67B2322}" type="slidenum">
              <a:rPr lang="en-US" altLang="de-DE"/>
              <a:pPr/>
              <a:t>2</a:t>
            </a:fld>
            <a:endParaRPr lang="en-US" altLang="de-DE"/>
          </a:p>
        </p:txBody>
      </p:sp>
      <p:sp>
        <p:nvSpPr>
          <p:cNvPr id="519170" name="Rectangle 2">
            <a:extLst>
              <a:ext uri="{FF2B5EF4-FFF2-40B4-BE49-F238E27FC236}">
                <a16:creationId xmlns:a16="http://schemas.microsoft.com/office/drawing/2014/main" id="{BDE58166-84F4-9FCC-6FA1-01C5BB08B2E4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143000" y="1752600"/>
            <a:ext cx="7467600" cy="792163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Initiated by German Rectors‘ Conference </a:t>
            </a:r>
          </a:p>
          <a:p>
            <a:r>
              <a:rPr lang="de-DE" altLang="de-DE" b="1">
                <a:latin typeface="Arial" panose="020B0604020202020204" pitchFamily="34" charset="0"/>
              </a:rPr>
              <a:t>early 90s</a:t>
            </a:r>
            <a:endParaRPr lang="de-DE" altLang="de-DE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19171" name="Rectangle 3">
            <a:extLst>
              <a:ext uri="{FF2B5EF4-FFF2-40B4-BE49-F238E27FC236}">
                <a16:creationId xmlns:a16="http://schemas.microsoft.com/office/drawing/2014/main" id="{6CB017F6-6650-69BF-D8D4-0E575903CCAC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143000" y="4267200"/>
            <a:ext cx="7467600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Founding task for CHE</a:t>
            </a:r>
            <a:endParaRPr lang="de-DE" altLang="de-DE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19172" name="Text Box 4">
            <a:extLst>
              <a:ext uri="{FF2B5EF4-FFF2-40B4-BE49-F238E27FC236}">
                <a16:creationId xmlns:a16="http://schemas.microsoft.com/office/drawing/2014/main" id="{8D750279-DBDF-651F-63A8-771F3BA45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6325" y="2698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GB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1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">
            <a:extLst>
              <a:ext uri="{FF2B5EF4-FFF2-40B4-BE49-F238E27FC236}">
                <a16:creationId xmlns:a16="http://schemas.microsoft.com/office/drawing/2014/main" id="{FF1E3E24-586F-7476-A8F2-6ED6082174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8C505-DD99-BC45-AF7A-1B4F8670A267}" type="slidenum">
              <a:rPr lang="en-US" altLang="de-DE"/>
              <a:pPr/>
              <a:t>3</a:t>
            </a:fld>
            <a:endParaRPr lang="en-US" altLang="de-DE"/>
          </a:p>
        </p:txBody>
      </p:sp>
      <p:sp>
        <p:nvSpPr>
          <p:cNvPr id="525314" name="Text Box 2">
            <a:extLst>
              <a:ext uri="{FF2B5EF4-FFF2-40B4-BE49-F238E27FC236}">
                <a16:creationId xmlns:a16="http://schemas.microsoft.com/office/drawing/2014/main" id="{489EE4DD-D522-2C09-CBF4-AF2325333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525315" name="Text Box 3">
            <a:extLst>
              <a:ext uri="{FF2B5EF4-FFF2-40B4-BE49-F238E27FC236}">
                <a16:creationId xmlns:a16="http://schemas.microsoft.com/office/drawing/2014/main" id="{45286966-8159-FCAD-487A-17A90134D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304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525316" name="Rectangle 4">
            <a:extLst>
              <a:ext uri="{FF2B5EF4-FFF2-40B4-BE49-F238E27FC236}">
                <a16:creationId xmlns:a16="http://schemas.microsoft.com/office/drawing/2014/main" id="{C624E09B-95B4-0FA1-5124-7F004057F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95400"/>
            <a:ext cx="8229600" cy="32861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„The system used by CHE  to evaluate universities is probably the best model available today in the world of higher education.“ </a:t>
            </a:r>
          </a:p>
        </p:txBody>
      </p:sp>
      <p:sp>
        <p:nvSpPr>
          <p:cNvPr id="525317" name="Rectangle 5">
            <a:extLst>
              <a:ext uri="{FF2B5EF4-FFF2-40B4-BE49-F238E27FC236}">
                <a16:creationId xmlns:a16="http://schemas.microsoft.com/office/drawing/2014/main" id="{7224EEAF-F6FA-DCEE-F232-2052C77DC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724400"/>
            <a:ext cx="8153400" cy="20605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de-DE" altLang="de-DE" sz="2800">
                <a:latin typeface="Arial" panose="020B0604020202020204" pitchFamily="34" charset="0"/>
              </a:rPr>
              <a:t>Prof. Dr. Francois Tavenas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Rector Emeritus of Université Laval (Quebec)</a:t>
            </a:r>
          </a:p>
          <a:p>
            <a:pPr algn="ctr"/>
            <a:r>
              <a:rPr lang="de-DE" altLang="de-DE">
                <a:latin typeface="Arial" panose="020B0604020202020204" pitchFamily="34" charset="0"/>
              </a:rPr>
              <a:t>Founding Rector of Université de Luxembourg</a:t>
            </a:r>
          </a:p>
          <a:p>
            <a:pPr algn="ctr"/>
            <a:r>
              <a:rPr lang="de-DE" altLang="de-DE" sz="1800">
                <a:latin typeface="Arial" panose="020B0604020202020204" pitchFamily="34" charset="0"/>
              </a:rPr>
              <a:t>Quality Assurance: A Reference System for Indicators and Evaluation Procedures, Brüssel April 2004</a:t>
            </a:r>
            <a:endParaRPr lang="de-DE" altLang="de-DE" sz="1800" b="1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">
            <a:extLst>
              <a:ext uri="{FF2B5EF4-FFF2-40B4-BE49-F238E27FC236}">
                <a16:creationId xmlns:a16="http://schemas.microsoft.com/office/drawing/2014/main" id="{8AC8B7F7-A626-766D-A32E-7F20A2025F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767C0-8D87-8549-A1D9-0A08181E444C}" type="slidenum">
              <a:rPr lang="en-US" altLang="de-DE"/>
              <a:pPr/>
              <a:t>4</a:t>
            </a:fld>
            <a:endParaRPr lang="en-US" altLang="de-DE"/>
          </a:p>
        </p:txBody>
      </p:sp>
      <p:sp>
        <p:nvSpPr>
          <p:cNvPr id="530434" name="Rectangle 2">
            <a:extLst>
              <a:ext uri="{FF2B5EF4-FFF2-40B4-BE49-F238E27FC236}">
                <a16:creationId xmlns:a16="http://schemas.microsoft.com/office/drawing/2014/main" id="{272636A0-769C-9CE9-EFDD-FCDF8C3CD680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2916238" y="0"/>
            <a:ext cx="4592637" cy="990600"/>
          </a:xfrm>
          <a:noFill/>
          <a:ln/>
        </p:spPr>
        <p:txBody>
          <a:bodyPr/>
          <a:lstStyle/>
          <a:p>
            <a:r>
              <a:rPr lang="en-GB" altLang="de-DE">
                <a:solidFill>
                  <a:schemeClr val="tx1"/>
                </a:solidFill>
              </a:rPr>
              <a:t>Communication</a:t>
            </a:r>
          </a:p>
        </p:txBody>
      </p:sp>
      <p:sp>
        <p:nvSpPr>
          <p:cNvPr id="530435" name="AutoShape 3">
            <a:extLst>
              <a:ext uri="{FF2B5EF4-FFF2-40B4-BE49-F238E27FC236}">
                <a16:creationId xmlns:a16="http://schemas.microsoft.com/office/drawing/2014/main" id="{31A602E6-11E2-79C2-395D-0B31955E29C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609600" y="1371600"/>
            <a:ext cx="7696200" cy="47244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0436" name="Rectangle 4">
            <a:extLst>
              <a:ext uri="{FF2B5EF4-FFF2-40B4-BE49-F238E27FC236}">
                <a16:creationId xmlns:a16="http://schemas.microsoft.com/office/drawing/2014/main" id="{21413E79-0CB8-D48F-E973-5DBF51502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524000"/>
            <a:ext cx="44196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ebdings" pitchFamily="2" charset="2"/>
              <a:buNone/>
            </a:pPr>
            <a:endParaRPr lang="de-DE" altLang="de-DE"/>
          </a:p>
          <a:p>
            <a:pPr algn="ctr" eaLnBrk="1" hangingPunct="1">
              <a:buFont typeface="Webdings" pitchFamily="2" charset="2"/>
              <a:buNone/>
            </a:pPr>
            <a:r>
              <a:rPr lang="de-DE" altLang="de-DE" sz="2400"/>
              <a:t>recommen-</a:t>
            </a:r>
          </a:p>
          <a:p>
            <a:pPr algn="ctr" eaLnBrk="1" hangingPunct="1">
              <a:buFont typeface="Webdings" pitchFamily="2" charset="2"/>
              <a:buNone/>
            </a:pPr>
            <a:r>
              <a:rPr lang="de-DE" altLang="de-DE" sz="2400"/>
              <a:t>dations</a:t>
            </a:r>
          </a:p>
          <a:p>
            <a:pPr algn="ctr" eaLnBrk="1" hangingPunct="1">
              <a:buFont typeface="Webdings" pitchFamily="2" charset="2"/>
              <a:buNone/>
            </a:pPr>
            <a:r>
              <a:rPr lang="de-DE" altLang="de-DE" sz="2400" i="1"/>
              <a:t>DIE ZEIT</a:t>
            </a:r>
            <a:endParaRPr lang="de-DE" altLang="de-DE"/>
          </a:p>
        </p:txBody>
      </p:sp>
      <p:sp>
        <p:nvSpPr>
          <p:cNvPr id="530437" name="Rectangle 5">
            <a:extLst>
              <a:ext uri="{FF2B5EF4-FFF2-40B4-BE49-F238E27FC236}">
                <a16:creationId xmlns:a16="http://schemas.microsoft.com/office/drawing/2014/main" id="{D11B7456-028F-A1CE-E518-827AEDCEC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581400"/>
            <a:ext cx="7696200" cy="154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ebdings" pitchFamily="2" charset="2"/>
              <a:buNone/>
            </a:pPr>
            <a:r>
              <a:rPr lang="de-DE" altLang="de-DE" sz="2800"/>
              <a:t>overview</a:t>
            </a:r>
          </a:p>
          <a:p>
            <a:pPr algn="ctr" eaLnBrk="1" hangingPunct="1">
              <a:buFont typeface="Webdings" pitchFamily="2" charset="2"/>
              <a:buNone/>
            </a:pPr>
            <a:r>
              <a:rPr lang="de-DE" altLang="de-DE" sz="2800"/>
              <a:t>5 indicators; „</a:t>
            </a:r>
            <a:r>
              <a:rPr lang="de-DE" altLang="de-DE" sz="2800" i="1"/>
              <a:t>Studienführer</a:t>
            </a:r>
            <a:r>
              <a:rPr lang="de-DE" altLang="de-DE" sz="2800"/>
              <a:t>“</a:t>
            </a:r>
          </a:p>
        </p:txBody>
      </p:sp>
      <p:sp>
        <p:nvSpPr>
          <p:cNvPr id="530438" name="Rectangle 6">
            <a:extLst>
              <a:ext uri="{FF2B5EF4-FFF2-40B4-BE49-F238E27FC236}">
                <a16:creationId xmlns:a16="http://schemas.microsoft.com/office/drawing/2014/main" id="{0B3E122C-0FD9-71AC-C2DE-5E4FF0ACE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05400"/>
            <a:ext cx="8397875" cy="124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ebdings" pitchFamily="2" charset="2"/>
              <a:buNone/>
            </a:pPr>
            <a:r>
              <a:rPr lang="de-DE" altLang="de-DE" sz="2800"/>
              <a:t>all datas + My Ranking</a:t>
            </a:r>
          </a:p>
          <a:p>
            <a:pPr algn="ctr" eaLnBrk="1" hangingPunct="1">
              <a:buFont typeface="Webdings" pitchFamily="2" charset="2"/>
              <a:buNone/>
            </a:pPr>
            <a:r>
              <a:rPr lang="de-DE" altLang="de-DE" sz="2800"/>
              <a:t>www.che-ranking.de</a:t>
            </a:r>
            <a:endParaRPr lang="de-DE" altLang="de-DE"/>
          </a:p>
        </p:txBody>
      </p:sp>
      <p:sp>
        <p:nvSpPr>
          <p:cNvPr id="530439" name="Line 7">
            <a:extLst>
              <a:ext uri="{FF2B5EF4-FFF2-40B4-BE49-F238E27FC236}">
                <a16:creationId xmlns:a16="http://schemas.microsoft.com/office/drawing/2014/main" id="{58C105F4-4D11-2680-7442-745BEFA3CF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34290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0440" name="Line 8">
            <a:extLst>
              <a:ext uri="{FF2B5EF4-FFF2-40B4-BE49-F238E27FC236}">
                <a16:creationId xmlns:a16="http://schemas.microsoft.com/office/drawing/2014/main" id="{66E1D994-F66B-574D-7F78-FE2F9E1073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530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0441" name="Text Box 9">
            <a:extLst>
              <a:ext uri="{FF2B5EF4-FFF2-40B4-BE49-F238E27FC236}">
                <a16:creationId xmlns:a16="http://schemas.microsoft.com/office/drawing/2014/main" id="{A33E2422-ED6F-A7E9-AD42-30C61746D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514600"/>
            <a:ext cx="1881188" cy="4572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de-DE">
                <a:solidFill>
                  <a:srgbClr val="FF0000"/>
                </a:solidFill>
                <a:latin typeface="Arial" panose="020B0604020202020204" pitchFamily="34" charset="0"/>
              </a:rPr>
              <a:t>densification</a:t>
            </a:r>
            <a:endParaRPr lang="en-GB" altLang="de-DE"/>
          </a:p>
        </p:txBody>
      </p:sp>
      <p:sp>
        <p:nvSpPr>
          <p:cNvPr id="530442" name="Text Box 10">
            <a:extLst>
              <a:ext uri="{FF2B5EF4-FFF2-40B4-BE49-F238E27FC236}">
                <a16:creationId xmlns:a16="http://schemas.microsoft.com/office/drawing/2014/main" id="{4FE55D5A-87A1-51BD-D430-5C58A3B61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2286000"/>
            <a:ext cx="2016125" cy="4572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de-DE">
                <a:solidFill>
                  <a:srgbClr val="FF0000"/>
                </a:solidFill>
                <a:latin typeface="Arial" panose="020B0604020202020204" pitchFamily="34" charset="0"/>
              </a:rPr>
              <a:t>differentiation</a:t>
            </a:r>
            <a:endParaRPr lang="en-GB" altLang="de-DE"/>
          </a:p>
        </p:txBody>
      </p:sp>
      <p:sp>
        <p:nvSpPr>
          <p:cNvPr id="530443" name="Line 11">
            <a:extLst>
              <a:ext uri="{FF2B5EF4-FFF2-40B4-BE49-F238E27FC236}">
                <a16:creationId xmlns:a16="http://schemas.microsoft.com/office/drawing/2014/main" id="{5A2F6E6C-AD27-1E36-35FA-9EA5308EAE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" y="1447800"/>
            <a:ext cx="3581400" cy="434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0444" name="Line 12">
            <a:extLst>
              <a:ext uri="{FF2B5EF4-FFF2-40B4-BE49-F238E27FC236}">
                <a16:creationId xmlns:a16="http://schemas.microsoft.com/office/drawing/2014/main" id="{D3DA2361-82AC-9217-0EFA-698511183D38}"/>
              </a:ext>
            </a:extLst>
          </p:cNvPr>
          <p:cNvSpPr>
            <a:spLocks noChangeShapeType="1"/>
          </p:cNvSpPr>
          <p:nvPr/>
        </p:nvSpPr>
        <p:spPr bwMode="auto">
          <a:xfrm rot="5994514" flipV="1">
            <a:off x="5029200" y="1447800"/>
            <a:ext cx="3581400" cy="43434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0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3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30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0436" grpId="0" autoUpdateAnimBg="0"/>
      <p:bldP spid="530437" grpId="0" autoUpdateAnimBg="0"/>
      <p:bldP spid="53043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">
            <a:extLst>
              <a:ext uri="{FF2B5EF4-FFF2-40B4-BE49-F238E27FC236}">
                <a16:creationId xmlns:a16="http://schemas.microsoft.com/office/drawing/2014/main" id="{A0D66AA4-AC8E-4189-BA38-3BD43E316C1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3F750-DA0D-7742-8A63-B2BCD1DDC71D}" type="slidenum">
              <a:rPr lang="en-US" altLang="de-DE"/>
              <a:pPr/>
              <a:t>5</a:t>
            </a:fld>
            <a:endParaRPr lang="en-US" altLang="de-DE"/>
          </a:p>
        </p:txBody>
      </p:sp>
      <p:sp>
        <p:nvSpPr>
          <p:cNvPr id="487426" name="Text Box 2">
            <a:extLst>
              <a:ext uri="{FF2B5EF4-FFF2-40B4-BE49-F238E27FC236}">
                <a16:creationId xmlns:a16="http://schemas.microsoft.com/office/drawing/2014/main" id="{9DF34000-153C-822D-DF7E-224F0B350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487427" name="Rectangle 3">
            <a:extLst>
              <a:ext uri="{FF2B5EF4-FFF2-40B4-BE49-F238E27FC236}">
                <a16:creationId xmlns:a16="http://schemas.microsoft.com/office/drawing/2014/main" id="{0B8E2DB7-9F32-773E-81C6-A858CCC872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8175" y="0"/>
            <a:ext cx="6551613" cy="990600"/>
          </a:xfrm>
        </p:spPr>
        <p:txBody>
          <a:bodyPr/>
          <a:lstStyle/>
          <a:p>
            <a:r>
              <a:rPr lang="de-DE" altLang="de-DE"/>
              <a:t>5 CHE-Ranking Principles</a:t>
            </a:r>
          </a:p>
        </p:txBody>
      </p:sp>
      <p:sp>
        <p:nvSpPr>
          <p:cNvPr id="487428" name="Rectangle 4">
            <a:extLst>
              <a:ext uri="{FF2B5EF4-FFF2-40B4-BE49-F238E27FC236}">
                <a16:creationId xmlns:a16="http://schemas.microsoft.com/office/drawing/2014/main" id="{461CAB40-E2FD-4C06-1A49-2EE949F12851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0" y="1270000"/>
            <a:ext cx="1800225" cy="539908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>
                <a:solidFill>
                  <a:srgbClr val="000000"/>
                </a:solidFill>
                <a:latin typeface="Arial" panose="020B0604020202020204" pitchFamily="34" charset="0"/>
              </a:rPr>
              <a:t>No 1</a:t>
            </a:r>
          </a:p>
          <a:p>
            <a:pPr algn="ctr"/>
            <a:endParaRPr lang="de-DE" altLang="de-DE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de-DE" altLang="de-DE" b="1">
                <a:solidFill>
                  <a:srgbClr val="000000"/>
                </a:solidFill>
                <a:latin typeface="Arial" panose="020B0604020202020204" pitchFamily="34" charset="0"/>
              </a:rPr>
              <a:t>comparison</a:t>
            </a:r>
          </a:p>
          <a:p>
            <a:pPr algn="ctr"/>
            <a:r>
              <a:rPr lang="de-DE" altLang="de-DE" b="1">
                <a:solidFill>
                  <a:srgbClr val="000000"/>
                </a:solidFill>
                <a:latin typeface="Arial" panose="020B0604020202020204" pitchFamily="34" charset="0"/>
              </a:rPr>
              <a:t>of </a:t>
            </a:r>
          </a:p>
          <a:p>
            <a:pPr algn="ctr"/>
            <a:r>
              <a:rPr lang="de-DE" altLang="de-DE" b="1">
                <a:solidFill>
                  <a:srgbClr val="000000"/>
                </a:solidFill>
                <a:latin typeface="Arial" panose="020B0604020202020204" pitchFamily="34" charset="0"/>
              </a:rPr>
              <a:t>disciplines</a:t>
            </a:r>
          </a:p>
          <a:p>
            <a:pPr algn="ctr"/>
            <a:endParaRPr lang="de-DE" altLang="de-DE" sz="28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487429" name="Picture 5">
            <a:extLst>
              <a:ext uri="{FF2B5EF4-FFF2-40B4-BE49-F238E27FC236}">
                <a16:creationId xmlns:a16="http://schemas.microsoft.com/office/drawing/2014/main" id="{6EEB594A-BEA1-5E15-6F9B-4A87B50583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00" t="15538" r="18262"/>
          <a:stretch>
            <a:fillRect/>
          </a:stretch>
        </p:blipFill>
        <p:spPr bwMode="auto">
          <a:xfrm>
            <a:off x="1908175" y="1227138"/>
            <a:ext cx="5905500" cy="563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8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7428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3">
            <a:extLst>
              <a:ext uri="{FF2B5EF4-FFF2-40B4-BE49-F238E27FC236}">
                <a16:creationId xmlns:a16="http://schemas.microsoft.com/office/drawing/2014/main" id="{214DB7E0-3DA5-AE68-9E61-496A701142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22EB4-CCC2-D344-8D55-EFB69BC9D9DD}" type="slidenum">
              <a:rPr lang="en-US" altLang="de-DE"/>
              <a:pPr/>
              <a:t>6</a:t>
            </a:fld>
            <a:endParaRPr lang="en-US" altLang="de-DE"/>
          </a:p>
        </p:txBody>
      </p:sp>
      <p:sp>
        <p:nvSpPr>
          <p:cNvPr id="488450" name="AutoShape 2">
            <a:extLst>
              <a:ext uri="{FF2B5EF4-FFF2-40B4-BE49-F238E27FC236}">
                <a16:creationId xmlns:a16="http://schemas.microsoft.com/office/drawing/2014/main" id="{2AB2DB99-F2F3-5511-D976-9831A9A5A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1666875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1998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business,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chemistry</a:t>
            </a:r>
          </a:p>
        </p:txBody>
      </p:sp>
      <p:sp>
        <p:nvSpPr>
          <p:cNvPr id="488451" name="AutoShape 3">
            <a:extLst>
              <a:ext uri="{FF2B5EF4-FFF2-40B4-BE49-F238E27FC236}">
                <a16:creationId xmlns:a16="http://schemas.microsoft.com/office/drawing/2014/main" id="{F3204AD9-1BBD-A036-FAA6-A861B8C77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2973388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1999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law, 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sciences.</a:t>
            </a:r>
          </a:p>
        </p:txBody>
      </p:sp>
      <p:sp>
        <p:nvSpPr>
          <p:cNvPr id="488452" name="AutoShape 4">
            <a:extLst>
              <a:ext uri="{FF2B5EF4-FFF2-40B4-BE49-F238E27FC236}">
                <a16:creationId xmlns:a16="http://schemas.microsoft.com/office/drawing/2014/main" id="{F591A797-A2CD-F76B-4500-70F49EDC5B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4281488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2000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engineering.</a:t>
            </a:r>
          </a:p>
        </p:txBody>
      </p:sp>
      <p:sp>
        <p:nvSpPr>
          <p:cNvPr id="488453" name="AutoShape 5">
            <a:extLst>
              <a:ext uri="{FF2B5EF4-FFF2-40B4-BE49-F238E27FC236}">
                <a16:creationId xmlns:a16="http://schemas.microsoft.com/office/drawing/2014/main" id="{179338F4-428D-7B00-8288-C195A2D14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3" y="5589588"/>
            <a:ext cx="2016125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2001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humanities</a:t>
            </a:r>
          </a:p>
        </p:txBody>
      </p:sp>
      <p:sp>
        <p:nvSpPr>
          <p:cNvPr id="488454" name="AutoShape 6">
            <a:extLst>
              <a:ext uri="{FF2B5EF4-FFF2-40B4-BE49-F238E27FC236}">
                <a16:creationId xmlns:a16="http://schemas.microsoft.com/office/drawing/2014/main" id="{8FB39351-6EE8-878A-47DA-4728C9E16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038" y="1666875"/>
            <a:ext cx="2174875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2002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business, law,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soc. sciences</a:t>
            </a:r>
          </a:p>
        </p:txBody>
      </p:sp>
      <p:sp>
        <p:nvSpPr>
          <p:cNvPr id="488455" name="AutoShape 7">
            <a:extLst>
              <a:ext uri="{FF2B5EF4-FFF2-40B4-BE49-F238E27FC236}">
                <a16:creationId xmlns:a16="http://schemas.microsoft.com/office/drawing/2014/main" id="{71A2F446-3214-577E-F77A-A5DDE6C86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038" y="2973388"/>
            <a:ext cx="2160587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2003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 sciences,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medicine</a:t>
            </a:r>
          </a:p>
        </p:txBody>
      </p:sp>
      <p:sp>
        <p:nvSpPr>
          <p:cNvPr id="488456" name="AutoShape 8">
            <a:extLst>
              <a:ext uri="{FF2B5EF4-FFF2-40B4-BE49-F238E27FC236}">
                <a16:creationId xmlns:a16="http://schemas.microsoft.com/office/drawing/2014/main" id="{5FAB9A31-613B-A5BD-32CE-279927DC8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038" y="4281488"/>
            <a:ext cx="2160587" cy="2316162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2004</a:t>
            </a:r>
          </a:p>
          <a:p>
            <a:pPr algn="ctr"/>
            <a:endParaRPr lang="de-DE" altLang="de-DE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engineering,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humanities</a:t>
            </a:r>
          </a:p>
        </p:txBody>
      </p:sp>
      <p:sp>
        <p:nvSpPr>
          <p:cNvPr id="488457" name="Text Box 9">
            <a:extLst>
              <a:ext uri="{FF2B5EF4-FFF2-40B4-BE49-F238E27FC236}">
                <a16:creationId xmlns:a16="http://schemas.microsoft.com/office/drawing/2014/main" id="{19B3B868-9D8C-BA4D-4996-1B960DED2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1125538"/>
            <a:ext cx="1370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>
                <a:latin typeface="Arial" panose="020B0604020202020204" pitchFamily="34" charset="0"/>
              </a:rPr>
              <a:t>1st cycle</a:t>
            </a:r>
          </a:p>
        </p:txBody>
      </p:sp>
      <p:sp>
        <p:nvSpPr>
          <p:cNvPr id="488458" name="Text Box 10">
            <a:extLst>
              <a:ext uri="{FF2B5EF4-FFF2-40B4-BE49-F238E27FC236}">
                <a16:creationId xmlns:a16="http://schemas.microsoft.com/office/drawing/2014/main" id="{A332D8C0-0FF1-D932-CD85-B736EA6FD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9863" y="1125538"/>
            <a:ext cx="147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>
                <a:latin typeface="Arial" panose="020B0604020202020204" pitchFamily="34" charset="0"/>
              </a:rPr>
              <a:t>2nd cycle</a:t>
            </a:r>
          </a:p>
        </p:txBody>
      </p:sp>
      <p:sp>
        <p:nvSpPr>
          <p:cNvPr id="488459" name="Text Box 11">
            <a:extLst>
              <a:ext uri="{FF2B5EF4-FFF2-40B4-BE49-F238E27FC236}">
                <a16:creationId xmlns:a16="http://schemas.microsoft.com/office/drawing/2014/main" id="{18BB68C4-BB60-1550-3C71-B2C1EFFB1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2250" y="1125538"/>
            <a:ext cx="1404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>
                <a:latin typeface="Arial" panose="020B0604020202020204" pitchFamily="34" charset="0"/>
              </a:rPr>
              <a:t>3rd cycle</a:t>
            </a:r>
          </a:p>
        </p:txBody>
      </p:sp>
      <p:sp>
        <p:nvSpPr>
          <p:cNvPr id="488460" name="AutoShape 12">
            <a:extLst>
              <a:ext uri="{FF2B5EF4-FFF2-40B4-BE49-F238E27FC236}">
                <a16:creationId xmlns:a16="http://schemas.microsoft.com/office/drawing/2014/main" id="{186829FE-387B-ED46-D62D-DCE5B4056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6350" y="1666875"/>
            <a:ext cx="2247900" cy="10795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2005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business, law,</a:t>
            </a:r>
          </a:p>
          <a:p>
            <a:pPr algn="ctr"/>
            <a:r>
              <a:rPr lang="de-DE" altLang="de-DE">
                <a:solidFill>
                  <a:schemeClr val="tx2"/>
                </a:solidFill>
                <a:latin typeface="Arial" panose="020B0604020202020204" pitchFamily="34" charset="0"/>
              </a:rPr>
              <a:t>soc. sciences</a:t>
            </a:r>
          </a:p>
        </p:txBody>
      </p:sp>
      <p:sp>
        <p:nvSpPr>
          <p:cNvPr id="488461" name="AutoShape 13">
            <a:extLst>
              <a:ext uri="{FF2B5EF4-FFF2-40B4-BE49-F238E27FC236}">
                <a16:creationId xmlns:a16="http://schemas.microsoft.com/office/drawing/2014/main" id="{A6E6EC75-0B20-DBC6-218C-A12B6A4DB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6350" y="2973388"/>
            <a:ext cx="2233613" cy="1079500"/>
          </a:xfrm>
          <a:prstGeom prst="roundRect">
            <a:avLst>
              <a:gd name="adj" fmla="val 16667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2006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 sciences,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medicine</a:t>
            </a:r>
            <a:endParaRPr lang="de-DE" altLang="de-DE" b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88462" name="AutoShape 14">
            <a:extLst>
              <a:ext uri="{FF2B5EF4-FFF2-40B4-BE49-F238E27FC236}">
                <a16:creationId xmlns:a16="http://schemas.microsoft.com/office/drawing/2014/main" id="{A1EE9891-9699-2E2F-9D35-3E202C3D1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6350" y="4281488"/>
            <a:ext cx="2232025" cy="2316162"/>
          </a:xfrm>
          <a:prstGeom prst="roundRect">
            <a:avLst>
              <a:gd name="adj" fmla="val 16667"/>
            </a:avLst>
          </a:prstGeom>
          <a:solidFill>
            <a:srgbClr val="3366FF">
              <a:alpha val="2400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rgbClr val="DDDDDD"/>
                </a:solidFill>
                <a:latin typeface="Arial" panose="020B0604020202020204" pitchFamily="34" charset="0"/>
              </a:rPr>
              <a:t>2007</a:t>
            </a:r>
          </a:p>
          <a:p>
            <a:pPr algn="ctr"/>
            <a:r>
              <a:rPr lang="de-DE" altLang="de-DE">
                <a:solidFill>
                  <a:srgbClr val="DDDDDD"/>
                </a:solidFill>
                <a:latin typeface="Arial" panose="020B0604020202020204" pitchFamily="34" charset="0"/>
              </a:rPr>
              <a:t>engineering,</a:t>
            </a:r>
          </a:p>
          <a:p>
            <a:pPr algn="ctr"/>
            <a:r>
              <a:rPr lang="de-DE" altLang="de-DE">
                <a:solidFill>
                  <a:srgbClr val="DDDDDD"/>
                </a:solidFill>
                <a:latin typeface="Arial" panose="020B0604020202020204" pitchFamily="34" charset="0"/>
              </a:rPr>
              <a:t>humanities</a:t>
            </a:r>
          </a:p>
        </p:txBody>
      </p:sp>
      <p:sp>
        <p:nvSpPr>
          <p:cNvPr id="488463" name="Rectangle 15">
            <a:extLst>
              <a:ext uri="{FF2B5EF4-FFF2-40B4-BE49-F238E27FC236}">
                <a16:creationId xmlns:a16="http://schemas.microsoft.com/office/drawing/2014/main" id="{02379864-6E79-AC6D-C5CB-E8E4EC37C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2420938"/>
            <a:ext cx="7558087" cy="90011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35 disciplines</a:t>
            </a:r>
          </a:p>
        </p:txBody>
      </p:sp>
      <p:sp>
        <p:nvSpPr>
          <p:cNvPr id="488464" name="Rectangle 16">
            <a:extLst>
              <a:ext uri="{FF2B5EF4-FFF2-40B4-BE49-F238E27FC236}">
                <a16:creationId xmlns:a16="http://schemas.microsoft.com/office/drawing/2014/main" id="{7C1E1D07-59AA-5FA9-D44A-474FCDB5F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860800"/>
            <a:ext cx="7558087" cy="900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 more than 75 % of all students</a:t>
            </a:r>
          </a:p>
        </p:txBody>
      </p:sp>
      <p:sp>
        <p:nvSpPr>
          <p:cNvPr id="488466" name="Oval 18">
            <a:extLst>
              <a:ext uri="{FF2B5EF4-FFF2-40B4-BE49-F238E27FC236}">
                <a16:creationId xmlns:a16="http://schemas.microsoft.com/office/drawing/2014/main" id="{B99BF95E-7828-6EA2-9C2B-0BEE18D47E2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25413" y="1268413"/>
            <a:ext cx="8839200" cy="4800600"/>
          </a:xfrm>
          <a:prstGeom prst="ellipse">
            <a:avLst/>
          </a:prstGeom>
          <a:solidFill>
            <a:srgbClr val="FF0000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de-DE" altLang="de-DE" b="1"/>
              <a:t>260 universities</a:t>
            </a:r>
          </a:p>
          <a:p>
            <a:pPr algn="ctr"/>
            <a:endParaRPr lang="de-DE" altLang="de-DE" b="1"/>
          </a:p>
          <a:p>
            <a:pPr algn="ctr"/>
            <a:r>
              <a:rPr lang="de-DE" altLang="de-DE" b="1"/>
              <a:t>4.000 degree programs</a:t>
            </a:r>
          </a:p>
          <a:p>
            <a:pPr algn="ctr"/>
            <a:endParaRPr lang="de-DE" altLang="de-DE" b="1"/>
          </a:p>
          <a:p>
            <a:pPr algn="ctr"/>
            <a:r>
              <a:rPr lang="de-DE" altLang="de-DE" b="1"/>
              <a:t>200.000 single data units</a:t>
            </a:r>
          </a:p>
          <a:p>
            <a:pPr algn="ctr">
              <a:buFont typeface="Webdings" pitchFamily="2" charset="2"/>
              <a:buNone/>
            </a:pPr>
            <a:endParaRPr lang="de-DE" altLang="de-DE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8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8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8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8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8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8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8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8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8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8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8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48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48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88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88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8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0" grpId="0" animBg="1"/>
      <p:bldP spid="488451" grpId="0" animBg="1"/>
      <p:bldP spid="488452" grpId="0" animBg="1"/>
      <p:bldP spid="488453" grpId="0" animBg="1"/>
      <p:bldP spid="488454" grpId="0" animBg="1"/>
      <p:bldP spid="488457" grpId="0"/>
      <p:bldP spid="488458" grpId="0"/>
      <p:bldP spid="488459" grpId="0"/>
      <p:bldP spid="488460" grpId="0" animBg="1"/>
      <p:bldP spid="488461" grpId="0" animBg="1"/>
      <p:bldP spid="488462" grpId="0" animBg="1"/>
      <p:bldP spid="488463" grpId="0" animBg="1" autoUpdateAnimBg="0"/>
      <p:bldP spid="488464" grpId="0" animBg="1" autoUpdateAnimBg="0"/>
      <p:bldP spid="48846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">
            <a:extLst>
              <a:ext uri="{FF2B5EF4-FFF2-40B4-BE49-F238E27FC236}">
                <a16:creationId xmlns:a16="http://schemas.microsoft.com/office/drawing/2014/main" id="{ED7B8A20-1AAB-5976-1C07-23BA614FFAC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F4DF2-EC22-FF4C-9998-6C323413A23B}" type="slidenum">
              <a:rPr lang="en-US" altLang="de-DE"/>
              <a:pPr/>
              <a:t>7</a:t>
            </a:fld>
            <a:endParaRPr lang="en-US" altLang="de-DE"/>
          </a:p>
        </p:txBody>
      </p:sp>
      <p:sp>
        <p:nvSpPr>
          <p:cNvPr id="489474" name="Text Box 2">
            <a:extLst>
              <a:ext uri="{FF2B5EF4-FFF2-40B4-BE49-F238E27FC236}">
                <a16:creationId xmlns:a16="http://schemas.microsoft.com/office/drawing/2014/main" id="{67EAAF44-C98B-268A-C1DB-37D24C732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489475" name="Rectangle 3">
            <a:extLst>
              <a:ext uri="{FF2B5EF4-FFF2-40B4-BE49-F238E27FC236}">
                <a16:creationId xmlns:a16="http://schemas.microsoft.com/office/drawing/2014/main" id="{82B8BA9F-4E75-BDD4-1783-C131D1C490BF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34925" y="1268413"/>
            <a:ext cx="1800225" cy="53990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No 2</a:t>
            </a:r>
          </a:p>
          <a:p>
            <a:pPr algn="ctr"/>
            <a:endParaRPr lang="de-DE" altLang="de-DE" sz="28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time </a:t>
            </a:r>
          </a:p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series</a:t>
            </a:r>
          </a:p>
          <a:p>
            <a:pPr algn="ctr"/>
            <a:endParaRPr lang="de-DE" altLang="de-DE" sz="28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endParaRPr lang="de-DE" altLang="de-DE" sz="28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89476" name="Rectangle 4">
            <a:extLst>
              <a:ext uri="{FF2B5EF4-FFF2-40B4-BE49-F238E27FC236}">
                <a16:creationId xmlns:a16="http://schemas.microsoft.com/office/drawing/2014/main" id="{DE80F22B-042E-0ABC-381D-E0D3E03986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5 CHE-Ranking Principles</a:t>
            </a:r>
          </a:p>
        </p:txBody>
      </p:sp>
      <p:pic>
        <p:nvPicPr>
          <p:cNvPr id="489477" name="Picture 5">
            <a:extLst>
              <a:ext uri="{FF2B5EF4-FFF2-40B4-BE49-F238E27FC236}">
                <a16:creationId xmlns:a16="http://schemas.microsoft.com/office/drawing/2014/main" id="{7DEA8AE7-3198-950E-639F-CD1FD0D1E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00" t="18504" r="17513" b="18503"/>
          <a:stretch>
            <a:fillRect/>
          </a:stretch>
        </p:blipFill>
        <p:spPr bwMode="auto">
          <a:xfrm>
            <a:off x="1835150" y="1268413"/>
            <a:ext cx="7129463" cy="4856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8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75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">
            <a:extLst>
              <a:ext uri="{FF2B5EF4-FFF2-40B4-BE49-F238E27FC236}">
                <a16:creationId xmlns:a16="http://schemas.microsoft.com/office/drawing/2014/main" id="{8373F6DE-C949-130F-682E-F741153970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3F31E-B6D9-0043-ACEA-0FC423DD8574}" type="slidenum">
              <a:rPr lang="en-US" altLang="de-DE"/>
              <a:pPr/>
              <a:t>8</a:t>
            </a:fld>
            <a:endParaRPr lang="en-US" altLang="de-DE"/>
          </a:p>
        </p:txBody>
      </p:sp>
      <p:sp>
        <p:nvSpPr>
          <p:cNvPr id="490498" name="Text Box 2">
            <a:extLst>
              <a:ext uri="{FF2B5EF4-FFF2-40B4-BE49-F238E27FC236}">
                <a16:creationId xmlns:a16="http://schemas.microsoft.com/office/drawing/2014/main" id="{670BF9A5-001F-4C76-9F83-C76749B4A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490499" name="Rectangle 3">
            <a:extLst>
              <a:ext uri="{FF2B5EF4-FFF2-40B4-BE49-F238E27FC236}">
                <a16:creationId xmlns:a16="http://schemas.microsoft.com/office/drawing/2014/main" id="{AFE4F6FC-596B-93C5-1640-047B869251BA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0" y="1268413"/>
            <a:ext cx="1800225" cy="53990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No 3</a:t>
            </a:r>
          </a:p>
          <a:p>
            <a:pPr algn="ctr"/>
            <a:endParaRPr lang="de-DE" altLang="de-DE" sz="28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no </a:t>
            </a:r>
          </a:p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league</a:t>
            </a:r>
          </a:p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table</a:t>
            </a:r>
          </a:p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but</a:t>
            </a:r>
          </a:p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rank</a:t>
            </a:r>
          </a:p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groups</a:t>
            </a:r>
            <a:endParaRPr lang="de-DE" altLang="de-DE" sz="2800" b="1" i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490500" name="Group 4">
            <a:extLst>
              <a:ext uri="{FF2B5EF4-FFF2-40B4-BE49-F238E27FC236}">
                <a16:creationId xmlns:a16="http://schemas.microsoft.com/office/drawing/2014/main" id="{DE4759F9-8855-654C-ACB1-8B79B5F23648}"/>
              </a:ext>
            </a:extLst>
          </p:cNvPr>
          <p:cNvGrpSpPr>
            <a:grpSpLocks/>
          </p:cNvGrpSpPr>
          <p:nvPr/>
        </p:nvGrpSpPr>
        <p:grpSpPr bwMode="auto">
          <a:xfrm>
            <a:off x="0" y="1268413"/>
            <a:ext cx="1835150" cy="1296987"/>
            <a:chOff x="0" y="800"/>
            <a:chExt cx="1156" cy="746"/>
          </a:xfrm>
        </p:grpSpPr>
        <p:sp>
          <p:nvSpPr>
            <p:cNvPr id="490501" name="AutoShape 5">
              <a:extLst>
                <a:ext uri="{FF2B5EF4-FFF2-40B4-BE49-F238E27FC236}">
                  <a16:creationId xmlns:a16="http://schemas.microsoft.com/office/drawing/2014/main" id="{B91F9B70-571C-C54F-5293-5FE5AA52E4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800"/>
              <a:ext cx="1156" cy="746"/>
            </a:xfrm>
            <a:prstGeom prst="wedgeRectCallout">
              <a:avLst>
                <a:gd name="adj1" fmla="val 1125"/>
                <a:gd name="adj2" fmla="val 194639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de-DE" altLang="de-DE">
                  <a:latin typeface="Arial" panose="020B0604020202020204" pitchFamily="34" charset="0"/>
                </a:rPr>
                <a:t>top </a:t>
              </a:r>
            </a:p>
            <a:p>
              <a:r>
                <a:rPr lang="de-DE" altLang="de-DE">
                  <a:latin typeface="Arial" panose="020B0604020202020204" pitchFamily="34" charset="0"/>
                </a:rPr>
                <a:t>medium</a:t>
              </a:r>
            </a:p>
            <a:p>
              <a:r>
                <a:rPr lang="de-DE" altLang="de-DE">
                  <a:latin typeface="Arial" panose="020B0604020202020204" pitchFamily="34" charset="0"/>
                </a:rPr>
                <a:t>bottom</a:t>
              </a:r>
            </a:p>
          </p:txBody>
        </p:sp>
        <p:sp>
          <p:nvSpPr>
            <p:cNvPr id="490502" name="Rectangle 6">
              <a:extLst>
                <a:ext uri="{FF2B5EF4-FFF2-40B4-BE49-F238E27FC236}">
                  <a16:creationId xmlns:a16="http://schemas.microsoft.com/office/drawing/2014/main" id="{20EEF1D4-A431-1C13-32BA-94F3DD81380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8" y="845"/>
              <a:ext cx="166" cy="152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90503" name="Rectangle 7">
              <a:extLst>
                <a:ext uri="{FF2B5EF4-FFF2-40B4-BE49-F238E27FC236}">
                  <a16:creationId xmlns:a16="http://schemas.microsoft.com/office/drawing/2014/main" id="{0A7AC6C1-7426-1FB1-0E88-84DD86BC307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8" y="1094"/>
              <a:ext cx="166" cy="15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90504" name="Rectangle 8">
              <a:extLst>
                <a:ext uri="{FF2B5EF4-FFF2-40B4-BE49-F238E27FC236}">
                  <a16:creationId xmlns:a16="http://schemas.microsoft.com/office/drawing/2014/main" id="{B14A593E-E5A1-A04C-C37E-78CFA70B74C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8" y="1344"/>
              <a:ext cx="166" cy="15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de-DE"/>
            </a:p>
          </p:txBody>
        </p:sp>
      </p:grpSp>
      <p:pic>
        <p:nvPicPr>
          <p:cNvPr id="490506" name="Picture 10">
            <a:extLst>
              <a:ext uri="{FF2B5EF4-FFF2-40B4-BE49-F238E27FC236}">
                <a16:creationId xmlns:a16="http://schemas.microsoft.com/office/drawing/2014/main" id="{566912A3-7028-4E5E-6B85-63BC2F9A62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2" t="17496" r="34489" b="10371"/>
          <a:stretch>
            <a:fillRect/>
          </a:stretch>
        </p:blipFill>
        <p:spPr bwMode="auto">
          <a:xfrm>
            <a:off x="1908175" y="1268413"/>
            <a:ext cx="5030788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0508" name="Rectangle 12">
            <a:extLst>
              <a:ext uri="{FF2B5EF4-FFF2-40B4-BE49-F238E27FC236}">
                <a16:creationId xmlns:a16="http://schemas.microsoft.com/office/drawing/2014/main" id="{79D40B03-B5F9-BA9A-1CF7-D359D62913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5 CHE-Ranking Principles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9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9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499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">
            <a:extLst>
              <a:ext uri="{FF2B5EF4-FFF2-40B4-BE49-F238E27FC236}">
                <a16:creationId xmlns:a16="http://schemas.microsoft.com/office/drawing/2014/main" id="{2C7CBBD6-EFEE-DEFC-5B3F-C09F862023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6FDEA-4B2C-0445-9829-AC661FBB10A4}" type="slidenum">
              <a:rPr lang="en-US" altLang="de-DE"/>
              <a:pPr/>
              <a:t>9</a:t>
            </a:fld>
            <a:endParaRPr lang="en-US" altLang="de-DE"/>
          </a:p>
        </p:txBody>
      </p:sp>
      <p:sp>
        <p:nvSpPr>
          <p:cNvPr id="491522" name="Text Box 2">
            <a:extLst>
              <a:ext uri="{FF2B5EF4-FFF2-40B4-BE49-F238E27FC236}">
                <a16:creationId xmlns:a16="http://schemas.microsoft.com/office/drawing/2014/main" id="{77648857-A8E1-06D4-0C77-5CB10C758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491523" name="Rectangle 3">
            <a:extLst>
              <a:ext uri="{FF2B5EF4-FFF2-40B4-BE49-F238E27FC236}">
                <a16:creationId xmlns:a16="http://schemas.microsoft.com/office/drawing/2014/main" id="{F535DC06-BA4B-520B-8212-B00B96406677}"/>
              </a:ext>
            </a:extLst>
          </p:cNvPr>
          <p:cNvSpPr>
            <a:spLocks noChangeArrowheads="1"/>
          </p:cNvSpPr>
          <p:nvPr/>
        </p:nvSpPr>
        <p:spPr bwMode="grayWhite">
          <a:xfrm>
            <a:off x="179388" y="1268413"/>
            <a:ext cx="2305050" cy="539908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No 4</a:t>
            </a:r>
          </a:p>
          <a:p>
            <a:pPr algn="ctr"/>
            <a:endParaRPr lang="de-DE" altLang="de-DE" sz="28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no overall</a:t>
            </a:r>
          </a:p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score</a:t>
            </a:r>
          </a:p>
          <a:p>
            <a:pPr algn="ctr"/>
            <a:endParaRPr lang="de-DE" altLang="de-DE" sz="28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but</a:t>
            </a:r>
          </a:p>
          <a:p>
            <a:pPr algn="ctr"/>
            <a:endParaRPr lang="de-DE" altLang="de-DE" sz="28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multi-</a:t>
            </a:r>
          </a:p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dimensional</a:t>
            </a:r>
          </a:p>
          <a:p>
            <a:pPr algn="ctr"/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ranking</a:t>
            </a:r>
          </a:p>
        </p:txBody>
      </p:sp>
      <p:pic>
        <p:nvPicPr>
          <p:cNvPr id="491525" name="Picture 5">
            <a:extLst>
              <a:ext uri="{FF2B5EF4-FFF2-40B4-BE49-F238E27FC236}">
                <a16:creationId xmlns:a16="http://schemas.microsoft.com/office/drawing/2014/main" id="{FA192CBA-3978-52D3-C428-C3C43C6957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50" t="24348" r="32228" b="6522"/>
          <a:stretch>
            <a:fillRect/>
          </a:stretch>
        </p:blipFill>
        <p:spPr bwMode="auto">
          <a:xfrm>
            <a:off x="2627313" y="1268413"/>
            <a:ext cx="5761037" cy="544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1527" name="Rectangle 7">
            <a:extLst>
              <a:ext uri="{FF2B5EF4-FFF2-40B4-BE49-F238E27FC236}">
                <a16:creationId xmlns:a16="http://schemas.microsoft.com/office/drawing/2014/main" id="{E1A07A66-9CF8-4568-37A7-C1C2B6DE2F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5 CHE-Ranking Principles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9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9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23" grpId="0" animBg="1" autoUpdateAnimBg="0"/>
    </p:bldLst>
  </p:timing>
</p:sld>
</file>

<file path=ppt/theme/theme1.xml><?xml version="1.0" encoding="utf-8"?>
<a:theme xmlns:a="http://schemas.openxmlformats.org/drawingml/2006/main" name="2_Leere Präsentation">
  <a:themeElements>
    <a:clrScheme name="2_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2_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2_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Leere Präsentation">
  <a:themeElements>
    <a:clrScheme name="1_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1_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1_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Leere Präsentation">
  <a:themeElements>
    <a:clrScheme name="3_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3_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3_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Leere Präsentation">
  <a:themeElements>
    <a:clrScheme name="4_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4_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4_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ere Präsentation">
  <a:themeElements>
    <a:clrScheme name="Leere Präsentation 10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003300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0033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413</Words>
  <Application>Microsoft Macintosh PowerPoint</Application>
  <PresentationFormat>Bildschirmpräsentation (4:3)</PresentationFormat>
  <Paragraphs>166</Paragraphs>
  <Slides>13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5</vt:i4>
      </vt:variant>
      <vt:variant>
        <vt:lpstr>Folientitel</vt:lpstr>
      </vt:variant>
      <vt:variant>
        <vt:i4>13</vt:i4>
      </vt:variant>
    </vt:vector>
  </HeadingPairs>
  <TitlesOfParts>
    <vt:vector size="21" baseType="lpstr">
      <vt:lpstr>Times New Roman</vt:lpstr>
      <vt:lpstr>Arial</vt:lpstr>
      <vt:lpstr>Webdings</vt:lpstr>
      <vt:lpstr>2_Leere Präsentation</vt:lpstr>
      <vt:lpstr>1_Leere Präsentation</vt:lpstr>
      <vt:lpstr>3_Leere Präsentation</vt:lpstr>
      <vt:lpstr>4_Leere Präsentation</vt:lpstr>
      <vt:lpstr>Leere Präsentation</vt:lpstr>
      <vt:lpstr>The Challenges of University Ranking How can we identify the best universities in the world?   The CHE-Approach </vt:lpstr>
      <vt:lpstr>PowerPoint-Präsentation</vt:lpstr>
      <vt:lpstr>PowerPoint-Präsentation</vt:lpstr>
      <vt:lpstr>Communication</vt:lpstr>
      <vt:lpstr>5 CHE-Ranking Principles</vt:lpstr>
      <vt:lpstr>PowerPoint-Präsentation</vt:lpstr>
      <vt:lpstr>5 CHE-Ranking Principles</vt:lpstr>
      <vt:lpstr>5 CHE-Ranking Principles</vt:lpstr>
      <vt:lpstr>5 CHE-Ranking Principles</vt:lpstr>
      <vt:lpstr>5 CHE-Ranking Principles</vt:lpstr>
      <vt:lpstr>PowerPoint-Präsentation</vt:lpstr>
      <vt:lpstr>PowerPoint-Präsentation</vt:lpstr>
      <vt:lpstr>PowerPoint-Präsentation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161</cp:revision>
  <dcterms:created xsi:type="dcterms:W3CDTF">2001-03-08T15:06:45Z</dcterms:created>
  <dcterms:modified xsi:type="dcterms:W3CDTF">2022-11-09T12:46:53Z</dcterms:modified>
</cp:coreProperties>
</file>