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letter"/>
  <p:notesSz cx="6623050" cy="981075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de-DE"/>
    </a:defPPr>
    <a:lvl1pPr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Monotype Sorts" pitchFamily="2" charset="2"/>
      <a:buChar char="*"/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Monotype Sorts" pitchFamily="2" charset="2"/>
      <a:buChar char="*"/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Monotype Sorts" pitchFamily="2" charset="2"/>
      <a:buChar char="*"/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Monotype Sorts" pitchFamily="2" charset="2"/>
      <a:buChar char="*"/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accent2"/>
      </a:buClr>
      <a:buSzPct val="85000"/>
      <a:buFont typeface="Monotype Sorts" pitchFamily="2" charset="2"/>
      <a:buChar char="*"/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2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0">
          <p15:clr>
            <a:srgbClr val="A4A3A4"/>
          </p15:clr>
        </p15:guide>
        <p15:guide id="2" pos="208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832"/>
        <p:guide pos="4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458" y="360"/>
      </p:cViewPr>
      <p:guideLst>
        <p:guide orient="horz" pos="3090"/>
        <p:guide pos="20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9549EE6-C4F7-C319-A62A-6A3D37D0FD8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4238" y="4660900"/>
            <a:ext cx="4854575" cy="413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60" tIns="44142" rIns="89860" bIns="441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87D4640-8644-45D9-5DC3-F5874A47DE8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19175" y="855663"/>
            <a:ext cx="4584700" cy="3438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BC48AF7D-9872-0D7A-BFCD-5BE021B2C6D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C7A4931E-8209-8DDE-8258-1C55595ACD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82A7F654-F764-55BB-1779-C361FFC0EB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84158A17-F6CE-DF08-EF9C-11FDD93E6C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b="1"/>
              <a:t>Projektinhalte zum Thema „Zielgruppenübergreifender Transfer“</a:t>
            </a:r>
            <a:endParaRPr lang="de-DE" altLang="de-DE" b="1" i="1" u="sng"/>
          </a:p>
          <a:p>
            <a:endParaRPr lang="de-DE" altLang="de-DE" b="1" i="1" u="sng"/>
          </a:p>
          <a:p>
            <a:r>
              <a:rPr lang="de-DE" altLang="de-DE" b="1" i="1" u="sng"/>
              <a:t>Thema Budgetierung:</a:t>
            </a:r>
            <a:endParaRPr lang="de-DE" altLang="de-DE"/>
          </a:p>
          <a:p>
            <a:pPr>
              <a:buFontTx/>
              <a:buChar char="•"/>
            </a:pPr>
            <a:r>
              <a:rPr lang="de-DE" altLang="de-DE"/>
              <a:t>Kommunikation der erarbeiteten Konzepte</a:t>
            </a:r>
          </a:p>
          <a:p>
            <a:pPr>
              <a:buFontTx/>
              <a:buChar char="•"/>
            </a:pPr>
            <a:r>
              <a:rPr lang="de-DE" altLang="de-DE"/>
              <a:t>Workshops mit Universitätskanzlern und Präsidenten der niedersächsischen Fachhochschulen</a:t>
            </a:r>
          </a:p>
          <a:p>
            <a:pPr>
              <a:buFontTx/>
              <a:buChar char="•"/>
            </a:pPr>
            <a:endParaRPr lang="de-DE" altLang="de-DE"/>
          </a:p>
          <a:p>
            <a:r>
              <a:rPr lang="de-DE" altLang="de-DE" i="1" u="sng"/>
              <a:t>Symposium „Die Entdeckung der Alumni - Ehemaligen-Arbeit an Hochschulen“:</a:t>
            </a:r>
          </a:p>
          <a:p>
            <a:pPr>
              <a:buFontTx/>
              <a:buChar char="•"/>
            </a:pPr>
            <a:r>
              <a:rPr lang="de-DE" altLang="de-DE"/>
              <a:t>6./7. Dezember 2000</a:t>
            </a:r>
          </a:p>
          <a:p>
            <a:pPr>
              <a:buFontTx/>
              <a:buChar char="•"/>
            </a:pPr>
            <a:r>
              <a:rPr lang="de-DE" altLang="de-DE"/>
              <a:t>Erfahrungsaustausch, gute Beispiele</a:t>
            </a:r>
          </a:p>
          <a:p>
            <a:pPr>
              <a:buFontTx/>
              <a:buChar char="•"/>
            </a:pPr>
            <a:endParaRPr lang="de-DE" altLang="de-DE"/>
          </a:p>
          <a:p>
            <a:r>
              <a:rPr lang="de-DE" altLang="de-DE" i="1" u="sng"/>
              <a:t>CHECK up:</a:t>
            </a:r>
          </a:p>
          <a:p>
            <a:pPr>
              <a:buFontTx/>
              <a:buChar char="•"/>
            </a:pPr>
            <a:r>
              <a:rPr lang="de-DE" altLang="de-DE"/>
              <a:t>vollständig überarbeitet</a:t>
            </a:r>
          </a:p>
          <a:p>
            <a:pPr>
              <a:buFontTx/>
              <a:buChar char="•"/>
            </a:pPr>
            <a:r>
              <a:rPr lang="de-DE" altLang="de-DE"/>
              <a:t>neues Layout</a:t>
            </a:r>
          </a:p>
          <a:p>
            <a:pPr>
              <a:buFontTx/>
              <a:buChar char="•"/>
            </a:pPr>
            <a:r>
              <a:rPr lang="de-DE" altLang="de-DE"/>
              <a:t>mehr Dialog</a:t>
            </a:r>
          </a:p>
          <a:p>
            <a:pPr>
              <a:buFontTx/>
              <a:buChar char="•"/>
            </a:pPr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3FFB0794-417E-3F41-719B-FDD41684C8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F3759AD4-F319-F953-3BCB-57690AA824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53637507-463E-E6CD-63EE-FC45EA40738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90600" y="838200"/>
            <a:ext cx="4584700" cy="3438525"/>
          </a:xfrm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D5F9AEB-D9D2-3F29-2043-9B8B3683B8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Kurz die Ziele und Aufgaben der 3 Tätigkeitsfelder darstellen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5BABC125-D7DC-616F-CA41-FFB0104360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68A111A1-5443-8CFB-FDD2-00545C9B9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b="1"/>
              <a:t>Inhalte der Projekte zu Strategie- und Entwicklungsplanung</a:t>
            </a:r>
            <a:endParaRPr lang="de-DE" altLang="de-DE"/>
          </a:p>
          <a:p>
            <a:r>
              <a:rPr lang="de-DE" altLang="de-DE" b="1" i="1" u="sng"/>
              <a:t>TU München:</a:t>
            </a:r>
            <a:endParaRPr lang="de-DE" altLang="de-DE" b="1"/>
          </a:p>
          <a:p>
            <a:pPr>
              <a:buFontTx/>
              <a:buChar char="•"/>
            </a:pPr>
            <a:r>
              <a:rPr lang="de-DE" altLang="de-DE"/>
              <a:t>Kooperation n mit TUMTECH GmbH</a:t>
            </a:r>
          </a:p>
          <a:p>
            <a:pPr>
              <a:buFontTx/>
              <a:buChar char="•"/>
            </a:pPr>
            <a:r>
              <a:rPr lang="de-DE" altLang="de-DE"/>
              <a:t> Konzept zur Ansprache von Alumni</a:t>
            </a:r>
          </a:p>
          <a:p>
            <a:pPr>
              <a:buFontTx/>
              <a:buChar char="•"/>
            </a:pPr>
            <a:r>
              <a:rPr lang="de-DE" altLang="de-DE"/>
              <a:t>Bindungsmaßnahmen</a:t>
            </a:r>
          </a:p>
          <a:p>
            <a:r>
              <a:rPr lang="de-DE" altLang="de-DE" b="1" i="1" u="sng"/>
              <a:t>HS Bremen:</a:t>
            </a:r>
            <a:endParaRPr lang="de-DE" altLang="de-DE"/>
          </a:p>
          <a:p>
            <a:pPr>
              <a:buFontTx/>
              <a:buChar char="•"/>
            </a:pPr>
            <a:r>
              <a:rPr lang="de-DE" altLang="de-DE"/>
              <a:t>Entwicklung Marketingkonzept mit Initiativekreis</a:t>
            </a:r>
          </a:p>
          <a:p>
            <a:pPr>
              <a:buFontTx/>
              <a:buChar char="•"/>
            </a:pPr>
            <a:r>
              <a:rPr lang="de-DE" altLang="de-DE"/>
              <a:t>Internationales Hochschulmarketing-Konzpept, DAAD Preis</a:t>
            </a:r>
          </a:p>
          <a:p>
            <a:pPr>
              <a:buFontTx/>
              <a:buChar char="•"/>
            </a:pPr>
            <a:r>
              <a:rPr lang="de-DE" altLang="de-DE"/>
              <a:t>Entwicklung eines Total-Quality-System für Fachbereiche (konzeptionelle Vorarbeit, Expertengespräche)</a:t>
            </a:r>
          </a:p>
          <a:p>
            <a:r>
              <a:rPr lang="de-DE" altLang="de-DE" b="1" i="1" u="sng"/>
              <a:t>Uni Kaiserslautern:</a:t>
            </a:r>
            <a:endParaRPr lang="de-DE" altLang="de-DE"/>
          </a:p>
          <a:p>
            <a:pPr>
              <a:buFontTx/>
              <a:buChar char="•"/>
            </a:pPr>
            <a:r>
              <a:rPr lang="de-DE" altLang="de-DE"/>
              <a:t> Projekt Fachbereichsentwicklung durch Zielvereinbarungen abgeschlossen</a:t>
            </a:r>
          </a:p>
          <a:p>
            <a:r>
              <a:rPr lang="de-DE" altLang="de-DE" i="1" u="sng"/>
              <a:t>FU Berlin:</a:t>
            </a:r>
            <a:endParaRPr lang="de-DE" altLang="de-DE"/>
          </a:p>
          <a:p>
            <a:pPr>
              <a:buFontTx/>
              <a:buChar char="•"/>
            </a:pPr>
            <a:r>
              <a:rPr lang="de-DE" altLang="de-DE"/>
              <a:t>Gutachten zur Weiterentwicklung der Verfahren und Instrumente der internen Forschungsförderung</a:t>
            </a:r>
          </a:p>
          <a:p>
            <a:r>
              <a:rPr lang="de-DE" altLang="de-DE" b="1" i="1" u="sng"/>
              <a:t>TU Berlin:</a:t>
            </a:r>
            <a:endParaRPr lang="de-DE" altLang="de-DE" i="1"/>
          </a:p>
          <a:p>
            <a:pPr>
              <a:buFontTx/>
              <a:buChar char="•"/>
            </a:pPr>
            <a:r>
              <a:rPr lang="de-DE" altLang="de-DE"/>
              <a:t>Kommunikationsstrategie, begleitend zur Einführung der KLR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9DE9824B-5D3F-DC54-034C-9D0817E41B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EF412B05-ED81-54AC-6656-594DA5E1D4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b="1"/>
              <a:t>Inhalte der Projekte zu „Bugetierung/Zielvereinbarungen“</a:t>
            </a:r>
            <a:endParaRPr lang="de-DE" altLang="de-DE"/>
          </a:p>
          <a:p>
            <a:endParaRPr lang="de-DE" altLang="de-DE"/>
          </a:p>
          <a:p>
            <a:r>
              <a:rPr lang="de-DE" altLang="de-DE" b="1" i="1" u="sng"/>
              <a:t>TU München:</a:t>
            </a:r>
            <a:endParaRPr lang="de-DE" altLang="de-DE"/>
          </a:p>
          <a:p>
            <a:pPr>
              <a:buFontTx/>
              <a:buChar char="•"/>
            </a:pPr>
            <a:r>
              <a:rPr lang="de-DE" altLang="de-DE"/>
              <a:t> Fakultätsinterne Reformen FB Mathematik</a:t>
            </a:r>
          </a:p>
          <a:p>
            <a:pPr>
              <a:buFontTx/>
              <a:buChar char="•"/>
            </a:pPr>
            <a:endParaRPr lang="de-DE" altLang="de-DE"/>
          </a:p>
          <a:p>
            <a:r>
              <a:rPr lang="de-DE" altLang="de-DE" b="1" i="1" u="sng"/>
              <a:t>Wissenschaftsbehörde der Stadt Hamburg:</a:t>
            </a:r>
            <a:endParaRPr lang="de-DE" altLang="de-DE"/>
          </a:p>
          <a:p>
            <a:pPr>
              <a:buFontTx/>
              <a:buChar char="•"/>
            </a:pPr>
            <a:r>
              <a:rPr lang="de-DE" altLang="de-DE"/>
              <a:t>Einführung eines neuen Finanzierungsmodells (untermauert durch Modellrechnungen, Datenauswertungen)</a:t>
            </a:r>
          </a:p>
          <a:p>
            <a:pPr>
              <a:buFontTx/>
              <a:buChar char="•"/>
            </a:pPr>
            <a:endParaRPr lang="de-DE" altLang="de-DE"/>
          </a:p>
          <a:p>
            <a:r>
              <a:rPr lang="de-DE" altLang="de-DE" b="1" i="1" u="sng"/>
              <a:t>Universität Osnabrück:</a:t>
            </a:r>
            <a:endParaRPr lang="de-DE" altLang="de-DE"/>
          </a:p>
          <a:p>
            <a:pPr>
              <a:buFontTx/>
              <a:buChar char="•"/>
            </a:pPr>
            <a:r>
              <a:rPr lang="de-DE" altLang="de-DE"/>
              <a:t>neues Modell der hochschulinternen Mittelvergabe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6F071241-1893-885B-05DF-7D32B67B13D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93013173-3591-056F-196C-7E32C0D257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4238" y="4660900"/>
            <a:ext cx="4830762" cy="4559300"/>
          </a:xfrm>
        </p:spPr>
        <p:txBody>
          <a:bodyPr/>
          <a:lstStyle/>
          <a:p>
            <a:r>
              <a:rPr lang="de-DE" altLang="de-DE" b="1"/>
              <a:t>Projektinhalte zum Thema Leistungsvergleiche</a:t>
            </a:r>
            <a:endParaRPr lang="de-DE" altLang="de-DE"/>
          </a:p>
          <a:p>
            <a:r>
              <a:rPr lang="de-DE" altLang="de-DE" b="1" i="1" u="sng"/>
              <a:t>Studienführer 2000:</a:t>
            </a:r>
            <a:endParaRPr lang="de-DE" altLang="de-DE" i="1"/>
          </a:p>
          <a:p>
            <a:pPr>
              <a:buFontTx/>
              <a:buChar char="•"/>
            </a:pPr>
            <a:r>
              <a:rPr lang="de-DE" altLang="de-DE"/>
              <a:t>15. Mai erschienen, Kooperation mit Stern</a:t>
            </a:r>
          </a:p>
          <a:p>
            <a:pPr>
              <a:buFontTx/>
              <a:buChar char="•"/>
            </a:pPr>
            <a:r>
              <a:rPr lang="de-DE" altLang="de-DE"/>
              <a:t>Ingenieurwissenschaften, Architektur</a:t>
            </a:r>
          </a:p>
          <a:p>
            <a:pPr>
              <a:buFontTx/>
              <a:buChar char="•"/>
            </a:pPr>
            <a:r>
              <a:rPr lang="de-DE" altLang="de-DE"/>
              <a:t>242 HS, 14 Studienbereiche, 1.647 Studiengänge, 995 Fachbereiche</a:t>
            </a:r>
          </a:p>
          <a:p>
            <a:pPr>
              <a:buFontTx/>
              <a:buChar char="•"/>
            </a:pPr>
            <a:r>
              <a:rPr lang="de-DE" altLang="de-DE"/>
              <a:t>CD Rom integriert</a:t>
            </a:r>
          </a:p>
          <a:p>
            <a:r>
              <a:rPr lang="de-DE" altLang="de-DE" b="1" i="1" u="sng"/>
              <a:t>Studienführer 2001:</a:t>
            </a:r>
            <a:endParaRPr lang="de-DE" altLang="de-DE"/>
          </a:p>
          <a:p>
            <a:pPr>
              <a:buFontTx/>
              <a:buChar char="•"/>
            </a:pPr>
            <a:r>
              <a:rPr lang="de-DE" altLang="de-DE"/>
              <a:t>Beginn mit den Untersuchungen für die geisteswissenschaftlichen Fächer (Anglistik, Germanistik, Geschichte, Erziehungswissenschaft, Psychologie)</a:t>
            </a:r>
          </a:p>
          <a:p>
            <a:pPr>
              <a:buFontTx/>
              <a:buChar char="•"/>
            </a:pPr>
            <a:r>
              <a:rPr lang="de-DE" altLang="de-DE"/>
              <a:t>erstmals auch Lehrämter</a:t>
            </a:r>
          </a:p>
          <a:p>
            <a:pPr>
              <a:buFontTx/>
              <a:buChar char="•"/>
            </a:pPr>
            <a:r>
              <a:rPr lang="de-DE" altLang="de-DE"/>
              <a:t>25./26.09. Fachtagung Studienführer</a:t>
            </a:r>
          </a:p>
          <a:p>
            <a:r>
              <a:rPr lang="de-DE" altLang="de-DE" b="1" i="1" u="sng"/>
              <a:t>Benchmarking Club Technischer Universitäten:</a:t>
            </a:r>
            <a:endParaRPr lang="de-DE" altLang="de-DE"/>
          </a:p>
          <a:p>
            <a:pPr>
              <a:buFontTx/>
              <a:buChar char="•"/>
            </a:pPr>
            <a:r>
              <a:rPr lang="de-DE" altLang="de-DE"/>
              <a:t>Daten und Kennzahlen aus 7 Fächern an 8 Hochschulen aktualisieren und erweitern</a:t>
            </a:r>
          </a:p>
          <a:p>
            <a:pPr>
              <a:buFontTx/>
              <a:buChar char="•"/>
            </a:pPr>
            <a:r>
              <a:rPr lang="de-DE" altLang="de-DE"/>
              <a:t>Vergleich von Berichtswesen und Controlling</a:t>
            </a:r>
          </a:p>
          <a:p>
            <a:pPr>
              <a:buFontTx/>
              <a:buChar char="•"/>
            </a:pPr>
            <a:r>
              <a:rPr lang="de-DE" altLang="de-DE"/>
              <a:t>Vorstellung Konzept auf Kanzlertagung am 16.-18. Juni</a:t>
            </a:r>
          </a:p>
          <a:p>
            <a:r>
              <a:rPr lang="de-DE" altLang="de-DE" b="1" i="1" u="sng"/>
              <a:t>Benchmarking Club Fachhochschulen:</a:t>
            </a:r>
            <a:endParaRPr lang="de-DE" altLang="de-DE" i="1"/>
          </a:p>
          <a:p>
            <a:pPr>
              <a:buFontTx/>
              <a:buChar char="•"/>
            </a:pPr>
            <a:r>
              <a:rPr lang="de-DE" altLang="de-DE"/>
              <a:t>bisher 2 Sitzungen: prozessanalytische Betrachtung der Immatrikulationsverwaltung, Sollkonzeption</a:t>
            </a:r>
          </a:p>
          <a:p>
            <a:pPr>
              <a:buFontTx/>
              <a:buChar char="•"/>
            </a:pPr>
            <a:endParaRPr lang="de-DE" altLang="de-DE"/>
          </a:p>
          <a:p>
            <a:pPr>
              <a:buFontTx/>
              <a:buChar char="•"/>
            </a:pPr>
            <a:endParaRPr lang="de-DE" altLang="de-DE"/>
          </a:p>
          <a:p>
            <a:pPr>
              <a:buFontTx/>
              <a:buChar char="•"/>
            </a:pPr>
            <a:endParaRPr lang="de-DE" altLang="de-DE"/>
          </a:p>
          <a:p>
            <a:pPr>
              <a:buFontTx/>
              <a:buChar char="•"/>
            </a:pPr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5A88E9DF-C010-8587-A24B-795DFB541DA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9A6C9592-1908-168A-F8A1-34B0658CEE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b="1"/>
              <a:t>Projektinhalte zum Thema Rahmenbedingungen für Wettbewerb</a:t>
            </a:r>
            <a:endParaRPr lang="de-DE" altLang="de-DE"/>
          </a:p>
          <a:p>
            <a:endParaRPr lang="de-DE" altLang="de-DE"/>
          </a:p>
          <a:p>
            <a:r>
              <a:rPr lang="de-DE" altLang="de-DE" b="1" i="1" u="sng"/>
              <a:t>Land Niedersachsen:</a:t>
            </a:r>
            <a:endParaRPr lang="de-DE" altLang="de-DE"/>
          </a:p>
          <a:p>
            <a:pPr>
              <a:buFontTx/>
              <a:buChar char="•"/>
            </a:pPr>
            <a:r>
              <a:rPr lang="de-DE" altLang="de-DE"/>
              <a:t>Evaluationsbericht zum Modellversuch liegt vor</a:t>
            </a:r>
          </a:p>
          <a:p>
            <a:pPr>
              <a:buFontTx/>
              <a:buChar char="•"/>
            </a:pPr>
            <a:r>
              <a:rPr lang="de-DE" altLang="de-DE"/>
              <a:t>Abschlusveranstaltung im Dezember in Oldenburg mit Oppermann</a:t>
            </a:r>
          </a:p>
          <a:p>
            <a:pPr>
              <a:buFontTx/>
              <a:buChar char="•"/>
            </a:pPr>
            <a:r>
              <a:rPr lang="de-DE" altLang="de-DE"/>
              <a:t>Arbeit des Wissenschaftlichen Beirats damit abgeschlossen</a:t>
            </a:r>
          </a:p>
          <a:p>
            <a:pPr>
              <a:buFontTx/>
              <a:buChar char="•"/>
            </a:pPr>
            <a:endParaRPr lang="de-DE" altLang="de-DE"/>
          </a:p>
          <a:p>
            <a:r>
              <a:rPr lang="de-DE" altLang="de-DE" b="1" i="1" u="sng"/>
              <a:t>Wissenschaftsministerium Baden-Württemberg:</a:t>
            </a:r>
            <a:endParaRPr lang="de-DE" altLang="de-DE" i="1"/>
          </a:p>
          <a:p>
            <a:pPr>
              <a:buFontTx/>
              <a:buChar char="•"/>
            </a:pPr>
            <a:r>
              <a:rPr lang="de-DE" altLang="de-DE"/>
              <a:t>Evaluation der Hochschulpolitik</a:t>
            </a:r>
          </a:p>
          <a:p>
            <a:pPr>
              <a:buFontTx/>
              <a:buChar char="•"/>
            </a:pPr>
            <a:r>
              <a:rPr lang="de-DE" altLang="de-DE"/>
              <a:t>Gutachten zu Reformstand und weiteren Schritten</a:t>
            </a:r>
          </a:p>
          <a:p>
            <a:pPr>
              <a:buFontTx/>
              <a:buChar char="•"/>
            </a:pPr>
            <a:endParaRPr lang="de-DE" altLang="de-DE"/>
          </a:p>
          <a:p>
            <a:pPr>
              <a:buFontTx/>
              <a:buChar char="•"/>
            </a:pPr>
            <a:endParaRPr lang="de-DE" altLang="de-DE"/>
          </a:p>
          <a:p>
            <a:pPr>
              <a:buFontTx/>
              <a:buChar char="•"/>
            </a:pPr>
            <a:endParaRPr lang="de-DE" altLang="de-DE"/>
          </a:p>
          <a:p>
            <a:pPr>
              <a:buFontTx/>
              <a:buChar char="•"/>
            </a:pPr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37BAB876-0A8B-1375-B84F-BB6995C1C6F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3A0F788D-A4AE-CFDD-8F55-63FDA6F9E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b="1"/>
              <a:t>Weitere Projekte zu Rahmenbedingungen für den Wettbewerb</a:t>
            </a:r>
          </a:p>
          <a:p>
            <a:endParaRPr lang="de-DE" altLang="de-DE" b="1"/>
          </a:p>
          <a:p>
            <a:r>
              <a:rPr lang="de-DE" altLang="de-DE" b="1"/>
              <a:t>Strategien für die optimale Nutzung multimedialer und telematischer Techniken in den Hochschulen</a:t>
            </a:r>
          </a:p>
          <a:p>
            <a:endParaRPr lang="de-DE" altLang="de-DE"/>
          </a:p>
          <a:p>
            <a:r>
              <a:rPr lang="de-DE" altLang="de-DE" b="1" i="1" u="sng"/>
              <a:t>Virtuelle Hochschule Baden-Württemberg:</a:t>
            </a:r>
            <a:r>
              <a:rPr lang="de-DE" altLang="de-DE" i="1"/>
              <a:t> </a:t>
            </a:r>
          </a:p>
          <a:p>
            <a:pPr>
              <a:buFontTx/>
              <a:buChar char="•"/>
            </a:pPr>
            <a:r>
              <a:rPr lang="de-DE" altLang="de-DE"/>
              <a:t>Programmbeirat: erste Evaluation der Projekte abgeschlossen</a:t>
            </a:r>
          </a:p>
          <a:p>
            <a:pPr>
              <a:buFontTx/>
              <a:buChar char="•"/>
            </a:pPr>
            <a:r>
              <a:rPr lang="de-DE" altLang="de-DE"/>
              <a:t>Symposium 18./19.10</a:t>
            </a:r>
          </a:p>
          <a:p>
            <a:pPr>
              <a:buFontTx/>
              <a:buChar char="•"/>
            </a:pPr>
            <a:endParaRPr lang="de-DE" altLang="de-DE"/>
          </a:p>
          <a:p>
            <a:r>
              <a:rPr lang="de-DE" altLang="de-DE" b="1"/>
              <a:t>Auswirkung von Forschungsevaluationen im Internationen Vergleich</a:t>
            </a:r>
          </a:p>
          <a:p>
            <a:endParaRPr lang="de-DE" altLang="de-DE" b="1"/>
          </a:p>
          <a:p>
            <a:r>
              <a:rPr lang="de-DE" altLang="de-DE" b="1" i="1" u="sng"/>
              <a:t>EUREC Projekt:</a:t>
            </a:r>
            <a:endParaRPr lang="de-DE" altLang="de-DE" i="1"/>
          </a:p>
          <a:p>
            <a:pPr>
              <a:buFontTx/>
              <a:buChar char="•"/>
            </a:pPr>
            <a:r>
              <a:rPr lang="de-DE" altLang="de-DE"/>
              <a:t>Mitwirkung an einem Report an einem von der EU geförderten Projekt der EUREC</a:t>
            </a:r>
          </a:p>
          <a:p>
            <a:pPr>
              <a:buFontTx/>
              <a:buChar char="•"/>
            </a:pPr>
            <a:r>
              <a:rPr lang="de-DE" altLang="de-DE"/>
              <a:t>Ortsbesuche in Dresden, Heidelberg und Graz</a:t>
            </a:r>
          </a:p>
          <a:p>
            <a:pPr>
              <a:buFontTx/>
              <a:buChar char="•"/>
            </a:pPr>
            <a:r>
              <a:rPr lang="de-DE" altLang="de-DE"/>
              <a:t>Panel „Research Evaluation and Autonomy“ Lissabon, 23./24.06.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ADAE9EF5-64CB-AD11-AC02-3CF41948F06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7CE0BA89-3BB1-CC04-0BFB-8FAC4CBFBB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4572000"/>
            <a:ext cx="4854575" cy="4130675"/>
          </a:xfrm>
        </p:spPr>
        <p:txBody>
          <a:bodyPr/>
          <a:lstStyle/>
          <a:p>
            <a:r>
              <a:rPr lang="de-DE" altLang="de-DE" b="1"/>
              <a:t>Weitere Projekte zu Rahmenbedingungen für den Wettbewerb</a:t>
            </a:r>
          </a:p>
          <a:p>
            <a:endParaRPr lang="de-DE" altLang="de-DE" b="1"/>
          </a:p>
          <a:p>
            <a:r>
              <a:rPr lang="de-DE" altLang="de-DE" b="1"/>
              <a:t>Studiengebühren</a:t>
            </a:r>
            <a:endParaRPr lang="de-DE" altLang="de-DE"/>
          </a:p>
          <a:p>
            <a:endParaRPr lang="de-DE" altLang="de-DE"/>
          </a:p>
          <a:p>
            <a:r>
              <a:rPr lang="de-DE" altLang="de-DE" b="1" i="1" u="sng"/>
              <a:t>Focus-Veröffentlichung:</a:t>
            </a:r>
            <a:endParaRPr lang="de-DE" altLang="de-DE" i="1"/>
          </a:p>
          <a:p>
            <a:pPr>
              <a:buFontTx/>
              <a:buChar char="•"/>
            </a:pPr>
            <a:r>
              <a:rPr lang="de-DE" altLang="de-DE"/>
              <a:t>begleitende PR</a:t>
            </a:r>
          </a:p>
          <a:p>
            <a:pPr>
              <a:buFontTx/>
              <a:buChar char="•"/>
            </a:pPr>
            <a:r>
              <a:rPr lang="de-DE" altLang="de-DE"/>
              <a:t>wissenschaftliche Fundierung</a:t>
            </a:r>
          </a:p>
          <a:p>
            <a:pPr>
              <a:buFontTx/>
              <a:buChar char="•"/>
            </a:pPr>
            <a:endParaRPr lang="de-DE" altLang="de-DE"/>
          </a:p>
          <a:p>
            <a:r>
              <a:rPr lang="de-DE" altLang="de-DE" b="1" i="1" u="sng"/>
              <a:t>FORSA Umfrage:</a:t>
            </a:r>
            <a:endParaRPr lang="de-DE" altLang="de-DE" i="1"/>
          </a:p>
          <a:p>
            <a:pPr>
              <a:buFontTx/>
              <a:buChar char="•"/>
            </a:pPr>
            <a:r>
              <a:rPr lang="de-DE" altLang="de-DE"/>
              <a:t>57% der Bevölkerung für Studiengebühren, wenn Sie der Bevölkerung zugute kommen</a:t>
            </a:r>
          </a:p>
          <a:p>
            <a:pPr>
              <a:buFontTx/>
              <a:buChar char="•"/>
            </a:pPr>
            <a:endParaRPr lang="de-DE" altLang="de-DE"/>
          </a:p>
          <a:p>
            <a:r>
              <a:rPr lang="de-DE" altLang="de-DE" b="1"/>
              <a:t>Ablösung der Kapazitätsverordnung</a:t>
            </a:r>
          </a:p>
          <a:p>
            <a:endParaRPr lang="de-DE" altLang="de-DE" i="1"/>
          </a:p>
          <a:p>
            <a:pPr>
              <a:buFontTx/>
              <a:buChar char="•"/>
            </a:pPr>
            <a:r>
              <a:rPr lang="de-DE" altLang="de-DE" i="1"/>
              <a:t> </a:t>
            </a:r>
            <a:r>
              <a:rPr lang="de-DE" altLang="de-DE"/>
              <a:t>Möglichkeiten für Ersatz durch andere Instrumenten?</a:t>
            </a:r>
          </a:p>
          <a:p>
            <a:pPr>
              <a:buFontTx/>
              <a:buChar char="•"/>
            </a:pPr>
            <a:r>
              <a:rPr lang="de-DE" altLang="de-DE"/>
              <a:t>Verfassungsrechtliche Grenzen?   =&gt;  Gutachten</a:t>
            </a:r>
            <a:endParaRPr lang="de-DE" altLang="de-DE" i="1"/>
          </a:p>
          <a:p>
            <a:endParaRPr lang="de-DE" altLang="de-DE"/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4DFF27F4-3E66-0030-27D2-C77D4E32874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E5A3D2DA-E5B3-6EFC-4553-55920DCC7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95800"/>
            <a:ext cx="4854575" cy="4968875"/>
          </a:xfrm>
        </p:spPr>
        <p:txBody>
          <a:bodyPr/>
          <a:lstStyle/>
          <a:p>
            <a:r>
              <a:rPr lang="de-DE" altLang="de-DE" b="1" i="1" u="sng"/>
              <a:t>Hochschulkurs: Management-Fortbildung für Führungskräfte an Hochschulen:</a:t>
            </a:r>
          </a:p>
          <a:p>
            <a:pPr>
              <a:buFontTx/>
              <a:buChar char="•"/>
            </a:pPr>
            <a:r>
              <a:rPr lang="de-DE" altLang="de-DE"/>
              <a:t>Workshops im 2. Quartal zu</a:t>
            </a:r>
          </a:p>
          <a:p>
            <a:pPr>
              <a:buFontTx/>
              <a:buChar char="•"/>
            </a:pPr>
            <a:r>
              <a:rPr lang="de-DE" altLang="de-DE"/>
              <a:t>„KLR als Instrument des Hochschul-Controlling“</a:t>
            </a:r>
          </a:p>
          <a:p>
            <a:pPr>
              <a:buFontTx/>
              <a:buChar char="•"/>
            </a:pPr>
            <a:r>
              <a:rPr lang="de-DE" altLang="de-DE"/>
              <a:t>„Gesprächs- und Verhandlungsführung“</a:t>
            </a:r>
          </a:p>
          <a:p>
            <a:pPr>
              <a:buFontTx/>
              <a:buChar char="•"/>
            </a:pPr>
            <a:r>
              <a:rPr lang="de-DE" altLang="de-DE"/>
              <a:t>„Konfliktmanagement“</a:t>
            </a:r>
          </a:p>
          <a:p>
            <a:pPr>
              <a:buFontTx/>
              <a:buChar char="•"/>
            </a:pPr>
            <a:r>
              <a:rPr lang="de-DE" altLang="de-DE"/>
              <a:t>Zielgruppe erreicht</a:t>
            </a:r>
          </a:p>
          <a:p>
            <a:pPr>
              <a:buFontTx/>
              <a:buChar char="•"/>
            </a:pPr>
            <a:r>
              <a:rPr lang="de-DE" altLang="de-DE"/>
              <a:t>Website</a:t>
            </a:r>
          </a:p>
          <a:p>
            <a:r>
              <a:rPr lang="de-DE" altLang="de-DE" b="1" i="1" u="sng"/>
              <a:t>Seminar “Managementaufgabe Qualitätssicherung“:</a:t>
            </a:r>
          </a:p>
          <a:p>
            <a:pPr>
              <a:buFontTx/>
              <a:buChar char="•"/>
            </a:pPr>
            <a:r>
              <a:rPr lang="de-DE" altLang="de-DE"/>
              <a:t>für Hochschulleitungen</a:t>
            </a:r>
          </a:p>
          <a:p>
            <a:pPr>
              <a:buFontTx/>
              <a:buChar char="•"/>
            </a:pPr>
            <a:r>
              <a:rPr lang="de-DE" altLang="de-DE"/>
              <a:t>praxisbezogen - handlungsorientiert</a:t>
            </a:r>
          </a:p>
          <a:p>
            <a:pPr>
              <a:buFontTx/>
              <a:buChar char="•"/>
            </a:pPr>
            <a:r>
              <a:rPr lang="de-DE" altLang="de-DE"/>
              <a:t>QM  als institutionelle Aufgabe und Positionierungsmerkmal</a:t>
            </a:r>
          </a:p>
          <a:p>
            <a:r>
              <a:rPr lang="de-DE" altLang="de-DE" b="1" i="1" u="sng"/>
              <a:t>Fortbildungs-Inhouse-Workshops:</a:t>
            </a:r>
            <a:endParaRPr lang="de-DE" altLang="de-DE" b="1" i="1"/>
          </a:p>
          <a:p>
            <a:pPr>
              <a:buFontTx/>
              <a:buChar char="•"/>
            </a:pPr>
            <a:r>
              <a:rPr lang="de-DE" altLang="de-DE"/>
              <a:t>tailor-made</a:t>
            </a:r>
          </a:p>
          <a:p>
            <a:pPr>
              <a:buFontTx/>
              <a:buChar char="•"/>
            </a:pPr>
            <a:r>
              <a:rPr lang="de-DE" altLang="de-DE"/>
              <a:t>Themen „Budgetierung und Kostenrechnung“, „Personalentwicklung und Führung“, Strategieentwicklung eines Fachbereichs“, „Führung von Fachbereichen“</a:t>
            </a:r>
          </a:p>
          <a:p>
            <a:r>
              <a:rPr lang="de-DE" altLang="de-DE" b="1" i="1" u="sng"/>
              <a:t>CHE.ckpoint:</a:t>
            </a:r>
            <a:endParaRPr lang="de-DE" altLang="de-DE"/>
          </a:p>
          <a:p>
            <a:pPr>
              <a:buFontTx/>
              <a:buChar char="•"/>
            </a:pPr>
            <a:r>
              <a:rPr lang="de-DE" altLang="de-DE"/>
              <a:t>Kommunikationsoffensive</a:t>
            </a:r>
          </a:p>
          <a:p>
            <a:pPr>
              <a:buFontTx/>
              <a:buChar char="•"/>
            </a:pPr>
            <a:r>
              <a:rPr lang="de-DE" altLang="de-DE"/>
              <a:t>pers. Briefe 17.000 Professoren</a:t>
            </a:r>
          </a:p>
          <a:p>
            <a:pPr>
              <a:buFontTx/>
              <a:buChar char="•"/>
            </a:pPr>
            <a:r>
              <a:rPr lang="de-DE" altLang="de-DE"/>
              <a:t>CHE.ckpoint monatlich, 2000 Abonnenten</a:t>
            </a:r>
          </a:p>
          <a:p>
            <a:pPr>
              <a:buFontTx/>
              <a:buChar char="•"/>
            </a:pPr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6D158A-949E-90FE-64A4-154FF4A82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57A7AD5-68DB-F1CB-4FDB-DF2FD1B64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2774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2CBCD1-E80A-043C-94BB-CE9E457DC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B6E972B-D52F-580C-FE1B-BB001B4D9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8449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DDB061E-035C-A82F-16E7-4AADF259DE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0372BCE-44B1-7DCD-EDE8-A4B6B05A96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236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629B9D-8B6B-2DB8-215E-FAF15E76B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6C8EDB-B616-65AE-EBD8-C595C6DB2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9565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E91C5B-4F43-6862-38F2-DFF0DE9D6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89CCEE-0149-53A9-DD72-E7F3DB741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1680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D7ED0C-3758-401E-927E-393F5C3C1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43DC4B-1B3C-4695-A901-24F76F49B6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8100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25EED9E-7148-2AC9-DE49-5133A0A54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3000" y="1676400"/>
            <a:ext cx="38100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691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1D8080-C947-2444-6B2B-1FB62200D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7A243BE-223B-DF6A-4590-2D25512A9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2CDEA4-CDE2-CEC7-18AB-38E6E9F45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164114A-5D84-2927-F2C2-7F60A91A4F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E7E85CB-35E2-029D-D4F5-6C0DA3D05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02831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C9340-4D85-01F9-8284-8D83FEE2D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9662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85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12B02-7608-99F6-6A37-BF4CC6BC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6345FC-E04E-A953-D05D-09830D755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82E5171-5898-8AAD-C1DC-37C505FC3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40759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CAB0A-7ABB-8C94-8752-63441D0C4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8102900-32AB-84F6-7AAA-57E66F37E5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4642E7F-12D7-BEC1-366F-A1418C1B6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632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7681011F-79D9-D0B4-9173-0E5042D937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400" y="1371600"/>
            <a:ext cx="7975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0FB6B84-89F5-52DB-1CB6-B7F79BAEC1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das Titelformat zu bearbeiten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9E1B6BC-253D-CDAA-6C98-9D344AD6F5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2A1B767-736D-B5E8-1ADE-D608C56C7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1083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3D6532D2-7274-4818-8285-A3B7E6FB478A}"/>
              </a:ext>
            </a:extLst>
          </p:cNvPr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188" y="1435100"/>
            <a:ext cx="7504112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4" name="Rectangle 10">
            <a:extLst>
              <a:ext uri="{FF2B5EF4-FFF2-40B4-BE49-F238E27FC236}">
                <a16:creationId xmlns:a16="http://schemas.microsoft.com/office/drawing/2014/main" id="{4528EDC3-029F-D160-8F81-69E90B7C4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403975"/>
            <a:ext cx="1489832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fld id="{A2B85B3F-7641-9A46-929D-9FF6F439BF3D}" type="slidenum">
              <a:rPr lang="de-DE" altLang="de-DE" sz="2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‹Nr.›</a:t>
            </a:fld>
            <a:r>
              <a:rPr lang="de-DE" altLang="de-DE" sz="1000" dirty="0"/>
              <a:t> 27-29.9.2000</a:t>
            </a:r>
          </a:p>
        </p:txBody>
      </p:sp>
      <p:sp>
        <p:nvSpPr>
          <p:cNvPr id="1035" name="Text Box 11">
            <a:extLst>
              <a:ext uri="{FF2B5EF4-FFF2-40B4-BE49-F238E27FC236}">
                <a16:creationId xmlns:a16="http://schemas.microsoft.com/office/drawing/2014/main" id="{235CD535-E2A1-6940-67CD-4067BC248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523038"/>
            <a:ext cx="1074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400"/>
              <a:t>www.che.de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Monotype Sorts" pitchFamily="2" charset="2"/>
        <a:buChar char="*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Monotype Sorts" pitchFamily="2" charset="2"/>
        <a:buChar char="V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07F527D-C8CD-247B-9AA6-B82DE8C6B1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5250" y="2133600"/>
            <a:ext cx="8969375" cy="1143000"/>
          </a:xfrm>
          <a:noFill/>
          <a:ln/>
        </p:spPr>
        <p:txBody>
          <a:bodyPr anchor="ctr"/>
          <a:lstStyle/>
          <a:p>
            <a:r>
              <a:rPr lang="de-DE" altLang="de-DE" sz="4400" b="1">
                <a:solidFill>
                  <a:schemeClr val="tx1"/>
                </a:solidFill>
              </a:rPr>
              <a:t>Bericht des CHE</a:t>
            </a:r>
            <a:br>
              <a:rPr lang="de-DE" altLang="de-DE" sz="4400" b="1">
                <a:solidFill>
                  <a:schemeClr val="tx1"/>
                </a:solidFill>
              </a:rPr>
            </a:br>
            <a:r>
              <a:rPr lang="de-DE" altLang="de-DE" sz="3200" b="1">
                <a:solidFill>
                  <a:schemeClr val="tx1"/>
                </a:solidFill>
              </a:rPr>
              <a:t>Jahrestagung der Universitätskanzler</a:t>
            </a:r>
            <a:br>
              <a:rPr lang="de-DE" altLang="de-DE" sz="3200" b="1">
                <a:solidFill>
                  <a:schemeClr val="tx1"/>
                </a:solidFill>
              </a:rPr>
            </a:br>
            <a:r>
              <a:rPr lang="de-DE" altLang="de-DE" sz="3200" b="1">
                <a:solidFill>
                  <a:schemeClr val="tx1"/>
                </a:solidFill>
              </a:rPr>
              <a:t>27.-29. September 2000</a:t>
            </a:r>
            <a:endParaRPr lang="de-DE" altLang="de-DE" sz="4400">
              <a:solidFill>
                <a:schemeClr val="tx1"/>
              </a:solidFill>
            </a:endParaRP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037BBD5C-7680-1D7A-8284-0FB369627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962400"/>
            <a:ext cx="602932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/>
              <a:t>Herr Prof. Dr. Detlef Müller-Böling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de-DE" altLang="de-DE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de-DE" altLang="de-DE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9DCAD158-CACC-0F2F-D02C-D01438BFD20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38" y="4953000"/>
            <a:ext cx="652462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3" name="Rectangle 7">
            <a:extLst>
              <a:ext uri="{FF2B5EF4-FFF2-40B4-BE49-F238E27FC236}">
                <a16:creationId xmlns:a16="http://schemas.microsoft.com/office/drawing/2014/main" id="{0CB8554C-1196-0C3A-5067-F30F0B820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953000"/>
            <a:ext cx="4899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400">
                <a:latin typeface="Arial" panose="020B0604020202020204" pitchFamily="34" charset="0"/>
              </a:rPr>
              <a:t>Centrum für Hochschulentwicklung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8C3F9804-8AD8-1A53-0B67-CB50217F0A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Dialog &amp; Veranstaltungen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F86C100B-E902-316E-FD4A-79471254E9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772400" cy="1219200"/>
          </a:xfrm>
        </p:spPr>
        <p:txBody>
          <a:bodyPr/>
          <a:lstStyle/>
          <a:p>
            <a:r>
              <a:rPr lang="de-DE" altLang="de-DE"/>
              <a:t>Zielgruppenübergreifender Transfer</a:t>
            </a:r>
          </a:p>
        </p:txBody>
      </p:sp>
      <p:sp>
        <p:nvSpPr>
          <p:cNvPr id="112644" name="AutoShape 4">
            <a:extLst>
              <a:ext uri="{FF2B5EF4-FFF2-40B4-BE49-F238E27FC236}">
                <a16:creationId xmlns:a16="http://schemas.microsoft.com/office/drawing/2014/main" id="{6DD09D3C-7C2D-0621-A717-C64BB6577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124200"/>
            <a:ext cx="26670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Thema Budgetierung</a:t>
            </a:r>
            <a:endParaRPr lang="de-DE" altLang="de-DE" sz="2400"/>
          </a:p>
        </p:txBody>
      </p:sp>
      <p:sp>
        <p:nvSpPr>
          <p:cNvPr id="112645" name="AutoShape 5">
            <a:extLst>
              <a:ext uri="{FF2B5EF4-FFF2-40B4-BE49-F238E27FC236}">
                <a16:creationId xmlns:a16="http://schemas.microsoft.com/office/drawing/2014/main" id="{EFA4FD14-D636-D6C6-D625-E774D3899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876800"/>
            <a:ext cx="26670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CHECK up</a:t>
            </a:r>
            <a:endParaRPr lang="de-DE" altLang="de-DE" sz="2400"/>
          </a:p>
        </p:txBody>
      </p:sp>
      <p:sp>
        <p:nvSpPr>
          <p:cNvPr id="112646" name="AutoShape 6">
            <a:extLst>
              <a:ext uri="{FF2B5EF4-FFF2-40B4-BE49-F238E27FC236}">
                <a16:creationId xmlns:a16="http://schemas.microsoft.com/office/drawing/2014/main" id="{E0DEF447-4888-EE9D-617F-BCF808B8B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657600"/>
            <a:ext cx="26670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Alumni Symposium</a:t>
            </a:r>
            <a:endParaRPr lang="de-DE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487BB26F-B797-8921-7281-C1018BFE7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Organisation und Budget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A3597555-6DFF-D3DE-F1E7-14D60DA97D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5257800" cy="1524000"/>
          </a:xfrm>
        </p:spPr>
        <p:txBody>
          <a:bodyPr/>
          <a:lstStyle/>
          <a:p>
            <a:r>
              <a:rPr lang="de-DE" altLang="de-DE"/>
              <a:t>25 Mitarbeiter</a:t>
            </a:r>
          </a:p>
        </p:txBody>
      </p:sp>
      <p:sp>
        <p:nvSpPr>
          <p:cNvPr id="114695" name="Rectangle 7">
            <a:extLst>
              <a:ext uri="{FF2B5EF4-FFF2-40B4-BE49-F238E27FC236}">
                <a16:creationId xmlns:a16="http://schemas.microsoft.com/office/drawing/2014/main" id="{32FF7472-6E5E-4D09-AD77-B8BE6A89F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657600"/>
            <a:ext cx="67056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>
            <a:spAutoFit/>
          </a:bodyPr>
          <a:lstStyle/>
          <a:p>
            <a:r>
              <a:rPr lang="de-DE" altLang="de-DE"/>
              <a:t>Budget von 5,4 Mio. DM, davon 3,8</a:t>
            </a:r>
            <a:br>
              <a:rPr lang="de-DE" altLang="de-DE"/>
            </a:br>
            <a:r>
              <a:rPr lang="de-DE" altLang="de-DE"/>
              <a:t>    Mio. von der Bertelsmann Stiftung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584DCB4-6BCD-77F2-88F1-2977D37A85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Bereiche</a:t>
            </a:r>
          </a:p>
        </p:txBody>
      </p:sp>
      <p:sp>
        <p:nvSpPr>
          <p:cNvPr id="37909" name="Rectangle 21">
            <a:extLst>
              <a:ext uri="{FF2B5EF4-FFF2-40B4-BE49-F238E27FC236}">
                <a16:creationId xmlns:a16="http://schemas.microsoft.com/office/drawing/2014/main" id="{E7E90691-F095-3B75-0617-B7FFFFCCB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2860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buClr>
                <a:schemeClr val="accent1"/>
              </a:buClr>
              <a:buSzPct val="75000"/>
              <a:buChar char="V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buClr>
                <a:schemeClr val="accent1"/>
              </a:buClr>
              <a:buSzPct val="65000"/>
              <a:buChar char="V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buSzPct val="65000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lr>
                <a:schemeClr val="tx1"/>
              </a:buClr>
              <a:buSzPct val="100000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/>
              <a:t>Organisationsentwicklung</a:t>
            </a:r>
          </a:p>
        </p:txBody>
      </p:sp>
      <p:sp>
        <p:nvSpPr>
          <p:cNvPr id="37913" name="Rectangle 25">
            <a:extLst>
              <a:ext uri="{FF2B5EF4-FFF2-40B4-BE49-F238E27FC236}">
                <a16:creationId xmlns:a16="http://schemas.microsoft.com/office/drawing/2014/main" id="{FC265675-6310-081C-DF9E-FBF05D4BD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0386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buClr>
                <a:schemeClr val="accent1"/>
              </a:buClr>
              <a:buSzPct val="75000"/>
              <a:buChar char="V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buClr>
                <a:schemeClr val="accent1"/>
              </a:buClr>
              <a:buSzPct val="65000"/>
              <a:buChar char="V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buSzPct val="65000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lr>
                <a:schemeClr val="tx1"/>
              </a:buClr>
              <a:buSzPct val="100000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/>
              <a:t>Dialog &amp; Veranstaltungen</a:t>
            </a:r>
          </a:p>
        </p:txBody>
      </p:sp>
      <p:sp>
        <p:nvSpPr>
          <p:cNvPr id="37914" name="Rectangle 26">
            <a:extLst>
              <a:ext uri="{FF2B5EF4-FFF2-40B4-BE49-F238E27FC236}">
                <a16:creationId xmlns:a16="http://schemas.microsoft.com/office/drawing/2014/main" id="{67FAE144-5630-60F6-3FD4-A4D8E74EE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124200"/>
            <a:ext cx="396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buClr>
                <a:schemeClr val="accent1"/>
              </a:buClr>
              <a:buSzPct val="75000"/>
              <a:buChar char="V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buClr>
                <a:schemeClr val="accent1"/>
              </a:buClr>
              <a:buSzPct val="65000"/>
              <a:buChar char="V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buSzPct val="65000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lr>
                <a:schemeClr val="tx1"/>
              </a:buClr>
              <a:buSzPct val="100000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/>
              <a:t>Denkfabrik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815749B7-681A-0934-42A1-A05C70F7C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Organisationsentwicklung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C71929DF-C1F4-94C3-3B56-2BB04785F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990600"/>
            <a:ext cx="77724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buClr>
                <a:schemeClr val="accent1"/>
              </a:buClr>
              <a:buSzPct val="75000"/>
              <a:buChar char="V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buClr>
                <a:schemeClr val="accent1"/>
              </a:buClr>
              <a:buSzPct val="65000"/>
              <a:buChar char="V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buSzPct val="65000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lr>
                <a:schemeClr val="tx1"/>
              </a:buClr>
              <a:buSzPct val="100000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/>
          </a:p>
          <a:p>
            <a:endParaRPr lang="de-DE" altLang="de-DE"/>
          </a:p>
          <a:p>
            <a:endParaRPr lang="de-DE" altLang="de-DE"/>
          </a:p>
          <a:p>
            <a:endParaRPr lang="de-DE" altLang="de-DE"/>
          </a:p>
          <a:p>
            <a:r>
              <a:rPr lang="de-DE" altLang="de-DE"/>
              <a:t>Strategie-und Entwicklungsplanung</a:t>
            </a:r>
          </a:p>
          <a:p>
            <a:endParaRPr lang="de-DE" altLang="de-DE"/>
          </a:p>
          <a:p>
            <a:endParaRPr lang="de-DE" altLang="de-DE"/>
          </a:p>
          <a:p>
            <a:endParaRPr lang="de-DE" altLang="de-DE"/>
          </a:p>
        </p:txBody>
      </p:sp>
      <p:sp>
        <p:nvSpPr>
          <p:cNvPr id="98308" name="AutoShape 4">
            <a:extLst>
              <a:ext uri="{FF2B5EF4-FFF2-40B4-BE49-F238E27FC236}">
                <a16:creationId xmlns:a16="http://schemas.microsoft.com/office/drawing/2014/main" id="{28F25CA6-FC8F-F302-7FDA-52F2406D7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590800"/>
            <a:ext cx="19812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TU München</a:t>
            </a:r>
            <a:endParaRPr lang="de-DE" altLang="de-DE" sz="2400"/>
          </a:p>
        </p:txBody>
      </p:sp>
      <p:sp>
        <p:nvSpPr>
          <p:cNvPr id="98310" name="AutoShape 6">
            <a:extLst>
              <a:ext uri="{FF2B5EF4-FFF2-40B4-BE49-F238E27FC236}">
                <a16:creationId xmlns:a16="http://schemas.microsoft.com/office/drawing/2014/main" id="{8C6DE172-FC30-3BED-4B7D-C243FDEE4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886200"/>
            <a:ext cx="19812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Uni Kaiserslautern</a:t>
            </a:r>
            <a:endParaRPr lang="de-DE" altLang="de-DE" sz="2400"/>
          </a:p>
        </p:txBody>
      </p:sp>
      <p:sp>
        <p:nvSpPr>
          <p:cNvPr id="98311" name="AutoShape 7">
            <a:extLst>
              <a:ext uri="{FF2B5EF4-FFF2-40B4-BE49-F238E27FC236}">
                <a16:creationId xmlns:a16="http://schemas.microsoft.com/office/drawing/2014/main" id="{0800D635-83D4-3381-0C01-EC47E1EF8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334000"/>
            <a:ext cx="20574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TU Berlin</a:t>
            </a:r>
            <a:endParaRPr lang="de-DE" altLang="de-DE" sz="2400"/>
          </a:p>
        </p:txBody>
      </p:sp>
      <p:sp>
        <p:nvSpPr>
          <p:cNvPr id="98312" name="AutoShape 8">
            <a:extLst>
              <a:ext uri="{FF2B5EF4-FFF2-40B4-BE49-F238E27FC236}">
                <a16:creationId xmlns:a16="http://schemas.microsoft.com/office/drawing/2014/main" id="{ACB231E1-718B-189E-1B77-64E5ADA52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419600"/>
            <a:ext cx="19812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FU Berlin</a:t>
            </a:r>
            <a:endParaRPr lang="de-DE" altLang="de-DE" sz="2400"/>
          </a:p>
        </p:txBody>
      </p:sp>
      <p:sp>
        <p:nvSpPr>
          <p:cNvPr id="98313" name="AutoShape 9">
            <a:extLst>
              <a:ext uri="{FF2B5EF4-FFF2-40B4-BE49-F238E27FC236}">
                <a16:creationId xmlns:a16="http://schemas.microsoft.com/office/drawing/2014/main" id="{4D38FF02-149F-01F8-FCE7-CE9B063A1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124200"/>
            <a:ext cx="20574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HS Bremen</a:t>
            </a:r>
            <a:endParaRPr lang="de-DE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8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2F755CAF-43CC-1B86-5099-E251BA07FE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Organisationsentwicklung</a:t>
            </a:r>
          </a:p>
        </p:txBody>
      </p:sp>
      <p:sp>
        <p:nvSpPr>
          <p:cNvPr id="100356" name="Rectangle 4">
            <a:extLst>
              <a:ext uri="{FF2B5EF4-FFF2-40B4-BE49-F238E27FC236}">
                <a16:creationId xmlns:a16="http://schemas.microsoft.com/office/drawing/2014/main" id="{38CEB1A1-65A3-D94C-13C3-B9909B171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752600"/>
            <a:ext cx="7772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buClr>
                <a:schemeClr val="accent1"/>
              </a:buClr>
              <a:buSzPct val="75000"/>
              <a:buChar char="V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buClr>
                <a:schemeClr val="accent1"/>
              </a:buClr>
              <a:buSzPct val="65000"/>
              <a:buChar char="V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buSzPct val="65000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lr>
                <a:schemeClr val="tx1"/>
              </a:buClr>
              <a:buSzPct val="100000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Monotype Sorts" pitchFamily="2" charset="2"/>
              <a:buChar char="*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/>
              <a:t>Budgetierung/Zielvereinbarungen</a:t>
            </a:r>
          </a:p>
          <a:p>
            <a:endParaRPr lang="de-DE" altLang="de-DE"/>
          </a:p>
          <a:p>
            <a:endParaRPr lang="de-DE" altLang="de-DE"/>
          </a:p>
          <a:p>
            <a:endParaRPr lang="de-DE" altLang="de-DE"/>
          </a:p>
        </p:txBody>
      </p:sp>
      <p:sp>
        <p:nvSpPr>
          <p:cNvPr id="100357" name="AutoShape 5">
            <a:extLst>
              <a:ext uri="{FF2B5EF4-FFF2-40B4-BE49-F238E27FC236}">
                <a16:creationId xmlns:a16="http://schemas.microsoft.com/office/drawing/2014/main" id="{DE6AEAA0-22CD-C0D6-9904-EB1395A03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124200"/>
            <a:ext cx="19812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TU München</a:t>
            </a:r>
            <a:endParaRPr lang="de-DE" altLang="de-DE" sz="2400"/>
          </a:p>
        </p:txBody>
      </p:sp>
      <p:sp>
        <p:nvSpPr>
          <p:cNvPr id="100359" name="AutoShape 7">
            <a:extLst>
              <a:ext uri="{FF2B5EF4-FFF2-40B4-BE49-F238E27FC236}">
                <a16:creationId xmlns:a16="http://schemas.microsoft.com/office/drawing/2014/main" id="{CDD934EC-4D21-64EE-5855-1EA46E557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953000"/>
            <a:ext cx="25146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Universität Osnabrück</a:t>
            </a:r>
            <a:endParaRPr lang="de-DE" altLang="de-DE" sz="2400"/>
          </a:p>
        </p:txBody>
      </p:sp>
      <p:sp>
        <p:nvSpPr>
          <p:cNvPr id="100360" name="AutoShape 8">
            <a:extLst>
              <a:ext uri="{FF2B5EF4-FFF2-40B4-BE49-F238E27FC236}">
                <a16:creationId xmlns:a16="http://schemas.microsoft.com/office/drawing/2014/main" id="{53CD0531-C763-72BA-F3A0-1876FA0AD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810000"/>
            <a:ext cx="37338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Wissenschaftsbehörde Hamburg</a:t>
            </a:r>
            <a:endParaRPr lang="de-DE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7B3B3F72-E829-CB0D-6D61-53E5FF25D5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Denkfabrik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BB8689B0-6425-2026-3B5C-B0A6FD196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772400" cy="3657600"/>
          </a:xfrm>
        </p:spPr>
        <p:txBody>
          <a:bodyPr/>
          <a:lstStyle/>
          <a:p>
            <a:r>
              <a:rPr lang="de-DE" altLang="de-DE"/>
              <a:t>Wettbewerb durch Leistungsvergleiche ermöglichen</a:t>
            </a:r>
          </a:p>
          <a:p>
            <a:endParaRPr lang="de-DE" altLang="de-DE"/>
          </a:p>
          <a:p>
            <a:endParaRPr lang="de-DE" altLang="de-DE"/>
          </a:p>
          <a:p>
            <a:endParaRPr lang="de-DE" altLang="de-DE"/>
          </a:p>
        </p:txBody>
      </p:sp>
      <p:sp>
        <p:nvSpPr>
          <p:cNvPr id="102404" name="AutoShape 4">
            <a:extLst>
              <a:ext uri="{FF2B5EF4-FFF2-40B4-BE49-F238E27FC236}">
                <a16:creationId xmlns:a16="http://schemas.microsoft.com/office/drawing/2014/main" id="{00FC8A2D-46E0-49E1-0D81-95C993231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200400"/>
            <a:ext cx="21336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Studienführer 2000</a:t>
            </a:r>
            <a:endParaRPr lang="de-DE" altLang="de-DE" sz="2400"/>
          </a:p>
        </p:txBody>
      </p:sp>
      <p:sp>
        <p:nvSpPr>
          <p:cNvPr id="102406" name="AutoShape 6">
            <a:extLst>
              <a:ext uri="{FF2B5EF4-FFF2-40B4-BE49-F238E27FC236}">
                <a16:creationId xmlns:a16="http://schemas.microsoft.com/office/drawing/2014/main" id="{980E918B-85F4-3E5C-91C4-09C5CCE23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267200"/>
            <a:ext cx="2819400" cy="914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Benchmarking Club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Technischer Universitäten</a:t>
            </a:r>
          </a:p>
        </p:txBody>
      </p:sp>
      <p:sp>
        <p:nvSpPr>
          <p:cNvPr id="102407" name="AutoShape 7">
            <a:extLst>
              <a:ext uri="{FF2B5EF4-FFF2-40B4-BE49-F238E27FC236}">
                <a16:creationId xmlns:a16="http://schemas.microsoft.com/office/drawing/2014/main" id="{D3CAE017-03B3-4880-E437-A5552FBA2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581400"/>
            <a:ext cx="21336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Studienführer 2001</a:t>
            </a:r>
            <a:endParaRPr lang="de-DE" altLang="de-DE" sz="2400"/>
          </a:p>
        </p:txBody>
      </p:sp>
      <p:sp>
        <p:nvSpPr>
          <p:cNvPr id="102408" name="AutoShape 8">
            <a:extLst>
              <a:ext uri="{FF2B5EF4-FFF2-40B4-BE49-F238E27FC236}">
                <a16:creationId xmlns:a16="http://schemas.microsoft.com/office/drawing/2014/main" id="{9E5EF932-3B60-46EC-B82A-CE4B89F50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953000"/>
            <a:ext cx="2819400" cy="914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Benchmarking Club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Fachhochschulen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AF7EF5DF-2FDA-3308-23A4-D73E88F08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Denkfabrik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A5058E32-B8E7-CE11-495E-96992E52F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772400" cy="1524000"/>
          </a:xfrm>
        </p:spPr>
        <p:txBody>
          <a:bodyPr/>
          <a:lstStyle/>
          <a:p>
            <a:r>
              <a:rPr lang="de-DE" altLang="de-DE"/>
              <a:t>Wettbewerb durch adäquate Rahmenbedingungen absichern</a:t>
            </a:r>
          </a:p>
          <a:p>
            <a:pPr>
              <a:buClr>
                <a:schemeClr val="tx1"/>
              </a:buClr>
              <a:buFont typeface="Monotype Sorts" pitchFamily="2" charset="2"/>
              <a:buNone/>
            </a:pPr>
            <a:endParaRPr lang="de-DE" altLang="de-DE" sz="2400"/>
          </a:p>
        </p:txBody>
      </p:sp>
      <p:sp>
        <p:nvSpPr>
          <p:cNvPr id="104452" name="AutoShape 4">
            <a:extLst>
              <a:ext uri="{FF2B5EF4-FFF2-40B4-BE49-F238E27FC236}">
                <a16:creationId xmlns:a16="http://schemas.microsoft.com/office/drawing/2014/main" id="{50077049-BD3C-4B71-5C47-B4E13A4D9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14800"/>
            <a:ext cx="34290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Niedersachsen Finanzautonomie</a:t>
            </a:r>
            <a:endParaRPr lang="de-DE" altLang="de-DE" sz="2400"/>
          </a:p>
        </p:txBody>
      </p:sp>
      <p:sp>
        <p:nvSpPr>
          <p:cNvPr id="104456" name="AutoShape 8">
            <a:extLst>
              <a:ext uri="{FF2B5EF4-FFF2-40B4-BE49-F238E27FC236}">
                <a16:creationId xmlns:a16="http://schemas.microsoft.com/office/drawing/2014/main" id="{DA7A8284-5D6A-15F7-0DBC-8AECA1374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181600"/>
            <a:ext cx="49530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Wissenschaftsministerium Baden-Württemberg</a:t>
            </a:r>
            <a:endParaRPr lang="de-DE" altLang="de-DE" sz="2400"/>
          </a:p>
        </p:txBody>
      </p:sp>
      <p:sp>
        <p:nvSpPr>
          <p:cNvPr id="104457" name="Rectangle 9">
            <a:extLst>
              <a:ext uri="{FF2B5EF4-FFF2-40B4-BE49-F238E27FC236}">
                <a16:creationId xmlns:a16="http://schemas.microsoft.com/office/drawing/2014/main" id="{6E4B3E0A-5452-55D1-DF12-8AE266670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685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 typeface="Monotype Sorts" pitchFamily="2" charset="2"/>
              <a:buChar char="J"/>
            </a:pPr>
            <a:r>
              <a:rPr lang="de-DE" altLang="de-DE" sz="2400"/>
              <a:t>  </a:t>
            </a:r>
            <a:r>
              <a:rPr lang="de-DE" altLang="de-DE" sz="2800"/>
              <a:t>Finanzautonomie der Hochschulen fördern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64A7CA53-35BE-4BC4-6280-967F3669D0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Denkfabrik</a:t>
            </a:r>
          </a:p>
        </p:txBody>
      </p:sp>
      <p:sp>
        <p:nvSpPr>
          <p:cNvPr id="106500" name="Rectangle 4">
            <a:extLst>
              <a:ext uri="{FF2B5EF4-FFF2-40B4-BE49-F238E27FC236}">
                <a16:creationId xmlns:a16="http://schemas.microsoft.com/office/drawing/2014/main" id="{B4505627-CE90-40E1-58DE-BC8FFAE12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057400"/>
            <a:ext cx="701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 typeface="Monotype Sorts" pitchFamily="2" charset="2"/>
              <a:buChar char="J"/>
            </a:pPr>
            <a:r>
              <a:rPr lang="de-DE" altLang="de-DE" sz="2400"/>
              <a:t>  </a:t>
            </a:r>
            <a:r>
              <a:rPr lang="de-DE" altLang="de-DE" sz="2800"/>
              <a:t>Strategien für die Nutzung neuer Medien</a:t>
            </a:r>
          </a:p>
        </p:txBody>
      </p:sp>
      <p:sp>
        <p:nvSpPr>
          <p:cNvPr id="106501" name="AutoShape 5">
            <a:extLst>
              <a:ext uri="{FF2B5EF4-FFF2-40B4-BE49-F238E27FC236}">
                <a16:creationId xmlns:a16="http://schemas.microsoft.com/office/drawing/2014/main" id="{2DB7B795-6994-5071-F2FC-5CC75CACC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819400"/>
            <a:ext cx="48768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Virtuelle Hochschule Baden Württemberg</a:t>
            </a:r>
            <a:endParaRPr lang="de-DE" altLang="de-DE" sz="2400"/>
          </a:p>
        </p:txBody>
      </p:sp>
      <p:sp>
        <p:nvSpPr>
          <p:cNvPr id="106502" name="AutoShape 6">
            <a:extLst>
              <a:ext uri="{FF2B5EF4-FFF2-40B4-BE49-F238E27FC236}">
                <a16:creationId xmlns:a16="http://schemas.microsoft.com/office/drawing/2014/main" id="{AD31DF94-87A4-003E-1F6C-EC35C94BF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029200"/>
            <a:ext cx="34290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EUREC Projekt</a:t>
            </a:r>
            <a:endParaRPr lang="de-DE" altLang="de-DE" sz="2400"/>
          </a:p>
        </p:txBody>
      </p:sp>
      <p:sp>
        <p:nvSpPr>
          <p:cNvPr id="106503" name="Rectangle 7">
            <a:extLst>
              <a:ext uri="{FF2B5EF4-FFF2-40B4-BE49-F238E27FC236}">
                <a16:creationId xmlns:a16="http://schemas.microsoft.com/office/drawing/2014/main" id="{06917D22-9F7C-DC51-CAD2-B7034C181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114800"/>
            <a:ext cx="701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 typeface="Monotype Sorts" pitchFamily="2" charset="2"/>
              <a:buChar char="J"/>
            </a:pPr>
            <a:r>
              <a:rPr lang="de-DE" altLang="de-DE" sz="2400"/>
              <a:t>  </a:t>
            </a:r>
            <a:r>
              <a:rPr lang="de-DE" altLang="de-DE" sz="2800"/>
              <a:t>Auswirkungen von Forschungsevaluationen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25A4FB21-C7C0-289D-8C6A-CA28726A22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Denkfabrik</a:t>
            </a:r>
          </a:p>
        </p:txBody>
      </p:sp>
      <p:sp>
        <p:nvSpPr>
          <p:cNvPr id="108548" name="Rectangle 4">
            <a:extLst>
              <a:ext uri="{FF2B5EF4-FFF2-40B4-BE49-F238E27FC236}">
                <a16:creationId xmlns:a16="http://schemas.microsoft.com/office/drawing/2014/main" id="{88A7839E-FA72-C108-8A84-EE93C78DC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057400"/>
            <a:ext cx="701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 typeface="Monotype Sorts" pitchFamily="2" charset="2"/>
              <a:buChar char="J"/>
            </a:pPr>
            <a:r>
              <a:rPr lang="de-DE" altLang="de-DE" sz="2400"/>
              <a:t>  </a:t>
            </a:r>
            <a:r>
              <a:rPr lang="de-DE" altLang="de-DE" sz="2800"/>
              <a:t>Studiengebühren</a:t>
            </a:r>
          </a:p>
        </p:txBody>
      </p:sp>
      <p:sp>
        <p:nvSpPr>
          <p:cNvPr id="108549" name="Rectangle 5">
            <a:extLst>
              <a:ext uri="{FF2B5EF4-FFF2-40B4-BE49-F238E27FC236}">
                <a16:creationId xmlns:a16="http://schemas.microsoft.com/office/drawing/2014/main" id="{4FF7C49A-2F58-FCF3-1EBF-26791E3CE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038600"/>
            <a:ext cx="701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 typeface="Monotype Sorts" pitchFamily="2" charset="2"/>
              <a:buChar char="J"/>
            </a:pPr>
            <a:r>
              <a:rPr lang="de-DE" altLang="de-DE" sz="2400"/>
              <a:t>  </a:t>
            </a:r>
            <a:r>
              <a:rPr lang="de-DE" altLang="de-DE" sz="2800"/>
              <a:t>Ablösung der Kapazitätsverordnung</a:t>
            </a:r>
          </a:p>
        </p:txBody>
      </p:sp>
      <p:sp>
        <p:nvSpPr>
          <p:cNvPr id="108550" name="AutoShape 6">
            <a:extLst>
              <a:ext uri="{FF2B5EF4-FFF2-40B4-BE49-F238E27FC236}">
                <a16:creationId xmlns:a16="http://schemas.microsoft.com/office/drawing/2014/main" id="{21F252B7-7AA0-079E-849D-1B268057C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200400"/>
            <a:ext cx="29718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FORSA Umfrage</a:t>
            </a:r>
            <a:endParaRPr lang="de-DE" altLang="de-DE" sz="2400"/>
          </a:p>
        </p:txBody>
      </p:sp>
      <p:sp>
        <p:nvSpPr>
          <p:cNvPr id="108551" name="AutoShape 7">
            <a:extLst>
              <a:ext uri="{FF2B5EF4-FFF2-40B4-BE49-F238E27FC236}">
                <a16:creationId xmlns:a16="http://schemas.microsoft.com/office/drawing/2014/main" id="{E823031F-114A-76C7-640E-0778DBFAC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876800"/>
            <a:ext cx="20574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Gutachten</a:t>
            </a:r>
            <a:endParaRPr lang="de-DE" altLang="de-DE" sz="2400"/>
          </a:p>
        </p:txBody>
      </p:sp>
      <p:sp>
        <p:nvSpPr>
          <p:cNvPr id="108552" name="AutoShape 8">
            <a:extLst>
              <a:ext uri="{FF2B5EF4-FFF2-40B4-BE49-F238E27FC236}">
                <a16:creationId xmlns:a16="http://schemas.microsoft.com/office/drawing/2014/main" id="{D40919E5-B68E-6E88-D2D7-1AC19B65E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743200"/>
            <a:ext cx="27432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Focus Veröffentlichung </a:t>
            </a:r>
            <a:endParaRPr lang="de-DE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E588EB11-6585-0271-ECE3-429BE1388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Dialog &amp; Veranstaltungen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57A52A5-FC0C-32A8-D099-3F5E6EC33D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676400"/>
            <a:ext cx="7772400" cy="1371600"/>
          </a:xfrm>
        </p:spPr>
        <p:txBody>
          <a:bodyPr/>
          <a:lstStyle/>
          <a:p>
            <a:r>
              <a:rPr lang="de-DE" altLang="de-DE"/>
              <a:t>Zielgruppenspezifischer Transfer</a:t>
            </a:r>
          </a:p>
        </p:txBody>
      </p:sp>
      <p:sp>
        <p:nvSpPr>
          <p:cNvPr id="110596" name="AutoShape 4">
            <a:extLst>
              <a:ext uri="{FF2B5EF4-FFF2-40B4-BE49-F238E27FC236}">
                <a16:creationId xmlns:a16="http://schemas.microsoft.com/office/drawing/2014/main" id="{D76C16DF-EE8F-3CAF-1CA5-8B89728DD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124200"/>
            <a:ext cx="26670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Hochschulkurs</a:t>
            </a:r>
            <a:endParaRPr lang="de-DE" altLang="de-DE" sz="2400"/>
          </a:p>
        </p:txBody>
      </p:sp>
      <p:sp>
        <p:nvSpPr>
          <p:cNvPr id="110597" name="AutoShape 5">
            <a:extLst>
              <a:ext uri="{FF2B5EF4-FFF2-40B4-BE49-F238E27FC236}">
                <a16:creationId xmlns:a16="http://schemas.microsoft.com/office/drawing/2014/main" id="{C452FE61-709C-6CD2-8C51-04AE21D3D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505200"/>
            <a:ext cx="3429000" cy="914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Seminar „Managementaufgabe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Qualitätssicherung“</a:t>
            </a:r>
            <a:endParaRPr lang="de-DE" altLang="de-DE" sz="2400"/>
          </a:p>
        </p:txBody>
      </p:sp>
      <p:sp>
        <p:nvSpPr>
          <p:cNvPr id="110598" name="AutoShape 6">
            <a:extLst>
              <a:ext uri="{FF2B5EF4-FFF2-40B4-BE49-F238E27FC236}">
                <a16:creationId xmlns:a16="http://schemas.microsoft.com/office/drawing/2014/main" id="{960702B4-4028-5804-2319-52A39A649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495800"/>
            <a:ext cx="30480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Inhouse-Workshops</a:t>
            </a:r>
            <a:endParaRPr lang="de-DE" altLang="de-DE" sz="2400"/>
          </a:p>
        </p:txBody>
      </p:sp>
      <p:sp>
        <p:nvSpPr>
          <p:cNvPr id="110599" name="AutoShape 7">
            <a:extLst>
              <a:ext uri="{FF2B5EF4-FFF2-40B4-BE49-F238E27FC236}">
                <a16:creationId xmlns:a16="http://schemas.microsoft.com/office/drawing/2014/main" id="{D7150793-B6AD-1BCB-681C-772CA5F4A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181600"/>
            <a:ext cx="25146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000"/>
              <a:t>CHE.ckpoint</a:t>
            </a:r>
            <a:endParaRPr lang="de-DE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itlinf.ppt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E5405D"/>
      </a:accent2>
      <a:accent3>
        <a:srgbClr val="FFFFFF"/>
      </a:accent3>
      <a:accent4>
        <a:srgbClr val="000000"/>
      </a:accent4>
      <a:accent5>
        <a:srgbClr val="FDAAAC"/>
      </a:accent5>
      <a:accent6>
        <a:srgbClr val="CF3953"/>
      </a:accent6>
      <a:hlink>
        <a:srgbClr val="00DFCA"/>
      </a:hlink>
      <a:folHlink>
        <a:srgbClr val="EAEC5E"/>
      </a:folHlink>
    </a:clrScheme>
    <a:fontScheme name="seitlinf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Monotype Sorts" pitchFamily="2" charset="2"/>
          <a:buChar char="*"/>
          <a:tabLst/>
          <a:defRPr kumimoji="0" lang="de-DE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Monotype Sorts" pitchFamily="2" charset="2"/>
          <a:buChar char="*"/>
          <a:tabLst/>
          <a:defRPr kumimoji="0" lang="de-DE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eitlinf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tlinf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x:\appl\powpnt40\layout\farbovhd\seitlinf.ppt</Template>
  <TotalTime>0</TotalTime>
  <Pages>13</Pages>
  <Words>699</Words>
  <Application>Microsoft Macintosh PowerPoint</Application>
  <PresentationFormat>Letter (8,5x11 Zoll)</PresentationFormat>
  <Paragraphs>182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Times New Roman</vt:lpstr>
      <vt:lpstr>Monotype Sorts</vt:lpstr>
      <vt:lpstr>Arial</vt:lpstr>
      <vt:lpstr>seitlinf.ppt</vt:lpstr>
      <vt:lpstr>Bericht des CHE Jahrestagung der Universitätskanzler 27.-29. September 2000</vt:lpstr>
      <vt:lpstr>Bereiche</vt:lpstr>
      <vt:lpstr>Organisationsentwicklung</vt:lpstr>
      <vt:lpstr>Organisationsentwicklung</vt:lpstr>
      <vt:lpstr>Denkfabrik</vt:lpstr>
      <vt:lpstr>Denkfabrik</vt:lpstr>
      <vt:lpstr>Denkfabrik</vt:lpstr>
      <vt:lpstr>Denkfabrik</vt:lpstr>
      <vt:lpstr>Dialog &amp; Veranstaltungen</vt:lpstr>
      <vt:lpstr>Dialog &amp; Veranstaltungen</vt:lpstr>
      <vt:lpstr>Organisation und Budget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Niedersächsische Unileitungen</dc:title>
  <dc:subject/>
  <dc:creator>Dr. Frank Ziegele</dc:creator>
  <cp:keywords/>
  <dc:description/>
  <cp:lastModifiedBy>Detlef Müller-Böling</cp:lastModifiedBy>
  <cp:revision>147</cp:revision>
  <cp:lastPrinted>2000-01-05T09:25:21Z</cp:lastPrinted>
  <dcterms:created xsi:type="dcterms:W3CDTF">1998-02-11T11:09:22Z</dcterms:created>
  <dcterms:modified xsi:type="dcterms:W3CDTF">2023-08-28T08:49:42Z</dcterms:modified>
</cp:coreProperties>
</file>