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349" r:id="rId2"/>
    <p:sldId id="318" r:id="rId3"/>
    <p:sldId id="319" r:id="rId4"/>
    <p:sldId id="320" r:id="rId5"/>
    <p:sldId id="351" r:id="rId6"/>
    <p:sldId id="353" r:id="rId7"/>
    <p:sldId id="354" r:id="rId8"/>
    <p:sldId id="355" r:id="rId9"/>
    <p:sldId id="365" r:id="rId10"/>
    <p:sldId id="366" r:id="rId11"/>
    <p:sldId id="341" r:id="rId12"/>
    <p:sldId id="342" r:id="rId13"/>
    <p:sldId id="343" r:id="rId14"/>
    <p:sldId id="374" r:id="rId15"/>
    <p:sldId id="367" r:id="rId16"/>
    <p:sldId id="368" r:id="rId17"/>
    <p:sldId id="369" r:id="rId18"/>
    <p:sldId id="370" r:id="rId19"/>
    <p:sldId id="371" r:id="rId20"/>
    <p:sldId id="372" r:id="rId21"/>
    <p:sldId id="373" r:id="rId22"/>
    <p:sldId id="352" r:id="rId23"/>
    <p:sldId id="358" r:id="rId24"/>
    <p:sldId id="359" r:id="rId25"/>
    <p:sldId id="360" r:id="rId26"/>
  </p:sldIdLst>
  <p:sldSz cx="9144000" cy="6858000" type="screen4x3"/>
  <p:notesSz cx="6662738" cy="98329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7">
          <p15:clr>
            <a:srgbClr val="A4A3A4"/>
          </p15:clr>
        </p15:guide>
        <p15:guide id="2" pos="209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89" autoAdjust="0"/>
    <p:restoredTop sz="90952"/>
  </p:normalViewPr>
  <p:slideViewPr>
    <p:cSldViewPr>
      <p:cViewPr varScale="1">
        <p:scale>
          <a:sx n="116" d="100"/>
          <a:sy n="116" d="100"/>
        </p:scale>
        <p:origin x="264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4"/>
    </p:cViewPr>
  </p:sorterViewPr>
  <p:notesViewPr>
    <p:cSldViewPr>
      <p:cViewPr>
        <p:scale>
          <a:sx n="75" d="100"/>
          <a:sy n="75" d="100"/>
        </p:scale>
        <p:origin x="-1452" y="888"/>
      </p:cViewPr>
      <p:guideLst>
        <p:guide orient="horz" pos="3097"/>
        <p:guide pos="209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1026">
            <a:extLst>
              <a:ext uri="{FF2B5EF4-FFF2-40B4-BE49-F238E27FC236}">
                <a16:creationId xmlns:a16="http://schemas.microsoft.com/office/drawing/2014/main" id="{E57328F1-F52F-1F76-1121-1DA8E992349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01" tIns="45700" rIns="91401" bIns="4570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de-DE"/>
          </a:p>
        </p:txBody>
      </p:sp>
      <p:sp>
        <p:nvSpPr>
          <p:cNvPr id="211971" name="Rectangle 1027">
            <a:extLst>
              <a:ext uri="{FF2B5EF4-FFF2-40B4-BE49-F238E27FC236}">
                <a16:creationId xmlns:a16="http://schemas.microsoft.com/office/drawing/2014/main" id="{E724C7FB-25C5-C782-7D67-12E193D3C2E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0000" y="0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01" tIns="45700" rIns="91401" bIns="4570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de-DE"/>
          </a:p>
        </p:txBody>
      </p:sp>
      <p:sp>
        <p:nvSpPr>
          <p:cNvPr id="211972" name="Rectangle 1028">
            <a:extLst>
              <a:ext uri="{FF2B5EF4-FFF2-40B4-BE49-F238E27FC236}">
                <a16:creationId xmlns:a16="http://schemas.microsoft.com/office/drawing/2014/main" id="{A244A21B-C2C9-25A4-910B-DADEA19F530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01" tIns="45700" rIns="91401" bIns="4570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de-DE"/>
          </a:p>
        </p:txBody>
      </p:sp>
      <p:sp>
        <p:nvSpPr>
          <p:cNvPr id="211973" name="Rectangle 1029">
            <a:extLst>
              <a:ext uri="{FF2B5EF4-FFF2-40B4-BE49-F238E27FC236}">
                <a16:creationId xmlns:a16="http://schemas.microsoft.com/office/drawing/2014/main" id="{D07A44C6-2021-F46A-B908-EA06679FB66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0000" y="9372600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01" tIns="45700" rIns="91401" bIns="4570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6DCAD8D-502E-004E-81A6-9D8744348702}" type="slidenum">
              <a:rPr lang="en-GB" altLang="de-DE"/>
              <a:pPr/>
              <a:t>‹Nr.›</a:t>
            </a:fld>
            <a:endParaRPr lang="en-GB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0817B98C-8A71-1D42-C4B3-B08644B604D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02" tIns="45803" rIns="91602" bIns="45803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de-DE" altLang="de-DE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5F48633-E7A7-32AE-9DA2-DFFDF21BC44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775075" y="0"/>
            <a:ext cx="2887663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02" tIns="45803" rIns="91602" bIns="45803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de-DE" altLang="de-DE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0B13CECF-DA7F-A89B-F53F-3B3078E16C14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874713" y="736600"/>
            <a:ext cx="4916487" cy="3687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A9A900DE-13DC-E0D1-69A4-FD19BB8A86C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7413" y="4672013"/>
            <a:ext cx="4887912" cy="4424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02" tIns="45803" rIns="91602" bIns="458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Textformatierung des Masters zu bearbeiten.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BA8F870B-BE03-8113-FA12-1E10191C98D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40850"/>
            <a:ext cx="2887663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02" tIns="45803" rIns="91602" bIns="45803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de-DE" altLang="de-DE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73B7EE27-EEA7-3DA1-2769-F71916AFEE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5075" y="9340850"/>
            <a:ext cx="2887663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02" tIns="45803" rIns="91602" bIns="45803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36536F98-819E-3B41-80E9-6418E6326467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7DA7BDB2-2B5D-6DC7-546D-718DCC7F74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38D5DC-4686-C14B-87C6-5FB0557598B1}" type="slidenum">
              <a:rPr lang="de-DE" altLang="de-DE"/>
              <a:pPr/>
              <a:t>6</a:t>
            </a:fld>
            <a:endParaRPr lang="de-DE" altLang="de-DE"/>
          </a:p>
        </p:txBody>
      </p:sp>
      <p:sp>
        <p:nvSpPr>
          <p:cNvPr id="227330" name="Rectangle 2">
            <a:extLst>
              <a:ext uri="{FF2B5EF4-FFF2-40B4-BE49-F238E27FC236}">
                <a16:creationId xmlns:a16="http://schemas.microsoft.com/office/drawing/2014/main" id="{FBD805C4-9681-DFEB-AF95-9921224892B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871538" y="735013"/>
            <a:ext cx="4906962" cy="3679825"/>
          </a:xfrm>
          <a:ln/>
        </p:spPr>
      </p:sp>
      <p:sp>
        <p:nvSpPr>
          <p:cNvPr id="227331" name="Rectangle 3">
            <a:extLst>
              <a:ext uri="{FF2B5EF4-FFF2-40B4-BE49-F238E27FC236}">
                <a16:creationId xmlns:a16="http://schemas.microsoft.com/office/drawing/2014/main" id="{E4DDE5C6-AD04-A7C6-8D0B-6B177CB8F3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9000" y="4670425"/>
            <a:ext cx="4884738" cy="4424363"/>
          </a:xfrm>
        </p:spPr>
        <p:txBody>
          <a:bodyPr lIns="91405" tIns="45701" rIns="91405" bIns="45701"/>
          <a:lstStyle/>
          <a:p>
            <a:endParaRPr lang="en-GB" altLang="de-DE"/>
          </a:p>
          <a:p>
            <a:r>
              <a:rPr lang="en-GB" altLang="de-DE"/>
              <a:t>1. Fächer zeigen Maschinenbau einsteigen</a:t>
            </a:r>
          </a:p>
          <a:p>
            <a:endParaRPr lang="en-GB" altLang="de-DE"/>
          </a:p>
          <a:p>
            <a:r>
              <a:rPr lang="en-GB" altLang="de-DE"/>
              <a:t>2. Anhand von Bremen die 30 Indikatoren zeigen</a:t>
            </a:r>
          </a:p>
          <a:p>
            <a:endParaRPr lang="en-GB" altLang="de-DE"/>
          </a:p>
          <a:p>
            <a:r>
              <a:rPr lang="en-GB" altLang="de-DE"/>
              <a:t>3. Hitliste aufrufen</a:t>
            </a:r>
          </a:p>
          <a:p>
            <a:endParaRPr lang="en-GB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84C6001-7144-FB99-A3A9-E6EA64272F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E70AA9-69D9-EF4C-9423-35BBB64CAFD4}" type="slidenum">
              <a:rPr lang="de-DE" altLang="de-DE"/>
              <a:pPr/>
              <a:t>14</a:t>
            </a:fld>
            <a:endParaRPr lang="de-DE" altLang="de-DE"/>
          </a:p>
        </p:txBody>
      </p:sp>
      <p:sp>
        <p:nvSpPr>
          <p:cNvPr id="249858" name="Rectangle 2">
            <a:extLst>
              <a:ext uri="{FF2B5EF4-FFF2-40B4-BE49-F238E27FC236}">
                <a16:creationId xmlns:a16="http://schemas.microsoft.com/office/drawing/2014/main" id="{B13EE1A5-DD10-2015-A575-3D64E6A20A0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874713" y="738188"/>
            <a:ext cx="4914900" cy="3686175"/>
          </a:xfrm>
          <a:ln/>
        </p:spPr>
      </p:sp>
      <p:sp>
        <p:nvSpPr>
          <p:cNvPr id="249859" name="Rectangle 3">
            <a:extLst>
              <a:ext uri="{FF2B5EF4-FFF2-40B4-BE49-F238E27FC236}">
                <a16:creationId xmlns:a16="http://schemas.microsoft.com/office/drawing/2014/main" id="{17AC46E8-E09A-8C4B-8FD3-0BF51E10AA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7413" y="4670425"/>
            <a:ext cx="4887912" cy="4424363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083B8B-9869-C6E1-BD16-21A09FFE78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7EE51EA-1085-ED89-313F-60EC9366D7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87AE1BD-EE85-A74E-8733-EC8AE9BCE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New Orleans</a:t>
            </a:r>
          </a:p>
          <a:p>
            <a:r>
              <a:rPr lang="en-US" altLang="de-DE"/>
              <a:t>12.03.2003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A75140B-6034-5198-98AB-735BC432D8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0DEC692-79C1-1645-B7BA-76311A66B116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4492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67D781-3BEE-3101-B6F0-273264A0E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69D9C80-FF5E-7556-BB20-35220286ED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46F408B-29A8-246A-03F5-8DE77EB52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New Orleans</a:t>
            </a:r>
          </a:p>
          <a:p>
            <a:r>
              <a:rPr lang="en-US" altLang="de-DE"/>
              <a:t>12.03.2003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000157A-1BF3-7FDC-1A52-D55B1B5E6B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12D16B8-6D6F-E44C-93B5-5F860A879AB3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304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50C722E-9D2C-B75C-5141-B5953BDFFC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86550" y="0"/>
            <a:ext cx="2228850" cy="60960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8591110-A342-B2DB-5157-54B409950A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534150" cy="60960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791A45A-0E54-E8FC-F73B-2DDC52730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New Orleans</a:t>
            </a:r>
          </a:p>
          <a:p>
            <a:r>
              <a:rPr lang="en-US" altLang="de-DE"/>
              <a:t>12.03.2003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EDD09AE-CDE9-A625-991A-17DDD052699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039177-6272-4C41-AF58-20476807F38B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073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467992-1A11-C0A3-DD47-BB0E6C8AE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A8D440F-0DA9-54DB-17A8-559989087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F11B3E8-4C4E-3E55-EDFD-1F2CFCFEF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New Orleans</a:t>
            </a:r>
          </a:p>
          <a:p>
            <a:r>
              <a:rPr lang="en-US" altLang="de-DE"/>
              <a:t>12.03.2003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A04A2F1-9E90-75A6-46BD-A714B37363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B3E0D3A-548A-844A-984E-99753484C5FD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532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509430-4DA5-1CAE-A1FE-258A2D896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6C47C9D-465C-9814-1B4C-71DF8D88BB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76DB3CA-78B1-E713-F3AA-AD3BEE79F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New Orleans</a:t>
            </a:r>
          </a:p>
          <a:p>
            <a:r>
              <a:rPr lang="en-US" altLang="de-DE"/>
              <a:t>12.03.2003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919129F-66FF-2D02-D280-0A7311E04E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2F93CD-DD1B-F84E-9F76-E11A3CB084F2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6365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EC5AFA-3452-0CA1-069C-95B309E3E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9B6F1C6-232B-1431-8B3D-7440B73FE4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0D3E57F-963D-468C-D8DA-4D35E55ABC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7138091-C1FA-5C87-5AF3-07C81F8D9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New Orleans</a:t>
            </a:r>
          </a:p>
          <a:p>
            <a:r>
              <a:rPr lang="en-US" altLang="de-DE"/>
              <a:t>12.03.2003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F60582-FDF7-079A-71F1-D05D520493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54BB20C-EE72-1B46-B501-477C60D9F4D4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776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BC480D-8817-1BE3-E130-8C6187F23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682D6F2-672B-4B73-1E92-817D93E009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16E76F4-6B86-AC39-6E0D-3CE0455A4F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D9F97F8-C52E-176E-D1B8-8C2FA0045D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D7E251E-6BF1-32AC-2311-27B6D28E10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B92FBD9-1F79-3944-8262-9BC9936E7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New Orleans</a:t>
            </a:r>
          </a:p>
          <a:p>
            <a:r>
              <a:rPr lang="en-US" altLang="de-DE"/>
              <a:t>12.03.2003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A9D1E4E3-21DE-B0EB-CFCC-C5E88FB1BC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7CFD69-BE0C-714C-8303-9885554768CB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502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518422-691D-DE98-16DD-66E49E156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A3CA568-0701-09F2-2643-B7E839F0D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New Orleans</a:t>
            </a:r>
          </a:p>
          <a:p>
            <a:r>
              <a:rPr lang="en-US" altLang="de-DE"/>
              <a:t>12.03.2003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3CE9FAC-6FE0-C62D-1B2F-B3D0750457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822B45C-D5A4-5C4D-82DD-775D7B0ED435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426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312AAC7-0855-8A8F-4428-CF584801F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New Orleans</a:t>
            </a:r>
          </a:p>
          <a:p>
            <a:r>
              <a:rPr lang="en-US" altLang="de-DE"/>
              <a:t>12.03.2003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76BE1019-9EDA-CAB8-E9E2-814A82BA8B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932946D-D486-3247-97AB-D2574E58D974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341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5F86A3-87D1-E545-7343-3377E1EF6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B067292-349F-9CAA-FF92-C87B715FF5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DE64FB3-6826-3379-DC9C-193859A774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C6B5D02-EA88-FBBE-0FF5-FB9011E12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New Orleans</a:t>
            </a:r>
          </a:p>
          <a:p>
            <a:r>
              <a:rPr lang="en-US" altLang="de-DE"/>
              <a:t>12.03.2003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8FFCCCA-239A-D93E-F601-CB49C13102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9AF5B36-257E-EF4E-93DE-FBA9344E5956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463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43DC37-FD00-1DB8-1C0A-C9ADE8C82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A4BD69F-D688-FE03-CED5-AC38AA97EE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5916E53-98C9-B1EA-4920-2DC37D98F7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F462910-AE52-1435-C0D6-44953BAAB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New Orleans</a:t>
            </a:r>
          </a:p>
          <a:p>
            <a:r>
              <a:rPr lang="en-US" altLang="de-DE"/>
              <a:t>12.03.2003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3DD0B6D-F52B-0018-7D57-55CA43690D4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AE1DAE-351F-3C4F-BABB-D1271A10ECAB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7969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>
            <a:extLst>
              <a:ext uri="{FF2B5EF4-FFF2-40B4-BE49-F238E27FC236}">
                <a16:creationId xmlns:a16="http://schemas.microsoft.com/office/drawing/2014/main" id="{AA74EA85-C08E-2681-B7EE-52A72903D8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27FAD06D-745A-D4BB-9C4B-8FA9A26EF4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7391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3BB48B1-6BB2-4C32-32B6-448B5F41A3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295400"/>
            <a:ext cx="88392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Master-Textformat zu bearbeiten.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E001A67-280B-CA7B-CFBC-82DCAD2F587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>
                <a:latin typeface="+mn-lt"/>
              </a:defRPr>
            </a:lvl1pPr>
          </a:lstStyle>
          <a:p>
            <a:r>
              <a:rPr lang="en-US" altLang="de-DE"/>
              <a:t>New Orleans</a:t>
            </a:r>
          </a:p>
          <a:p>
            <a:r>
              <a:rPr lang="en-US" altLang="de-DE"/>
              <a:t>12.03.2003</a:t>
            </a: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C1453682-9A90-7D06-9865-F1BD4ADF70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525" y="990600"/>
            <a:ext cx="7248525" cy="1524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38AE691-A09D-CD6A-1B19-8A638F0E45B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324600"/>
            <a:ext cx="533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latin typeface="+mn-lt"/>
              </a:defRPr>
            </a:lvl1pPr>
          </a:lstStyle>
          <a:p>
            <a:fld id="{3D1ED40A-6DDB-CF49-AA7A-F35F3B0E6357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1039" name="Text Box 15">
            <a:extLst>
              <a:ext uri="{FF2B5EF4-FFF2-40B4-BE49-F238E27FC236}">
                <a16:creationId xmlns:a16="http://schemas.microsoft.com/office/drawing/2014/main" id="{D448D95E-11C7-D6CF-76F7-2A1621F73C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85725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800">
                <a:solidFill>
                  <a:srgbClr val="000000"/>
                </a:solidFill>
                <a:latin typeface="Arial" panose="020B0604020202020204" pitchFamily="34" charset="0"/>
              </a:rPr>
              <a:t>www.che.de</a:t>
            </a:r>
            <a:endParaRPr lang="de-DE" altLang="de-DE" sz="1400">
              <a:latin typeface="Arial" panose="020B0604020202020204" pitchFamily="34" charset="0"/>
            </a:endParaRPr>
          </a:p>
        </p:txBody>
      </p:sp>
      <p:pic>
        <p:nvPicPr>
          <p:cNvPr id="1040" name="Picture 16">
            <a:extLst>
              <a:ext uri="{FF2B5EF4-FFF2-40B4-BE49-F238E27FC236}">
                <a16:creationId xmlns:a16="http://schemas.microsoft.com/office/drawing/2014/main" id="{EB1DA4BF-2FB1-C455-F8CD-8A76A9DDF9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813" y="169863"/>
            <a:ext cx="1295400" cy="69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5" name="Picture 21">
            <a:extLst>
              <a:ext uri="{FF2B5EF4-FFF2-40B4-BE49-F238E27FC236}">
                <a16:creationId xmlns:a16="http://schemas.microsoft.com/office/drawing/2014/main" id="{425802B6-64B9-5F1B-B47F-2A221C00D7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81200" cy="98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2">
            <a:extLst>
              <a:ext uri="{FF2B5EF4-FFF2-40B4-BE49-F238E27FC236}">
                <a16:creationId xmlns:a16="http://schemas.microsoft.com/office/drawing/2014/main" id="{9045CCBB-148F-19EE-5563-7810C710F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New Orleans</a:t>
            </a:r>
          </a:p>
          <a:p>
            <a:r>
              <a:rPr lang="en-US" altLang="de-DE"/>
              <a:t>12.03.2003</a:t>
            </a:r>
          </a:p>
        </p:txBody>
      </p:sp>
      <p:sp>
        <p:nvSpPr>
          <p:cNvPr id="3" name="Foliennummernplatzhalter 3">
            <a:extLst>
              <a:ext uri="{FF2B5EF4-FFF2-40B4-BE49-F238E27FC236}">
                <a16:creationId xmlns:a16="http://schemas.microsoft.com/office/drawing/2014/main" id="{6D11BFCC-24FD-339C-80E9-577899789CB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F86481-1751-2544-9A00-B2776C7EFB12}" type="slidenum">
              <a:rPr lang="en-US" altLang="de-DE"/>
              <a:pPr/>
              <a:t>1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10947" name="Text Box 1027">
            <a:extLst>
              <a:ext uri="{FF2B5EF4-FFF2-40B4-BE49-F238E27FC236}">
                <a16:creationId xmlns:a16="http://schemas.microsoft.com/office/drawing/2014/main" id="{0798ECAF-D9F1-4816-DBAD-D5BC2120C8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752600"/>
            <a:ext cx="5518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de-DE" sz="3600">
                <a:latin typeface="Arial" panose="020B0604020202020204" pitchFamily="34" charset="0"/>
              </a:rPr>
              <a:t>The CHE- / stern - ranking</a:t>
            </a:r>
          </a:p>
        </p:txBody>
      </p:sp>
      <p:sp>
        <p:nvSpPr>
          <p:cNvPr id="210948" name="Text Box 1028">
            <a:extLst>
              <a:ext uri="{FF2B5EF4-FFF2-40B4-BE49-F238E27FC236}">
                <a16:creationId xmlns:a16="http://schemas.microsoft.com/office/drawing/2014/main" id="{5FD822FB-5204-A646-C77E-843968D2AE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048000"/>
            <a:ext cx="65770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de-DE">
                <a:latin typeface="Arial" panose="020B0604020202020204" pitchFamily="34" charset="0"/>
              </a:rPr>
              <a:t>Detlef Müller-Böling </a:t>
            </a:r>
          </a:p>
          <a:p>
            <a:pPr algn="ctr"/>
            <a:r>
              <a:rPr lang="en-GB" altLang="de-DE">
                <a:latin typeface="Arial" panose="020B0604020202020204" pitchFamily="34" charset="0"/>
              </a:rPr>
              <a:t>CHE Centre for Higher Education Development</a:t>
            </a:r>
          </a:p>
          <a:p>
            <a:pPr algn="ctr"/>
            <a:r>
              <a:rPr lang="en-GB" altLang="de-DE">
                <a:latin typeface="Arial" panose="020B0604020202020204" pitchFamily="34" charset="0"/>
              </a:rPr>
              <a:t>Gütersloh, Germany</a:t>
            </a:r>
          </a:p>
        </p:txBody>
      </p:sp>
      <p:sp>
        <p:nvSpPr>
          <p:cNvPr id="210949" name="Text Box 1029">
            <a:extLst>
              <a:ext uri="{FF2B5EF4-FFF2-40B4-BE49-F238E27FC236}">
                <a16:creationId xmlns:a16="http://schemas.microsoft.com/office/drawing/2014/main" id="{DC092C1E-BFC6-7CC4-0AEC-48A0FE60E2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5463" y="4495800"/>
            <a:ext cx="3316287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de-DE" sz="2000" dirty="0">
                <a:latin typeface="Arial" panose="020B0604020202020204" pitchFamily="34" charset="0"/>
              </a:rPr>
              <a:t>How well do reforms travel?</a:t>
            </a:r>
          </a:p>
          <a:p>
            <a:pPr algn="ctr"/>
            <a:r>
              <a:rPr lang="en-GB" altLang="de-DE" sz="2000" dirty="0">
                <a:latin typeface="Arial" panose="020B0604020202020204" pitchFamily="34" charset="0"/>
              </a:rPr>
              <a:t>CIES Symposium</a:t>
            </a:r>
          </a:p>
          <a:p>
            <a:pPr algn="ctr"/>
            <a:r>
              <a:rPr lang="en-GB" altLang="de-DE" sz="2000" dirty="0">
                <a:latin typeface="Arial" panose="020B0604020202020204" pitchFamily="34" charset="0"/>
              </a:rPr>
              <a:t>12. March 2003</a:t>
            </a:r>
          </a:p>
          <a:p>
            <a:pPr algn="ctr"/>
            <a:r>
              <a:rPr lang="en-GB" altLang="de-DE" sz="2000" dirty="0">
                <a:latin typeface="Arial" panose="020B0604020202020204" pitchFamily="34" charset="0"/>
              </a:rPr>
              <a:t>New Orleans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2">
            <a:extLst>
              <a:ext uri="{FF2B5EF4-FFF2-40B4-BE49-F238E27FC236}">
                <a16:creationId xmlns:a16="http://schemas.microsoft.com/office/drawing/2014/main" id="{EE8F12B1-245C-4A89-A4BF-F74FAF297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New Orleans</a:t>
            </a:r>
          </a:p>
          <a:p>
            <a:r>
              <a:rPr lang="en-US" altLang="de-DE"/>
              <a:t>12.03.2003</a:t>
            </a:r>
          </a:p>
        </p:txBody>
      </p:sp>
      <p:sp>
        <p:nvSpPr>
          <p:cNvPr id="3" name="Foliennummernplatzhalter 3">
            <a:extLst>
              <a:ext uri="{FF2B5EF4-FFF2-40B4-BE49-F238E27FC236}">
                <a16:creationId xmlns:a16="http://schemas.microsoft.com/office/drawing/2014/main" id="{A1B0A46C-4289-07F4-F745-6075CAF8B1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F5CD09-88D7-B247-93B7-9B884730782B}" type="slidenum">
              <a:rPr lang="en-US" altLang="de-DE"/>
              <a:pPr/>
              <a:t>10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40642" name="Rectangle 2">
            <a:extLst>
              <a:ext uri="{FF2B5EF4-FFF2-40B4-BE49-F238E27FC236}">
                <a16:creationId xmlns:a16="http://schemas.microsoft.com/office/drawing/2014/main" id="{E2FBD12B-3578-FE12-080B-B1BF5A0C41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5334000" cy="990600"/>
          </a:xfrm>
        </p:spPr>
        <p:txBody>
          <a:bodyPr/>
          <a:lstStyle/>
          <a:p>
            <a:r>
              <a:rPr lang="de-DE" altLang="de-DE" b="1">
                <a:solidFill>
                  <a:schemeClr val="folHlink"/>
                </a:solidFill>
              </a:rPr>
              <a:t>Effects: </a:t>
            </a:r>
            <a:br>
              <a:rPr lang="de-DE" altLang="de-DE" b="1">
                <a:solidFill>
                  <a:schemeClr val="folHlink"/>
                </a:solidFill>
              </a:rPr>
            </a:br>
            <a:r>
              <a:rPr lang="de-DE" altLang="de-DE" b="1">
                <a:solidFill>
                  <a:schemeClr val="folHlink"/>
                </a:solidFill>
              </a:rPr>
              <a:t>page-impressions</a:t>
            </a:r>
          </a:p>
        </p:txBody>
      </p:sp>
      <p:graphicFrame>
        <p:nvGraphicFramePr>
          <p:cNvPr id="240643" name="Object 3">
            <a:extLst>
              <a:ext uri="{FF2B5EF4-FFF2-40B4-BE49-F238E27FC236}">
                <a16:creationId xmlns:a16="http://schemas.microsoft.com/office/drawing/2014/main" id="{35E3BB1D-FAB2-A582-0C87-16B55839D61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1233488"/>
          <a:ext cx="9144000" cy="562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abelle" r:id="rId2" imgW="8813800" imgH="5969000" progId="Excel.Sheet.8">
                  <p:embed/>
                </p:oleObj>
              </mc:Choice>
              <mc:Fallback>
                <p:oleObj name="Tabelle" r:id="rId2" imgW="8813800" imgH="5969000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233488"/>
                        <a:ext cx="9144000" cy="5624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2">
            <a:extLst>
              <a:ext uri="{FF2B5EF4-FFF2-40B4-BE49-F238E27FC236}">
                <a16:creationId xmlns:a16="http://schemas.microsoft.com/office/drawing/2014/main" id="{2A1A8C62-817F-316E-C88C-6F81D61B6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New Orleans</a:t>
            </a:r>
          </a:p>
          <a:p>
            <a:r>
              <a:rPr lang="en-US" altLang="de-DE"/>
              <a:t>12.03.2003</a:t>
            </a:r>
          </a:p>
        </p:txBody>
      </p:sp>
      <p:sp>
        <p:nvSpPr>
          <p:cNvPr id="3" name="Foliennummernplatzhalter 3">
            <a:extLst>
              <a:ext uri="{FF2B5EF4-FFF2-40B4-BE49-F238E27FC236}">
                <a16:creationId xmlns:a16="http://schemas.microsoft.com/office/drawing/2014/main" id="{5F03FA83-DE56-6641-723D-8921261E7C5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A3B6E4-D55A-3443-AA33-94ADD95C47FD}" type="slidenum">
              <a:rPr lang="en-US" altLang="de-DE"/>
              <a:pPr/>
              <a:t>11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198658" name="Text Box 2">
            <a:extLst>
              <a:ext uri="{FF2B5EF4-FFF2-40B4-BE49-F238E27FC236}">
                <a16:creationId xmlns:a16="http://schemas.microsoft.com/office/drawing/2014/main" id="{27573A23-13AA-4478-71C3-D0AE8C903F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198659" name="Rectangle 3">
            <a:extLst>
              <a:ext uri="{FF2B5EF4-FFF2-40B4-BE49-F238E27FC236}">
                <a16:creationId xmlns:a16="http://schemas.microsoft.com/office/drawing/2014/main" id="{A7F83B31-87E6-ABAC-BDD3-1F9560419C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371600"/>
            <a:ext cx="7620000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Students </a:t>
            </a:r>
          </a:p>
        </p:txBody>
      </p:sp>
      <p:sp>
        <p:nvSpPr>
          <p:cNvPr id="198660" name="Rectangle 4">
            <a:extLst>
              <a:ext uri="{FF2B5EF4-FFF2-40B4-BE49-F238E27FC236}">
                <a16:creationId xmlns:a16="http://schemas.microsoft.com/office/drawing/2014/main" id="{D905BF49-0437-3635-67F1-70A8DCDBAD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286000"/>
            <a:ext cx="6837363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 b="1"/>
              <a:t> &gt; </a:t>
            </a:r>
            <a:r>
              <a:rPr lang="de-DE" altLang="de-DE" sz="2800" b="1">
                <a:latin typeface="Arial" panose="020B0604020202020204" pitchFamily="34" charset="0"/>
              </a:rPr>
              <a:t>1/3 use rankings for orientation</a:t>
            </a:r>
            <a:endParaRPr lang="de-DE" altLang="de-DE" sz="3200" b="1"/>
          </a:p>
        </p:txBody>
      </p:sp>
      <p:sp>
        <p:nvSpPr>
          <p:cNvPr id="198661" name="Rectangle 5">
            <a:extLst>
              <a:ext uri="{FF2B5EF4-FFF2-40B4-BE49-F238E27FC236}">
                <a16:creationId xmlns:a16="http://schemas.microsoft.com/office/drawing/2014/main" id="{745B2FCF-4CC0-9280-4EA5-708B285787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6096000"/>
            <a:ext cx="6837363" cy="5667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2800" b="1">
                <a:latin typeface="Arial" panose="020B0604020202020204" pitchFamily="34" charset="0"/>
              </a:rPr>
              <a:t>mainly achievement-oriented</a:t>
            </a:r>
            <a:endParaRPr lang="de-DE" altLang="de-DE" sz="3600" b="1">
              <a:latin typeface="Arial" panose="020B0604020202020204" pitchFamily="34" charset="0"/>
            </a:endParaRPr>
          </a:p>
        </p:txBody>
      </p:sp>
      <p:sp>
        <p:nvSpPr>
          <p:cNvPr id="198662" name="Rectangle 6">
            <a:extLst>
              <a:ext uri="{FF2B5EF4-FFF2-40B4-BE49-F238E27FC236}">
                <a16:creationId xmlns:a16="http://schemas.microsoft.com/office/drawing/2014/main" id="{16E59421-EAAD-52FB-7602-65FF506BC4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124200"/>
            <a:ext cx="5399088" cy="533400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8000"/>
            </a:extrusionClr>
            <a:contourClr>
              <a:srgbClr val="0080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2800"/>
              <a:t> </a:t>
            </a:r>
            <a:r>
              <a:rPr lang="de-DE" altLang="de-DE" sz="2800" b="1">
                <a:latin typeface="Arial" panose="020B0604020202020204" pitchFamily="34" charset="0"/>
              </a:rPr>
              <a:t>50 % engineers</a:t>
            </a:r>
            <a:endParaRPr lang="de-DE" altLang="de-DE" sz="2800"/>
          </a:p>
        </p:txBody>
      </p:sp>
      <p:sp>
        <p:nvSpPr>
          <p:cNvPr id="198663" name="Rectangle 7">
            <a:extLst>
              <a:ext uri="{FF2B5EF4-FFF2-40B4-BE49-F238E27FC236}">
                <a16:creationId xmlns:a16="http://schemas.microsoft.com/office/drawing/2014/main" id="{D685117B-9994-1995-DBF8-87D10CDBBE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886200"/>
            <a:ext cx="5399088" cy="533400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8000"/>
            </a:extrusionClr>
            <a:contourClr>
              <a:srgbClr val="0080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2800"/>
              <a:t> </a:t>
            </a:r>
            <a:r>
              <a:rPr lang="de-DE" altLang="de-DE" sz="2800" b="1">
                <a:latin typeface="Arial" panose="020B0604020202020204" pitchFamily="34" charset="0"/>
              </a:rPr>
              <a:t>42 % business students</a:t>
            </a:r>
            <a:endParaRPr lang="de-DE" altLang="de-DE" sz="2800"/>
          </a:p>
        </p:txBody>
      </p:sp>
      <p:sp>
        <p:nvSpPr>
          <p:cNvPr id="198664" name="Rectangle 8">
            <a:extLst>
              <a:ext uri="{FF2B5EF4-FFF2-40B4-BE49-F238E27FC236}">
                <a16:creationId xmlns:a16="http://schemas.microsoft.com/office/drawing/2014/main" id="{34A3B4AB-87B2-213C-F64F-F9EEAD8680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648200"/>
            <a:ext cx="5399088" cy="479425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8000"/>
            </a:extrusionClr>
            <a:contourClr>
              <a:srgbClr val="0080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2800"/>
              <a:t> </a:t>
            </a:r>
            <a:r>
              <a:rPr lang="de-DE" altLang="de-DE" sz="2800" b="1">
                <a:latin typeface="Arial" panose="020B0604020202020204" pitchFamily="34" charset="0"/>
              </a:rPr>
              <a:t>36 % law students</a:t>
            </a:r>
            <a:endParaRPr lang="de-DE" altLang="de-DE" sz="2800"/>
          </a:p>
        </p:txBody>
      </p:sp>
      <p:sp>
        <p:nvSpPr>
          <p:cNvPr id="198665" name="Rectangle 9">
            <a:extLst>
              <a:ext uri="{FF2B5EF4-FFF2-40B4-BE49-F238E27FC236}">
                <a16:creationId xmlns:a16="http://schemas.microsoft.com/office/drawing/2014/main" id="{A70FCD77-BA24-D153-27BD-55761D2F5E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5334000"/>
            <a:ext cx="5399088" cy="527050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8000"/>
            </a:extrusionClr>
            <a:contourClr>
              <a:srgbClr val="0080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2800">
                <a:latin typeface="Arial" panose="020B0604020202020204" pitchFamily="34" charset="0"/>
              </a:rPr>
              <a:t> </a:t>
            </a:r>
            <a:r>
              <a:rPr lang="de-DE" altLang="de-DE" sz="2800" b="1">
                <a:latin typeface="Arial" panose="020B0604020202020204" pitchFamily="34" charset="0"/>
              </a:rPr>
              <a:t>19 % literature</a:t>
            </a:r>
            <a:endParaRPr lang="de-DE" altLang="de-DE" sz="2800"/>
          </a:p>
        </p:txBody>
      </p:sp>
      <p:sp>
        <p:nvSpPr>
          <p:cNvPr id="198666" name="Rectangle 10">
            <a:extLst>
              <a:ext uri="{FF2B5EF4-FFF2-40B4-BE49-F238E27FC236}">
                <a16:creationId xmlns:a16="http://schemas.microsoft.com/office/drawing/2014/main" id="{2AF8EA1E-272F-A1FF-C4BB-24822AACA9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0"/>
            <a:ext cx="54102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 sz="3200" b="1">
                <a:solidFill>
                  <a:schemeClr val="folHlink"/>
                </a:solidFill>
              </a:rPr>
              <a:t>Effects:</a:t>
            </a:r>
            <a:br>
              <a:rPr lang="de-DE" altLang="de-DE" sz="3200" b="1">
                <a:solidFill>
                  <a:schemeClr val="folHlink"/>
                </a:solidFill>
              </a:rPr>
            </a:br>
            <a:r>
              <a:rPr lang="de-DE" altLang="de-DE" sz="3200" b="1">
                <a:solidFill>
                  <a:schemeClr val="folHlink"/>
                </a:solidFill>
              </a:rPr>
              <a:t>individual level</a:t>
            </a:r>
            <a:endParaRPr lang="de-DE" altLang="de-DE" b="1">
              <a:solidFill>
                <a:schemeClr val="folHlink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98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198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198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198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198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8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8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8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8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2">
            <a:extLst>
              <a:ext uri="{FF2B5EF4-FFF2-40B4-BE49-F238E27FC236}">
                <a16:creationId xmlns:a16="http://schemas.microsoft.com/office/drawing/2014/main" id="{95D649AE-799D-7C22-91D5-D0F208A57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New Orleans</a:t>
            </a:r>
          </a:p>
          <a:p>
            <a:r>
              <a:rPr lang="en-US" altLang="de-DE"/>
              <a:t>12.03.2003</a:t>
            </a:r>
          </a:p>
        </p:txBody>
      </p:sp>
      <p:sp>
        <p:nvSpPr>
          <p:cNvPr id="3" name="Foliennummernplatzhalter 3">
            <a:extLst>
              <a:ext uri="{FF2B5EF4-FFF2-40B4-BE49-F238E27FC236}">
                <a16:creationId xmlns:a16="http://schemas.microsoft.com/office/drawing/2014/main" id="{A7F06249-C120-B9E1-DCC2-0AD76BAE62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4B9CFA-A11E-BE40-99AF-5C8FE0D4D8C0}" type="slidenum">
              <a:rPr lang="en-US" altLang="de-DE"/>
              <a:pPr/>
              <a:t>12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199682" name="Text Box 2">
            <a:extLst>
              <a:ext uri="{FF2B5EF4-FFF2-40B4-BE49-F238E27FC236}">
                <a16:creationId xmlns:a16="http://schemas.microsoft.com/office/drawing/2014/main" id="{14A402FE-A9A6-1528-4C40-F9669BDDD1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199683" name="Rectangle 3">
            <a:extLst>
              <a:ext uri="{FF2B5EF4-FFF2-40B4-BE49-F238E27FC236}">
                <a16:creationId xmlns:a16="http://schemas.microsoft.com/office/drawing/2014/main" id="{DA927503-190C-1618-0991-1EC040A189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752600"/>
            <a:ext cx="7010400" cy="838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Psychology </a:t>
            </a:r>
          </a:p>
        </p:txBody>
      </p:sp>
      <p:sp>
        <p:nvSpPr>
          <p:cNvPr id="199684" name="Rectangle 4">
            <a:extLst>
              <a:ext uri="{FF2B5EF4-FFF2-40B4-BE49-F238E27FC236}">
                <a16:creationId xmlns:a16="http://schemas.microsoft.com/office/drawing/2014/main" id="{1BFC8752-1274-90F7-EBB7-2E170F8103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971800"/>
            <a:ext cx="6837363" cy="7953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2800" b="1">
                <a:latin typeface="Arial" panose="020B0604020202020204" pitchFamily="34" charset="0"/>
              </a:rPr>
              <a:t>numbers of applications at recommended universities</a:t>
            </a:r>
            <a:endParaRPr lang="de-DE" altLang="de-DE" sz="2800" b="1"/>
          </a:p>
        </p:txBody>
      </p:sp>
      <p:sp>
        <p:nvSpPr>
          <p:cNvPr id="199685" name="Rectangle 5">
            <a:extLst>
              <a:ext uri="{FF2B5EF4-FFF2-40B4-BE49-F238E27FC236}">
                <a16:creationId xmlns:a16="http://schemas.microsoft.com/office/drawing/2014/main" id="{501DA007-33F7-5EC7-EE4B-1BD856C3F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3913" y="4179888"/>
            <a:ext cx="5399087" cy="719137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8000"/>
            </a:extrusionClr>
            <a:contourClr>
              <a:srgbClr val="0080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 b="1"/>
              <a:t> </a:t>
            </a:r>
            <a:r>
              <a:rPr lang="de-DE" altLang="de-DE" sz="2800" b="1">
                <a:latin typeface="Arial" panose="020B0604020202020204" pitchFamily="34" charset="0"/>
              </a:rPr>
              <a:t>+ 19,4 % „researcher“</a:t>
            </a:r>
            <a:endParaRPr lang="de-DE" altLang="de-DE" sz="2800" b="1"/>
          </a:p>
        </p:txBody>
      </p:sp>
      <p:sp>
        <p:nvSpPr>
          <p:cNvPr id="199686" name="Rectangle 6">
            <a:extLst>
              <a:ext uri="{FF2B5EF4-FFF2-40B4-BE49-F238E27FC236}">
                <a16:creationId xmlns:a16="http://schemas.microsoft.com/office/drawing/2014/main" id="{4B5F3AA0-B436-0C0B-4A8F-80100A4704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5334000"/>
            <a:ext cx="5399088" cy="685800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8000"/>
            </a:extrusionClr>
            <a:contourClr>
              <a:srgbClr val="0080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 b="1"/>
              <a:t> </a:t>
            </a:r>
            <a:r>
              <a:rPr lang="de-DE" altLang="de-DE" sz="2800" b="1">
                <a:latin typeface="Arial" panose="020B0604020202020204" pitchFamily="34" charset="0"/>
              </a:rPr>
              <a:t>+ 15,1 % „straight ones“</a:t>
            </a:r>
            <a:r>
              <a:rPr lang="de-DE" altLang="de-DE" sz="3600" b="1">
                <a:latin typeface="Arial" panose="020B0604020202020204" pitchFamily="34" charset="0"/>
              </a:rPr>
              <a:t> </a:t>
            </a:r>
            <a:endParaRPr lang="de-DE" altLang="de-DE" sz="3200" b="1"/>
          </a:p>
        </p:txBody>
      </p:sp>
      <p:sp>
        <p:nvSpPr>
          <p:cNvPr id="199687" name="Rectangle 7">
            <a:extLst>
              <a:ext uri="{FF2B5EF4-FFF2-40B4-BE49-F238E27FC236}">
                <a16:creationId xmlns:a16="http://schemas.microsoft.com/office/drawing/2014/main" id="{F72052A6-F40F-D10C-C543-12136A866D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0"/>
            <a:ext cx="4343400" cy="9906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 sz="3200" b="1">
                <a:solidFill>
                  <a:schemeClr val="folHlink"/>
                </a:solidFill>
              </a:rPr>
              <a:t>Effects:</a:t>
            </a:r>
            <a:br>
              <a:rPr lang="de-DE" altLang="de-DE" sz="3200" b="1">
                <a:solidFill>
                  <a:schemeClr val="folHlink"/>
                </a:solidFill>
              </a:rPr>
            </a:br>
            <a:r>
              <a:rPr lang="de-DE" altLang="de-DE" sz="3200" b="1">
                <a:solidFill>
                  <a:schemeClr val="folHlink"/>
                </a:solidFill>
              </a:rPr>
              <a:t>example</a:t>
            </a:r>
            <a:endParaRPr lang="de-DE" altLang="de-DE" b="1">
              <a:solidFill>
                <a:schemeClr val="folHlink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99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199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199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2">
            <a:extLst>
              <a:ext uri="{FF2B5EF4-FFF2-40B4-BE49-F238E27FC236}">
                <a16:creationId xmlns:a16="http://schemas.microsoft.com/office/drawing/2014/main" id="{5ABD4AEC-B9EA-0088-833B-92A94E959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New Orleans</a:t>
            </a:r>
          </a:p>
          <a:p>
            <a:r>
              <a:rPr lang="en-US" altLang="de-DE"/>
              <a:t>12.03.2003</a:t>
            </a:r>
          </a:p>
        </p:txBody>
      </p:sp>
      <p:sp>
        <p:nvSpPr>
          <p:cNvPr id="3" name="Foliennummernplatzhalter 3">
            <a:extLst>
              <a:ext uri="{FF2B5EF4-FFF2-40B4-BE49-F238E27FC236}">
                <a16:creationId xmlns:a16="http://schemas.microsoft.com/office/drawing/2014/main" id="{A0A1BD55-48A0-E1AC-A0F5-3B9D946424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EC886A-6DFF-C24C-A516-8565C7B4A1B9}" type="slidenum">
              <a:rPr lang="en-US" altLang="de-DE"/>
              <a:pPr/>
              <a:t>13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00706" name="Text Box 2">
            <a:extLst>
              <a:ext uri="{FF2B5EF4-FFF2-40B4-BE49-F238E27FC236}">
                <a16:creationId xmlns:a16="http://schemas.microsoft.com/office/drawing/2014/main" id="{A4893B49-6684-913E-F089-479C2B1BBD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200707" name="Rectangle 3">
            <a:extLst>
              <a:ext uri="{FF2B5EF4-FFF2-40B4-BE49-F238E27FC236}">
                <a16:creationId xmlns:a16="http://schemas.microsoft.com/office/drawing/2014/main" id="{9EAF8C94-F061-E4DD-B8F1-07E0B188CD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1824038"/>
            <a:ext cx="7350125" cy="838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Universities</a:t>
            </a:r>
          </a:p>
        </p:txBody>
      </p:sp>
      <p:sp>
        <p:nvSpPr>
          <p:cNvPr id="200708" name="Rectangle 4">
            <a:extLst>
              <a:ext uri="{FF2B5EF4-FFF2-40B4-BE49-F238E27FC236}">
                <a16:creationId xmlns:a16="http://schemas.microsoft.com/office/drawing/2014/main" id="{EA541A43-0384-5D11-1DDF-20090BDC88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3200400"/>
            <a:ext cx="6837363" cy="10429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BZ" altLang="de-DE" sz="3200" b="1"/>
              <a:t> </a:t>
            </a:r>
            <a:r>
              <a:rPr lang="en-BZ" altLang="de-DE" sz="2800" b="1">
                <a:latin typeface="Arial" panose="020B0604020202020204" pitchFamily="34" charset="0"/>
              </a:rPr>
              <a:t>Analysis of strengths/weaknesses</a:t>
            </a:r>
            <a:endParaRPr lang="en-BZ" altLang="de-DE" sz="3200" b="1"/>
          </a:p>
        </p:txBody>
      </p:sp>
      <p:sp>
        <p:nvSpPr>
          <p:cNvPr id="200709" name="Rectangle 5">
            <a:extLst>
              <a:ext uri="{FF2B5EF4-FFF2-40B4-BE49-F238E27FC236}">
                <a16:creationId xmlns:a16="http://schemas.microsoft.com/office/drawing/2014/main" id="{BB6942EC-8A09-B37D-6A17-5AE25B266C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4724400"/>
            <a:ext cx="6837363" cy="10128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flatTx/>
          </a:bodyPr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2800" b="1">
                <a:latin typeface="Arial" panose="020B0604020202020204" pitchFamily="34" charset="0"/>
              </a:rPr>
              <a:t>Examples of reforms/ reorganisations</a:t>
            </a:r>
          </a:p>
        </p:txBody>
      </p:sp>
      <p:sp>
        <p:nvSpPr>
          <p:cNvPr id="200710" name="Rectangle 6">
            <a:extLst>
              <a:ext uri="{FF2B5EF4-FFF2-40B4-BE49-F238E27FC236}">
                <a16:creationId xmlns:a16="http://schemas.microsoft.com/office/drawing/2014/main" id="{CED54F0C-A37B-DC0C-933D-9999D2EAAA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0"/>
            <a:ext cx="5410200" cy="9906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Clr>
                <a:schemeClr val="accent1"/>
              </a:buClr>
              <a:buFont typeface="Monotype Sorts" pitchFamily="2" charset="2"/>
              <a:buNone/>
            </a:pPr>
            <a:r>
              <a:rPr lang="de-DE" altLang="de-DE" sz="3200" b="1">
                <a:solidFill>
                  <a:schemeClr val="folHlink"/>
                </a:solidFill>
              </a:rPr>
              <a:t>Effects:</a:t>
            </a:r>
            <a:br>
              <a:rPr lang="de-DE" altLang="de-DE" sz="3200" b="1">
                <a:solidFill>
                  <a:schemeClr val="folHlink"/>
                </a:solidFill>
              </a:rPr>
            </a:br>
            <a:r>
              <a:rPr lang="de-DE" altLang="de-DE" sz="3200" b="1">
                <a:solidFill>
                  <a:schemeClr val="folHlink"/>
                </a:solidFill>
              </a:rPr>
              <a:t>institutional level</a:t>
            </a:r>
            <a:endParaRPr lang="de-DE" altLang="de-DE" b="1">
              <a:solidFill>
                <a:schemeClr val="folHlink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00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200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2">
            <a:extLst>
              <a:ext uri="{FF2B5EF4-FFF2-40B4-BE49-F238E27FC236}">
                <a16:creationId xmlns:a16="http://schemas.microsoft.com/office/drawing/2014/main" id="{A69DBD5B-5717-8319-35E4-E746384B0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New Orleans</a:t>
            </a:r>
          </a:p>
          <a:p>
            <a:r>
              <a:rPr lang="en-US" altLang="de-DE"/>
              <a:t>12.03.2003</a:t>
            </a:r>
          </a:p>
        </p:txBody>
      </p:sp>
      <p:sp>
        <p:nvSpPr>
          <p:cNvPr id="3" name="Foliennummernplatzhalter 3">
            <a:extLst>
              <a:ext uri="{FF2B5EF4-FFF2-40B4-BE49-F238E27FC236}">
                <a16:creationId xmlns:a16="http://schemas.microsoft.com/office/drawing/2014/main" id="{893B7C16-AB16-AB50-E391-B0C0E006A2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1202E0-1197-3C49-92B0-F2963737BBD2}" type="slidenum">
              <a:rPr lang="en-US" altLang="de-DE"/>
              <a:pPr/>
              <a:t>14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48834" name="Text Box 2">
            <a:extLst>
              <a:ext uri="{FF2B5EF4-FFF2-40B4-BE49-F238E27FC236}">
                <a16:creationId xmlns:a16="http://schemas.microsoft.com/office/drawing/2014/main" id="{0DAAAC68-5B68-3B97-6753-CE0D679A47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248835" name="Rectangle 3">
            <a:extLst>
              <a:ext uri="{FF2B5EF4-FFF2-40B4-BE49-F238E27FC236}">
                <a16:creationId xmlns:a16="http://schemas.microsoft.com/office/drawing/2014/main" id="{95A46803-2B56-00CE-CD3E-35B455E382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905000"/>
            <a:ext cx="81534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 Austria + Switzerland</a:t>
            </a:r>
          </a:p>
        </p:txBody>
      </p:sp>
      <p:sp>
        <p:nvSpPr>
          <p:cNvPr id="248836" name="Rectangle 4">
            <a:extLst>
              <a:ext uri="{FF2B5EF4-FFF2-40B4-BE49-F238E27FC236}">
                <a16:creationId xmlns:a16="http://schemas.microsoft.com/office/drawing/2014/main" id="{96D4BB54-4AF0-1CFB-6109-0B10E37BCE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3124200"/>
            <a:ext cx="6858000" cy="1143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2800" b="1">
                <a:latin typeface="Arial" panose="020B0604020202020204" pitchFamily="34" charset="0"/>
              </a:rPr>
              <a:t>Austrian Universities decided </a:t>
            </a:r>
          </a:p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2800" b="1">
                <a:latin typeface="Arial" panose="020B0604020202020204" pitchFamily="34" charset="0"/>
              </a:rPr>
              <a:t>to join the CHE-Ranking. </a:t>
            </a:r>
          </a:p>
        </p:txBody>
      </p:sp>
      <p:sp>
        <p:nvSpPr>
          <p:cNvPr id="248837" name="Rectangle 5">
            <a:extLst>
              <a:ext uri="{FF2B5EF4-FFF2-40B4-BE49-F238E27FC236}">
                <a16:creationId xmlns:a16="http://schemas.microsoft.com/office/drawing/2014/main" id="{4D7EE86E-211B-32F8-450C-1CD2B9FF3C6D}"/>
              </a:ext>
            </a:extLst>
          </p:cNvPr>
          <p:cNvSpPr>
            <a:spLocks noChangeArrowheads="1"/>
          </p:cNvSpPr>
          <p:nvPr>
            <p:ph type="title"/>
          </p:nvPr>
        </p:nvSpPr>
        <p:spPr>
          <a:xfrm>
            <a:off x="2325688" y="203200"/>
            <a:ext cx="4208462" cy="685800"/>
          </a:xfrm>
          <a:noFill/>
          <a:ln/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de-DE" b="1">
                <a:solidFill>
                  <a:schemeClr val="folHlink"/>
                </a:solidFill>
              </a:rPr>
              <a:t>Perspective</a:t>
            </a:r>
            <a:r>
              <a:rPr lang="de-DE" altLang="de-DE" b="1"/>
              <a:t> </a:t>
            </a:r>
            <a:endParaRPr lang="de-DE" altLang="de-DE" sz="4800" b="1"/>
          </a:p>
        </p:txBody>
      </p:sp>
      <p:sp>
        <p:nvSpPr>
          <p:cNvPr id="248838" name="Rectangle 6">
            <a:extLst>
              <a:ext uri="{FF2B5EF4-FFF2-40B4-BE49-F238E27FC236}">
                <a16:creationId xmlns:a16="http://schemas.microsoft.com/office/drawing/2014/main" id="{C702982A-BA93-B1A3-5453-0ED2C83A75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4724400"/>
            <a:ext cx="6858000" cy="1143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2800" b="1">
                <a:latin typeface="Arial" panose="020B0604020202020204" pitchFamily="34" charset="0"/>
              </a:rPr>
              <a:t>SwissUp  is using our methology. </a:t>
            </a:r>
          </a:p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2800" b="1">
                <a:latin typeface="Arial" panose="020B0604020202020204" pitchFamily="34" charset="0"/>
              </a:rPr>
              <a:t>We will combine the datas.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48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48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48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2">
            <a:extLst>
              <a:ext uri="{FF2B5EF4-FFF2-40B4-BE49-F238E27FC236}">
                <a16:creationId xmlns:a16="http://schemas.microsoft.com/office/drawing/2014/main" id="{E2B1D06B-E951-9712-6C00-A919F4DEF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New Orleans</a:t>
            </a:r>
          </a:p>
          <a:p>
            <a:r>
              <a:rPr lang="en-US" altLang="de-DE"/>
              <a:t>12.03.2003</a:t>
            </a:r>
          </a:p>
        </p:txBody>
      </p:sp>
      <p:sp>
        <p:nvSpPr>
          <p:cNvPr id="3" name="Foliennummernplatzhalter 3">
            <a:extLst>
              <a:ext uri="{FF2B5EF4-FFF2-40B4-BE49-F238E27FC236}">
                <a16:creationId xmlns:a16="http://schemas.microsoft.com/office/drawing/2014/main" id="{521646CA-3989-20AD-A64E-4DEC0268F8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448649-35C1-1D41-AF08-5C27081E1B24}" type="slidenum">
              <a:rPr lang="en-US" altLang="de-DE"/>
              <a:pPr/>
              <a:t>15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41666" name="Text Box 2">
            <a:extLst>
              <a:ext uri="{FF2B5EF4-FFF2-40B4-BE49-F238E27FC236}">
                <a16:creationId xmlns:a16="http://schemas.microsoft.com/office/drawing/2014/main" id="{B3481727-4F11-5A16-2E0B-5586028862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752600"/>
            <a:ext cx="5518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de-DE" sz="3600">
                <a:latin typeface="Arial" panose="020B0604020202020204" pitchFamily="34" charset="0"/>
              </a:rPr>
              <a:t>The CHE- / stern - ranking</a:t>
            </a:r>
          </a:p>
        </p:txBody>
      </p:sp>
      <p:sp>
        <p:nvSpPr>
          <p:cNvPr id="241667" name="Text Box 3">
            <a:extLst>
              <a:ext uri="{FF2B5EF4-FFF2-40B4-BE49-F238E27FC236}">
                <a16:creationId xmlns:a16="http://schemas.microsoft.com/office/drawing/2014/main" id="{0187FE0F-D0EB-679D-CD68-13CF0ED784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048000"/>
            <a:ext cx="65770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de-DE">
                <a:latin typeface="Arial" panose="020B0604020202020204" pitchFamily="34" charset="0"/>
              </a:rPr>
              <a:t>Detlef Müller-Böling </a:t>
            </a:r>
          </a:p>
          <a:p>
            <a:pPr algn="ctr"/>
            <a:r>
              <a:rPr lang="en-GB" altLang="de-DE">
                <a:latin typeface="Arial" panose="020B0604020202020204" pitchFamily="34" charset="0"/>
              </a:rPr>
              <a:t>CHE Centre for Higher Education Development</a:t>
            </a:r>
          </a:p>
          <a:p>
            <a:pPr algn="ctr"/>
            <a:r>
              <a:rPr lang="en-GB" altLang="de-DE">
                <a:latin typeface="Arial" panose="020B0604020202020204" pitchFamily="34" charset="0"/>
              </a:rPr>
              <a:t>Gütersloh, Germany</a:t>
            </a:r>
          </a:p>
        </p:txBody>
      </p:sp>
      <p:sp>
        <p:nvSpPr>
          <p:cNvPr id="241668" name="Text Box 4">
            <a:extLst>
              <a:ext uri="{FF2B5EF4-FFF2-40B4-BE49-F238E27FC236}">
                <a16:creationId xmlns:a16="http://schemas.microsoft.com/office/drawing/2014/main" id="{7CB3509B-EF00-9BAD-F26C-D39BF41F68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5463" y="4495800"/>
            <a:ext cx="3316287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de-DE" sz="2000">
                <a:latin typeface="Arial" panose="020B0604020202020204" pitchFamily="34" charset="0"/>
              </a:rPr>
              <a:t>How well do reforms travel?</a:t>
            </a:r>
          </a:p>
          <a:p>
            <a:pPr algn="ctr"/>
            <a:r>
              <a:rPr lang="en-GB" altLang="de-DE" sz="2000">
                <a:latin typeface="Arial" panose="020B0604020202020204" pitchFamily="34" charset="0"/>
              </a:rPr>
              <a:t>CIEMS Symposium</a:t>
            </a:r>
          </a:p>
          <a:p>
            <a:pPr algn="ctr"/>
            <a:r>
              <a:rPr lang="en-GB" altLang="de-DE" sz="2000">
                <a:latin typeface="Arial" panose="020B0604020202020204" pitchFamily="34" charset="0"/>
              </a:rPr>
              <a:t>12. March 2003</a:t>
            </a:r>
          </a:p>
          <a:p>
            <a:pPr algn="ctr"/>
            <a:r>
              <a:rPr lang="en-GB" altLang="de-DE" sz="2000">
                <a:latin typeface="Arial" panose="020B0604020202020204" pitchFamily="34" charset="0"/>
              </a:rPr>
              <a:t>New Orleans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2">
            <a:extLst>
              <a:ext uri="{FF2B5EF4-FFF2-40B4-BE49-F238E27FC236}">
                <a16:creationId xmlns:a16="http://schemas.microsoft.com/office/drawing/2014/main" id="{8AF4FCD4-5119-160C-3BA4-C7C049A71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New Orleans</a:t>
            </a:r>
          </a:p>
          <a:p>
            <a:r>
              <a:rPr lang="en-US" altLang="de-DE"/>
              <a:t>12.03.2003</a:t>
            </a:r>
          </a:p>
        </p:txBody>
      </p:sp>
      <p:sp>
        <p:nvSpPr>
          <p:cNvPr id="3" name="Foliennummernplatzhalter 3">
            <a:extLst>
              <a:ext uri="{FF2B5EF4-FFF2-40B4-BE49-F238E27FC236}">
                <a16:creationId xmlns:a16="http://schemas.microsoft.com/office/drawing/2014/main" id="{5E325BA8-5050-581E-DADF-23132C2A61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C5395B-1D8B-5242-B5C3-BBDDFFED4DB9}" type="slidenum">
              <a:rPr lang="en-US" altLang="de-DE"/>
              <a:pPr/>
              <a:t>16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42690" name="Rectangle 2">
            <a:extLst>
              <a:ext uri="{FF2B5EF4-FFF2-40B4-BE49-F238E27FC236}">
                <a16:creationId xmlns:a16="http://schemas.microsoft.com/office/drawing/2014/main" id="{05CF57CA-D946-5BAD-891C-C6AEE3DFF6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67000" y="0"/>
            <a:ext cx="4724400" cy="990600"/>
          </a:xfrm>
        </p:spPr>
        <p:txBody>
          <a:bodyPr/>
          <a:lstStyle/>
          <a:p>
            <a:r>
              <a:rPr lang="de-DE" altLang="de-DE"/>
              <a:t>Studientipps</a:t>
            </a:r>
          </a:p>
        </p:txBody>
      </p:sp>
      <p:pic>
        <p:nvPicPr>
          <p:cNvPr id="242691" name="Picture 3">
            <a:extLst>
              <a:ext uri="{FF2B5EF4-FFF2-40B4-BE49-F238E27FC236}">
                <a16:creationId xmlns:a16="http://schemas.microsoft.com/office/drawing/2014/main" id="{9EB0B0D7-B77E-1ACA-F5DD-71AEC463BB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10" r="31482" b="5734"/>
          <a:stretch>
            <a:fillRect/>
          </a:stretch>
        </p:blipFill>
        <p:spPr bwMode="auto">
          <a:xfrm>
            <a:off x="533400" y="1219200"/>
            <a:ext cx="5638800" cy="547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2692" name="Picture 4">
            <a:extLst>
              <a:ext uri="{FF2B5EF4-FFF2-40B4-BE49-F238E27FC236}">
                <a16:creationId xmlns:a16="http://schemas.microsoft.com/office/drawing/2014/main" id="{94E94020-B0C6-B40B-3DED-26D3751064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33600" cy="992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2">
            <a:extLst>
              <a:ext uri="{FF2B5EF4-FFF2-40B4-BE49-F238E27FC236}">
                <a16:creationId xmlns:a16="http://schemas.microsoft.com/office/drawing/2014/main" id="{9BFB268A-6464-370A-4F11-D119F5C11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New Orleans</a:t>
            </a:r>
          </a:p>
          <a:p>
            <a:r>
              <a:rPr lang="en-US" altLang="de-DE"/>
              <a:t>12.03.2003</a:t>
            </a:r>
          </a:p>
        </p:txBody>
      </p:sp>
      <p:sp>
        <p:nvSpPr>
          <p:cNvPr id="3" name="Foliennummernplatzhalter 3">
            <a:extLst>
              <a:ext uri="{FF2B5EF4-FFF2-40B4-BE49-F238E27FC236}">
                <a16:creationId xmlns:a16="http://schemas.microsoft.com/office/drawing/2014/main" id="{F68FBBB0-CE9D-E4B0-1BB0-F961D14B92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84A1C9-F232-3E49-8D59-42D384626255}" type="slidenum">
              <a:rPr lang="en-US" altLang="de-DE"/>
              <a:pPr/>
              <a:t>17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43714" name="Rectangle 2">
            <a:extLst>
              <a:ext uri="{FF2B5EF4-FFF2-40B4-BE49-F238E27FC236}">
                <a16:creationId xmlns:a16="http://schemas.microsoft.com/office/drawing/2014/main" id="{1AB5C444-DE81-AA3D-0044-B32D481D6E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67000" y="0"/>
            <a:ext cx="4724400" cy="990600"/>
          </a:xfrm>
        </p:spPr>
        <p:txBody>
          <a:bodyPr/>
          <a:lstStyle/>
          <a:p>
            <a:r>
              <a:rPr lang="de-DE" altLang="de-DE"/>
              <a:t>Hitlisten</a:t>
            </a:r>
          </a:p>
        </p:txBody>
      </p:sp>
      <p:pic>
        <p:nvPicPr>
          <p:cNvPr id="243715" name="Picture 3">
            <a:extLst>
              <a:ext uri="{FF2B5EF4-FFF2-40B4-BE49-F238E27FC236}">
                <a16:creationId xmlns:a16="http://schemas.microsoft.com/office/drawing/2014/main" id="{52FDC384-B8D2-3012-12B5-2486F52B1B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33600" cy="992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</p:pic>
      <p:pic>
        <p:nvPicPr>
          <p:cNvPr id="243716" name="Picture 4">
            <a:extLst>
              <a:ext uri="{FF2B5EF4-FFF2-40B4-BE49-F238E27FC236}">
                <a16:creationId xmlns:a16="http://schemas.microsoft.com/office/drawing/2014/main" id="{1D597D14-BAD7-E38C-C5E1-2891C12239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81100"/>
            <a:ext cx="7467600" cy="560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2">
            <a:extLst>
              <a:ext uri="{FF2B5EF4-FFF2-40B4-BE49-F238E27FC236}">
                <a16:creationId xmlns:a16="http://schemas.microsoft.com/office/drawing/2014/main" id="{9A478A6B-834A-5EA4-D73C-312D69FF1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New Orleans</a:t>
            </a:r>
          </a:p>
          <a:p>
            <a:r>
              <a:rPr lang="en-US" altLang="de-DE"/>
              <a:t>12.03.2003</a:t>
            </a:r>
          </a:p>
        </p:txBody>
      </p:sp>
      <p:sp>
        <p:nvSpPr>
          <p:cNvPr id="3" name="Foliennummernplatzhalter 3">
            <a:extLst>
              <a:ext uri="{FF2B5EF4-FFF2-40B4-BE49-F238E27FC236}">
                <a16:creationId xmlns:a16="http://schemas.microsoft.com/office/drawing/2014/main" id="{DA273DDB-3BD4-971D-D87C-4C4B99FAF3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855579-4C28-1A4D-8382-341F9FFC5E59}" type="slidenum">
              <a:rPr lang="en-US" altLang="de-DE"/>
              <a:pPr/>
              <a:t>18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44738" name="Rectangle 2">
            <a:extLst>
              <a:ext uri="{FF2B5EF4-FFF2-40B4-BE49-F238E27FC236}">
                <a16:creationId xmlns:a16="http://schemas.microsoft.com/office/drawing/2014/main" id="{2C367AB4-90F0-9083-A27F-CFDA8358CA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67000" y="0"/>
            <a:ext cx="4724400" cy="990600"/>
          </a:xfrm>
        </p:spPr>
        <p:txBody>
          <a:bodyPr/>
          <a:lstStyle/>
          <a:p>
            <a:r>
              <a:rPr lang="de-DE" altLang="de-DE"/>
              <a:t>Persönliches Ranking</a:t>
            </a:r>
          </a:p>
        </p:txBody>
      </p:sp>
      <p:pic>
        <p:nvPicPr>
          <p:cNvPr id="244739" name="Picture 3">
            <a:extLst>
              <a:ext uri="{FF2B5EF4-FFF2-40B4-BE49-F238E27FC236}">
                <a16:creationId xmlns:a16="http://schemas.microsoft.com/office/drawing/2014/main" id="{D1A5AAD2-99A3-9BC7-FDC6-F8E6D45D95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33600" cy="992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</p:pic>
      <p:pic>
        <p:nvPicPr>
          <p:cNvPr id="244740" name="Picture 4">
            <a:extLst>
              <a:ext uri="{FF2B5EF4-FFF2-40B4-BE49-F238E27FC236}">
                <a16:creationId xmlns:a16="http://schemas.microsoft.com/office/drawing/2014/main" id="{930B000A-3A07-9533-6D71-0AFE3B035E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159" t="15868" r="30527" b="5263"/>
          <a:stretch>
            <a:fillRect/>
          </a:stretch>
        </p:blipFill>
        <p:spPr bwMode="auto">
          <a:xfrm>
            <a:off x="457200" y="1219200"/>
            <a:ext cx="7010400" cy="5399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2">
            <a:extLst>
              <a:ext uri="{FF2B5EF4-FFF2-40B4-BE49-F238E27FC236}">
                <a16:creationId xmlns:a16="http://schemas.microsoft.com/office/drawing/2014/main" id="{FEFAC018-3F75-1505-4AD2-09C2CA378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New Orleans</a:t>
            </a:r>
          </a:p>
          <a:p>
            <a:r>
              <a:rPr lang="en-US" altLang="de-DE"/>
              <a:t>12.03.2003</a:t>
            </a:r>
          </a:p>
        </p:txBody>
      </p:sp>
      <p:sp>
        <p:nvSpPr>
          <p:cNvPr id="3" name="Foliennummernplatzhalter 3">
            <a:extLst>
              <a:ext uri="{FF2B5EF4-FFF2-40B4-BE49-F238E27FC236}">
                <a16:creationId xmlns:a16="http://schemas.microsoft.com/office/drawing/2014/main" id="{16F829F0-6E87-824C-74C4-64F4338DF2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AAEDBE-8FB6-654C-B19A-F1772D09AC7D}" type="slidenum">
              <a:rPr lang="en-US" altLang="de-DE"/>
              <a:pPr/>
              <a:t>19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45762" name="Rectangle 2">
            <a:extLst>
              <a:ext uri="{FF2B5EF4-FFF2-40B4-BE49-F238E27FC236}">
                <a16:creationId xmlns:a16="http://schemas.microsoft.com/office/drawing/2014/main" id="{0A7AE17F-4B68-DD44-13AF-1CD60A28CC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62200" y="0"/>
            <a:ext cx="4724400" cy="990600"/>
          </a:xfrm>
        </p:spPr>
        <p:txBody>
          <a:bodyPr/>
          <a:lstStyle/>
          <a:p>
            <a:r>
              <a:rPr lang="de-DE" altLang="de-DE"/>
              <a:t>Persönliches Ranking</a:t>
            </a:r>
          </a:p>
        </p:txBody>
      </p:sp>
      <p:pic>
        <p:nvPicPr>
          <p:cNvPr id="245763" name="Picture 3">
            <a:extLst>
              <a:ext uri="{FF2B5EF4-FFF2-40B4-BE49-F238E27FC236}">
                <a16:creationId xmlns:a16="http://schemas.microsoft.com/office/drawing/2014/main" id="{153E4AE1-04F9-3923-1DFE-B5B5572B5E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33600" cy="992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</p:pic>
      <p:pic>
        <p:nvPicPr>
          <p:cNvPr id="245764" name="Picture 4">
            <a:extLst>
              <a:ext uri="{FF2B5EF4-FFF2-40B4-BE49-F238E27FC236}">
                <a16:creationId xmlns:a16="http://schemas.microsoft.com/office/drawing/2014/main" id="{4EA9D20D-A147-CFEA-D9AA-186333047D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270" r="35661" b="28889"/>
          <a:stretch>
            <a:fillRect/>
          </a:stretch>
        </p:blipFill>
        <p:spPr bwMode="auto">
          <a:xfrm>
            <a:off x="381000" y="1295400"/>
            <a:ext cx="8229600" cy="5164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F06B908-B9CA-8818-49C2-62F2DFA06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New Orleans</a:t>
            </a:r>
          </a:p>
          <a:p>
            <a:r>
              <a:rPr lang="en-US" altLang="de-DE"/>
              <a:t>12.03.2003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F2C033E6-83C8-DE59-5282-23DF07B8F3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6CC437-2130-3944-8CE1-1F1322DAE320}" type="slidenum">
              <a:rPr lang="en-US" altLang="de-DE"/>
              <a:pPr/>
              <a:t>2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153602" name="Rectangle 4098">
            <a:extLst>
              <a:ext uri="{FF2B5EF4-FFF2-40B4-BE49-F238E27FC236}">
                <a16:creationId xmlns:a16="http://schemas.microsoft.com/office/drawing/2014/main" id="{197CD10A-DD22-002F-2DFE-B13B05295572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143000" y="1752600"/>
            <a:ext cx="7467600" cy="792163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latin typeface="Arial" panose="020B0604020202020204" pitchFamily="34" charset="0"/>
              </a:rPr>
              <a:t>Initiated by German Rectors‘ Conference </a:t>
            </a:r>
          </a:p>
          <a:p>
            <a:r>
              <a:rPr lang="de-DE" altLang="de-DE" b="1">
                <a:latin typeface="Arial" panose="020B0604020202020204" pitchFamily="34" charset="0"/>
              </a:rPr>
              <a:t>early 90s</a:t>
            </a:r>
            <a:endParaRPr lang="de-DE" altLang="de-DE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53603" name="Rectangle 4099">
            <a:extLst>
              <a:ext uri="{FF2B5EF4-FFF2-40B4-BE49-F238E27FC236}">
                <a16:creationId xmlns:a16="http://schemas.microsoft.com/office/drawing/2014/main" id="{E8C0F451-65D9-8831-4BC7-9720B2696E4A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143000" y="4267200"/>
            <a:ext cx="74676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latin typeface="Arial" panose="020B0604020202020204" pitchFamily="34" charset="0"/>
              </a:rPr>
              <a:t>Founding task for CHE</a:t>
            </a:r>
            <a:endParaRPr lang="de-DE" altLang="de-DE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53606" name="Text Box 4102">
            <a:extLst>
              <a:ext uri="{FF2B5EF4-FFF2-40B4-BE49-F238E27FC236}">
                <a16:creationId xmlns:a16="http://schemas.microsoft.com/office/drawing/2014/main" id="{75FAAE0D-D833-075D-1AD4-7F9AE09481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6325" y="2698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GB" alt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53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2">
            <a:extLst>
              <a:ext uri="{FF2B5EF4-FFF2-40B4-BE49-F238E27FC236}">
                <a16:creationId xmlns:a16="http://schemas.microsoft.com/office/drawing/2014/main" id="{B1AE1157-E543-8C79-FD5B-6F5223BDA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New Orleans</a:t>
            </a:r>
          </a:p>
          <a:p>
            <a:r>
              <a:rPr lang="en-US" altLang="de-DE"/>
              <a:t>12.03.2003</a:t>
            </a:r>
          </a:p>
        </p:txBody>
      </p:sp>
      <p:sp>
        <p:nvSpPr>
          <p:cNvPr id="3" name="Foliennummernplatzhalter 3">
            <a:extLst>
              <a:ext uri="{FF2B5EF4-FFF2-40B4-BE49-F238E27FC236}">
                <a16:creationId xmlns:a16="http://schemas.microsoft.com/office/drawing/2014/main" id="{BCD4ECDB-0DB2-A304-244A-B51E4C9C20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8FEDC6-FBC7-714C-A6B2-C3EF471D2402}" type="slidenum">
              <a:rPr lang="en-US" altLang="de-DE"/>
              <a:pPr/>
              <a:t>20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46786" name="Rectangle 2">
            <a:extLst>
              <a:ext uri="{FF2B5EF4-FFF2-40B4-BE49-F238E27FC236}">
                <a16:creationId xmlns:a16="http://schemas.microsoft.com/office/drawing/2014/main" id="{2C59CDF5-1CB2-2EE0-91FD-1CD8AA8608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62200" y="0"/>
            <a:ext cx="4724400" cy="990600"/>
          </a:xfrm>
        </p:spPr>
        <p:txBody>
          <a:bodyPr/>
          <a:lstStyle/>
          <a:p>
            <a:r>
              <a:rPr lang="de-DE" altLang="de-DE"/>
              <a:t>Detailinformationen</a:t>
            </a:r>
          </a:p>
        </p:txBody>
      </p:sp>
      <p:pic>
        <p:nvPicPr>
          <p:cNvPr id="246787" name="Picture 3">
            <a:extLst>
              <a:ext uri="{FF2B5EF4-FFF2-40B4-BE49-F238E27FC236}">
                <a16:creationId xmlns:a16="http://schemas.microsoft.com/office/drawing/2014/main" id="{0221B9D8-E6B5-9F72-4BB6-BF65F208F1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33600" cy="992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</p:pic>
      <p:pic>
        <p:nvPicPr>
          <p:cNvPr id="246788" name="Picture 4">
            <a:extLst>
              <a:ext uri="{FF2B5EF4-FFF2-40B4-BE49-F238E27FC236}">
                <a16:creationId xmlns:a16="http://schemas.microsoft.com/office/drawing/2014/main" id="{8362102F-3CAE-09DB-DD50-9D364A615B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96" r="18367" b="4082"/>
          <a:stretch>
            <a:fillRect/>
          </a:stretch>
        </p:blipFill>
        <p:spPr bwMode="auto">
          <a:xfrm>
            <a:off x="838200" y="1266825"/>
            <a:ext cx="6400800" cy="539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2">
            <a:extLst>
              <a:ext uri="{FF2B5EF4-FFF2-40B4-BE49-F238E27FC236}">
                <a16:creationId xmlns:a16="http://schemas.microsoft.com/office/drawing/2014/main" id="{B62F1BF6-00D9-2003-00CF-AE6701FB7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New Orleans</a:t>
            </a:r>
          </a:p>
          <a:p>
            <a:r>
              <a:rPr lang="en-US" altLang="de-DE"/>
              <a:t>12.03.2003</a:t>
            </a:r>
          </a:p>
        </p:txBody>
      </p:sp>
      <p:sp>
        <p:nvSpPr>
          <p:cNvPr id="3" name="Foliennummernplatzhalter 3">
            <a:extLst>
              <a:ext uri="{FF2B5EF4-FFF2-40B4-BE49-F238E27FC236}">
                <a16:creationId xmlns:a16="http://schemas.microsoft.com/office/drawing/2014/main" id="{EF30F7DC-BF10-97CC-CB82-4EEF38A4CB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C94BCC-C8C5-7C47-81C4-7ED9E94165A0}" type="slidenum">
              <a:rPr lang="en-US" altLang="de-DE"/>
              <a:pPr/>
              <a:t>21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47810" name="Rectangle 2">
            <a:extLst>
              <a:ext uri="{FF2B5EF4-FFF2-40B4-BE49-F238E27FC236}">
                <a16:creationId xmlns:a16="http://schemas.microsoft.com/office/drawing/2014/main" id="{CD2C7BAC-DC20-D03B-92B2-21C3651C6C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62200" y="0"/>
            <a:ext cx="4724400" cy="990600"/>
          </a:xfrm>
        </p:spPr>
        <p:txBody>
          <a:bodyPr/>
          <a:lstStyle/>
          <a:p>
            <a:r>
              <a:rPr lang="de-DE" altLang="de-DE"/>
              <a:t>Detailinformationen</a:t>
            </a:r>
          </a:p>
        </p:txBody>
      </p:sp>
      <p:pic>
        <p:nvPicPr>
          <p:cNvPr id="247811" name="Picture 3">
            <a:extLst>
              <a:ext uri="{FF2B5EF4-FFF2-40B4-BE49-F238E27FC236}">
                <a16:creationId xmlns:a16="http://schemas.microsoft.com/office/drawing/2014/main" id="{C8BE7F29-2E84-CF26-9D2E-1145064E44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33600" cy="992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</p:pic>
      <p:pic>
        <p:nvPicPr>
          <p:cNvPr id="247812" name="Picture 4">
            <a:extLst>
              <a:ext uri="{FF2B5EF4-FFF2-40B4-BE49-F238E27FC236}">
                <a16:creationId xmlns:a16="http://schemas.microsoft.com/office/drawing/2014/main" id="{403FAB92-B860-E703-3E10-6886066EA0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0" r="29033" b="32616"/>
          <a:stretch>
            <a:fillRect/>
          </a:stretch>
        </p:blipFill>
        <p:spPr bwMode="auto">
          <a:xfrm>
            <a:off x="685800" y="1611313"/>
            <a:ext cx="7848600" cy="4637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499DE1F3-2964-DF51-862E-EACBAFC6E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New Orleans</a:t>
            </a:r>
          </a:p>
          <a:p>
            <a:r>
              <a:rPr lang="en-US" altLang="de-DE"/>
              <a:t>12.03.2003</a:t>
            </a:r>
          </a:p>
        </p:txBody>
      </p:sp>
      <p:sp>
        <p:nvSpPr>
          <p:cNvPr id="3" name="Foliennummernplatzhalter 4">
            <a:extLst>
              <a:ext uri="{FF2B5EF4-FFF2-40B4-BE49-F238E27FC236}">
                <a16:creationId xmlns:a16="http://schemas.microsoft.com/office/drawing/2014/main" id="{2051123B-4DD8-0D7D-202A-694952E71A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8C0483-99F1-BC48-A986-8AC3A21FE330}" type="slidenum">
              <a:rPr lang="en-US" altLang="de-DE"/>
              <a:pPr/>
              <a:t>22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25282" name="Rectangle 2">
            <a:extLst>
              <a:ext uri="{FF2B5EF4-FFF2-40B4-BE49-F238E27FC236}">
                <a16:creationId xmlns:a16="http://schemas.microsoft.com/office/drawing/2014/main" id="{72AF5721-A4CC-A5EE-D768-B86204D655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077200" cy="2057400"/>
          </a:xfrm>
          <a:solidFill>
            <a:schemeClr val="accent2"/>
          </a:solidFill>
          <a:ln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>
              <a:buFont typeface="Webdings" pitchFamily="2" charset="2"/>
              <a:buNone/>
            </a:pPr>
            <a:r>
              <a:rPr lang="en-GB" altLang="de-DE"/>
              <a:t>   </a:t>
            </a:r>
            <a:r>
              <a:rPr lang="en-GB" altLang="de-DE" sz="2800"/>
              <a:t>Heterogeneity of preferences for decision within target group</a:t>
            </a:r>
            <a:endParaRPr lang="en-GB" altLang="de-DE"/>
          </a:p>
          <a:p>
            <a:pPr marL="533400" lvl="1" indent="-76200"/>
            <a:r>
              <a:rPr lang="en-GB" altLang="de-DE" sz="2400"/>
              <a:t>no overall score</a:t>
            </a:r>
          </a:p>
          <a:p>
            <a:pPr marL="533400" lvl="1" indent="-76200"/>
            <a:r>
              <a:rPr lang="en-GB" altLang="de-DE" sz="2400"/>
              <a:t>interactive selection &amp; weighting of indicators</a:t>
            </a:r>
            <a:endParaRPr lang="en-GB" altLang="de-DE"/>
          </a:p>
        </p:txBody>
      </p:sp>
      <p:sp>
        <p:nvSpPr>
          <p:cNvPr id="225283" name="Rectangle 3">
            <a:extLst>
              <a:ext uri="{FF2B5EF4-FFF2-40B4-BE49-F238E27FC236}">
                <a16:creationId xmlns:a16="http://schemas.microsoft.com/office/drawing/2014/main" id="{81F982F8-2F7F-B16E-877E-BA03B6261D02}"/>
              </a:ext>
            </a:extLst>
          </p:cNvPr>
          <p:cNvSpPr>
            <a:spLocks noChangeArrowheads="1"/>
          </p:cNvSpPr>
          <p:nvPr>
            <p:ph type="title"/>
          </p:nvPr>
        </p:nvSpPr>
        <p:spPr>
          <a:xfrm>
            <a:off x="2057400" y="0"/>
            <a:ext cx="5334000" cy="990600"/>
          </a:xfrm>
          <a:noFill/>
          <a:ln/>
        </p:spPr>
        <p:txBody>
          <a:bodyPr/>
          <a:lstStyle/>
          <a:p>
            <a:r>
              <a:rPr lang="en-GB" altLang="de-DE" sz="3200"/>
              <a:t>Orientation towards </a:t>
            </a:r>
            <a:br>
              <a:rPr lang="en-GB" altLang="de-DE" sz="3200"/>
            </a:br>
            <a:r>
              <a:rPr lang="en-GB" altLang="de-DE" sz="3200"/>
              <a:t>target group(s)</a:t>
            </a:r>
          </a:p>
        </p:txBody>
      </p:sp>
      <p:sp>
        <p:nvSpPr>
          <p:cNvPr id="225284" name="Rectangle 4">
            <a:extLst>
              <a:ext uri="{FF2B5EF4-FFF2-40B4-BE49-F238E27FC236}">
                <a16:creationId xmlns:a16="http://schemas.microsoft.com/office/drawing/2014/main" id="{D473B6E4-E9F8-7284-0779-0D7C39DBB4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114800"/>
            <a:ext cx="8077200" cy="1981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 indent="-762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ebdings" pitchFamily="2" charset="2"/>
              <a:buNone/>
            </a:pPr>
            <a:r>
              <a:rPr lang="en-GB" altLang="de-DE"/>
              <a:t>   </a:t>
            </a:r>
            <a:r>
              <a:rPr lang="en-GB" altLang="de-DE" sz="2800"/>
              <a:t>Identification of relevant criteria / indicators</a:t>
            </a:r>
            <a:endParaRPr lang="en-GB" altLang="de-DE"/>
          </a:p>
          <a:p>
            <a:pPr lvl="1"/>
            <a:r>
              <a:rPr lang="en-GB" altLang="de-DE" sz="2400"/>
              <a:t>by expert group</a:t>
            </a:r>
          </a:p>
          <a:p>
            <a:pPr lvl="1"/>
            <a:r>
              <a:rPr lang="en-GB" altLang="de-DE" sz="2400"/>
              <a:t>by group discussions with school leavers &amp;     		students</a:t>
            </a:r>
            <a:endParaRPr lang="en-GB" alt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2">
            <a:extLst>
              <a:ext uri="{FF2B5EF4-FFF2-40B4-BE49-F238E27FC236}">
                <a16:creationId xmlns:a16="http://schemas.microsoft.com/office/drawing/2014/main" id="{649294A3-B5AE-7063-C1C6-6FC0F2953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New Orleans</a:t>
            </a:r>
          </a:p>
          <a:p>
            <a:r>
              <a:rPr lang="en-US" altLang="de-DE"/>
              <a:t>12.03.2003</a:t>
            </a:r>
          </a:p>
        </p:txBody>
      </p:sp>
      <p:sp>
        <p:nvSpPr>
          <p:cNvPr id="3" name="Foliennummernplatzhalter 3">
            <a:extLst>
              <a:ext uri="{FF2B5EF4-FFF2-40B4-BE49-F238E27FC236}">
                <a16:creationId xmlns:a16="http://schemas.microsoft.com/office/drawing/2014/main" id="{B1D3E03A-40F7-F614-CC52-E0A1B49226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CEB0C41-6E78-E14A-83A3-3B3225D13D92}" type="slidenum">
              <a:rPr lang="en-US" altLang="de-DE"/>
              <a:pPr/>
              <a:t>23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32450" name="Rectangle 2">
            <a:extLst>
              <a:ext uri="{FF2B5EF4-FFF2-40B4-BE49-F238E27FC236}">
                <a16:creationId xmlns:a16="http://schemas.microsoft.com/office/drawing/2014/main" id="{172542A8-150C-4866-B2EB-676F57BCCC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0"/>
            <a:ext cx="5791200" cy="990600"/>
          </a:xfrm>
        </p:spPr>
        <p:txBody>
          <a:bodyPr/>
          <a:lstStyle/>
          <a:p>
            <a:r>
              <a:rPr lang="en-GB" altLang="de-DE" b="1"/>
              <a:t>Rank groups: </a:t>
            </a:r>
            <a:br>
              <a:rPr lang="en-GB" altLang="de-DE" b="1"/>
            </a:br>
            <a:r>
              <a:rPr lang="en-GB" altLang="de-DE" b="1"/>
              <a:t>procedure</a:t>
            </a:r>
          </a:p>
        </p:txBody>
      </p:sp>
      <p:sp>
        <p:nvSpPr>
          <p:cNvPr id="232451" name="Rectangle 3">
            <a:extLst>
              <a:ext uri="{FF2B5EF4-FFF2-40B4-BE49-F238E27FC236}">
                <a16:creationId xmlns:a16="http://schemas.microsoft.com/office/drawing/2014/main" id="{C8F029C6-8C5F-8CD0-6A8D-A4D06345CB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371600"/>
            <a:ext cx="7848600" cy="914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90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buFont typeface="Monotype Sorts" pitchFamily="2" charset="2"/>
              <a:buNone/>
            </a:pPr>
            <a:r>
              <a:rPr lang="en-GB" altLang="de-DE">
                <a:latin typeface="Arial" panose="020B0604020202020204" pitchFamily="34" charset="0"/>
              </a:rPr>
              <a:t>Groups instead of league table position avoid </a:t>
            </a:r>
          </a:p>
          <a:p>
            <a:pPr lvl="1">
              <a:buFont typeface="Monotype Sorts" pitchFamily="2" charset="2"/>
              <a:buNone/>
            </a:pPr>
            <a:r>
              <a:rPr lang="en-GB" altLang="de-DE">
                <a:latin typeface="Arial" panose="020B0604020202020204" pitchFamily="34" charset="0"/>
              </a:rPr>
              <a:t>misinterpretation of differences in indicators</a:t>
            </a:r>
          </a:p>
        </p:txBody>
      </p:sp>
      <p:grpSp>
        <p:nvGrpSpPr>
          <p:cNvPr id="232452" name="Group 4">
            <a:extLst>
              <a:ext uri="{FF2B5EF4-FFF2-40B4-BE49-F238E27FC236}">
                <a16:creationId xmlns:a16="http://schemas.microsoft.com/office/drawing/2014/main" id="{F22FD9F6-0463-5827-2523-4750D255F3DE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2895600"/>
            <a:ext cx="7848600" cy="2514600"/>
            <a:chOff x="336" y="1824"/>
            <a:chExt cx="4944" cy="1584"/>
          </a:xfrm>
        </p:grpSpPr>
        <p:sp>
          <p:nvSpPr>
            <p:cNvPr id="232453" name="Rectangle 5">
              <a:extLst>
                <a:ext uri="{FF2B5EF4-FFF2-40B4-BE49-F238E27FC236}">
                  <a16:creationId xmlns:a16="http://schemas.microsoft.com/office/drawing/2014/main" id="{542A51AB-A5EC-35D3-A7C0-490540BA3F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" y="1824"/>
              <a:ext cx="4944" cy="38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190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lvl="1">
                <a:buFont typeface="Monotype Sorts" pitchFamily="2" charset="2"/>
                <a:buNone/>
              </a:pPr>
              <a:r>
                <a:rPr lang="en-GB" altLang="de-DE" sz="2800">
                  <a:latin typeface="Arial" panose="020B0604020202020204" pitchFamily="34" charset="0"/>
                </a:rPr>
                <a:t>2 different procedures of group ranking:</a:t>
              </a:r>
            </a:p>
          </p:txBody>
        </p:sp>
        <p:grpSp>
          <p:nvGrpSpPr>
            <p:cNvPr id="232454" name="Group 6">
              <a:extLst>
                <a:ext uri="{FF2B5EF4-FFF2-40B4-BE49-F238E27FC236}">
                  <a16:creationId xmlns:a16="http://schemas.microsoft.com/office/drawing/2014/main" id="{8B78E325-111D-164C-E099-5883728A1B6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6" y="2400"/>
              <a:ext cx="4944" cy="1008"/>
              <a:chOff x="336" y="2400"/>
              <a:chExt cx="4944" cy="1008"/>
            </a:xfrm>
          </p:grpSpPr>
          <p:sp>
            <p:nvSpPr>
              <p:cNvPr id="232455" name="Rectangle 7">
                <a:extLst>
                  <a:ext uri="{FF2B5EF4-FFF2-40B4-BE49-F238E27FC236}">
                    <a16:creationId xmlns:a16="http://schemas.microsoft.com/office/drawing/2014/main" id="{836BCC6B-BA8F-D2D2-BFD7-7FE4A83DFC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6" y="2400"/>
                <a:ext cx="3984" cy="100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1905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lvl="1">
                  <a:buFont typeface="Monotype Sorts" pitchFamily="2" charset="2"/>
                  <a:buNone/>
                </a:pPr>
                <a:r>
                  <a:rPr lang="en-GB" altLang="de-DE">
                    <a:latin typeface="Arial" panose="020B0604020202020204" pitchFamily="34" charset="0"/>
                  </a:rPr>
                  <a:t>1. Facts</a:t>
                </a:r>
              </a:p>
              <a:p>
                <a:pPr lvl="1">
                  <a:buFont typeface="Monotype Sorts" pitchFamily="2" charset="2"/>
                  <a:buNone/>
                </a:pPr>
                <a:endParaRPr lang="en-GB" altLang="de-DE">
                  <a:latin typeface="Arial" panose="020B0604020202020204" pitchFamily="34" charset="0"/>
                </a:endParaRPr>
              </a:p>
              <a:p>
                <a:pPr lvl="1">
                  <a:buClr>
                    <a:srgbClr val="FF0000"/>
                  </a:buClr>
                  <a:buFont typeface="Webdings" pitchFamily="2" charset="2"/>
                  <a:buChar char="&lt;"/>
                </a:pPr>
                <a:r>
                  <a:rPr lang="en-GB" altLang="de-DE">
                    <a:latin typeface="Arial" panose="020B0604020202020204" pitchFamily="34" charset="0"/>
                  </a:rPr>
                  <a:t> ordering according to quartiles</a:t>
                </a:r>
              </a:p>
              <a:p>
                <a:pPr lvl="1">
                  <a:buClr>
                    <a:srgbClr val="FF0000"/>
                  </a:buClr>
                  <a:buFont typeface="Webdings" pitchFamily="2" charset="2"/>
                  <a:buChar char="&lt;"/>
                </a:pPr>
                <a:r>
                  <a:rPr lang="en-GB" altLang="de-DE">
                    <a:latin typeface="Arial" panose="020B0604020202020204" pitchFamily="34" charset="0"/>
                  </a:rPr>
                  <a:t> correction in case of characteristic jumps</a:t>
                </a:r>
              </a:p>
            </p:txBody>
          </p:sp>
          <p:sp>
            <p:nvSpPr>
              <p:cNvPr id="232456" name="Rectangle 8">
                <a:extLst>
                  <a:ext uri="{FF2B5EF4-FFF2-40B4-BE49-F238E27FC236}">
                    <a16:creationId xmlns:a16="http://schemas.microsoft.com/office/drawing/2014/main" id="{E4179CEA-96F9-A5FA-8779-017A72D77D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" y="2400"/>
                <a:ext cx="720" cy="100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buClr>
                    <a:srgbClr val="00FF00"/>
                  </a:buClr>
                  <a:buFont typeface="Webdings" pitchFamily="2" charset="2"/>
                  <a:buChar char="g"/>
                </a:pPr>
                <a:r>
                  <a:rPr lang="en-GB" altLang="de-DE"/>
                  <a:t>  </a:t>
                </a:r>
              </a:p>
              <a:p>
                <a:pPr algn="ctr">
                  <a:buClr>
                    <a:srgbClr val="FFFF00"/>
                  </a:buClr>
                  <a:buFont typeface="Webdings" pitchFamily="2" charset="2"/>
                  <a:buChar char="g"/>
                </a:pPr>
                <a:r>
                  <a:rPr lang="en-GB" altLang="de-DE"/>
                  <a:t>  </a:t>
                </a:r>
              </a:p>
              <a:p>
                <a:pPr algn="ctr">
                  <a:buClr>
                    <a:srgbClr val="FF0000"/>
                  </a:buClr>
                  <a:buFont typeface="Webdings" pitchFamily="2" charset="2"/>
                  <a:buChar char="g"/>
                </a:pPr>
                <a:r>
                  <a:rPr lang="en-GB" altLang="de-DE"/>
                  <a:t>  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2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2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C19F6100-15A4-6FA5-211D-84A70B1A8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New Orleans</a:t>
            </a:r>
          </a:p>
          <a:p>
            <a:r>
              <a:rPr lang="en-US" altLang="de-DE"/>
              <a:t>12.03.2003</a:t>
            </a:r>
          </a:p>
        </p:txBody>
      </p:sp>
      <p:sp>
        <p:nvSpPr>
          <p:cNvPr id="3" name="Foliennummernplatzhalter 4">
            <a:extLst>
              <a:ext uri="{FF2B5EF4-FFF2-40B4-BE49-F238E27FC236}">
                <a16:creationId xmlns:a16="http://schemas.microsoft.com/office/drawing/2014/main" id="{74F43A41-D977-6FB1-C275-72FCD644945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5DFBCC-8ACB-C343-BC33-171E9EB85B47}" type="slidenum">
              <a:rPr lang="en-US" altLang="de-DE"/>
              <a:pPr/>
              <a:t>24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33474" name="Rectangle 2">
            <a:extLst>
              <a:ext uri="{FF2B5EF4-FFF2-40B4-BE49-F238E27FC236}">
                <a16:creationId xmlns:a16="http://schemas.microsoft.com/office/drawing/2014/main" id="{9010B67B-7F62-B0DC-075D-2E14308B27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2514600"/>
            <a:ext cx="6934200" cy="3810000"/>
          </a:xfrm>
          <a:solidFill>
            <a:schemeClr val="accent2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 altLang="de-DE" sz="2400">
                <a:solidFill>
                  <a:srgbClr val="00FF00"/>
                </a:solidFill>
              </a:rPr>
              <a:t>top group</a:t>
            </a:r>
            <a:r>
              <a:rPr lang="en-GB" altLang="de-DE" sz="2400"/>
              <a:t> if confidence interval of mean is below overall mean</a:t>
            </a:r>
          </a:p>
          <a:p>
            <a:r>
              <a:rPr lang="en-GB" altLang="de-DE" sz="2400">
                <a:solidFill>
                  <a:srgbClr val="FF0000"/>
                </a:solidFill>
              </a:rPr>
              <a:t>bottom group</a:t>
            </a:r>
            <a:r>
              <a:rPr lang="en-GB" altLang="de-DE" sz="2400"/>
              <a:t> if confidence interval of mean is above overall mean</a:t>
            </a:r>
          </a:p>
          <a:p>
            <a:r>
              <a:rPr lang="en-GB" altLang="de-DE" sz="2400">
                <a:solidFill>
                  <a:srgbClr val="FFFF00"/>
                </a:solidFill>
              </a:rPr>
              <a:t>middle group </a:t>
            </a:r>
            <a:endParaRPr lang="en-GB" altLang="de-DE" sz="2400"/>
          </a:p>
          <a:p>
            <a:pPr lvl="1">
              <a:buClr>
                <a:schemeClr val="tx1"/>
              </a:buClr>
              <a:buFont typeface="Monotype Sorts" pitchFamily="2" charset="2"/>
              <a:buChar char="Ü"/>
            </a:pPr>
            <a:r>
              <a:rPr lang="en-GB" altLang="de-DE" sz="2400"/>
              <a:t> either if mean is intermediate</a:t>
            </a:r>
          </a:p>
          <a:p>
            <a:pPr lvl="1">
              <a:buClr>
                <a:schemeClr val="tx1"/>
              </a:buClr>
              <a:buFont typeface="Monotype Sorts" pitchFamily="2" charset="2"/>
              <a:buChar char="Ü"/>
            </a:pPr>
            <a:r>
              <a:rPr lang="en-GB" altLang="de-DE" sz="2400"/>
              <a:t> or if dispersion is high, i.e. confidence interval is neither completely below nor above the overall mean</a:t>
            </a:r>
            <a:endParaRPr lang="en-GB" altLang="de-DE"/>
          </a:p>
          <a:p>
            <a:endParaRPr lang="en-GB" altLang="de-DE" sz="2400"/>
          </a:p>
          <a:p>
            <a:endParaRPr lang="en-GB" altLang="de-DE" sz="2400"/>
          </a:p>
          <a:p>
            <a:endParaRPr lang="en-GB" altLang="de-DE" sz="2400"/>
          </a:p>
        </p:txBody>
      </p:sp>
      <p:sp>
        <p:nvSpPr>
          <p:cNvPr id="233475" name="Rectangle 3">
            <a:extLst>
              <a:ext uri="{FF2B5EF4-FFF2-40B4-BE49-F238E27FC236}">
                <a16:creationId xmlns:a16="http://schemas.microsoft.com/office/drawing/2014/main" id="{1F096967-043D-81B6-55AE-C78A94350C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0"/>
            <a:ext cx="5334000" cy="990600"/>
          </a:xfrm>
          <a:noFill/>
          <a:ln/>
        </p:spPr>
        <p:txBody>
          <a:bodyPr/>
          <a:lstStyle/>
          <a:p>
            <a:r>
              <a:rPr lang="en-GB" altLang="de-DE" b="1"/>
              <a:t>Rank groups: procedure</a:t>
            </a:r>
          </a:p>
        </p:txBody>
      </p:sp>
      <p:sp>
        <p:nvSpPr>
          <p:cNvPr id="233476" name="Rectangle 4">
            <a:extLst>
              <a:ext uri="{FF2B5EF4-FFF2-40B4-BE49-F238E27FC236}">
                <a16:creationId xmlns:a16="http://schemas.microsoft.com/office/drawing/2014/main" id="{01238C45-1F36-B620-BCF0-584585F3BC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447800"/>
            <a:ext cx="1143000" cy="1600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Clr>
                <a:srgbClr val="00FF00"/>
              </a:buClr>
              <a:buFont typeface="Webdings" pitchFamily="2" charset="2"/>
              <a:buChar char="g"/>
            </a:pPr>
            <a:r>
              <a:rPr lang="en-GB" altLang="de-DE"/>
              <a:t>  </a:t>
            </a:r>
          </a:p>
          <a:p>
            <a:pPr algn="ctr">
              <a:buClr>
                <a:srgbClr val="FFFF00"/>
              </a:buClr>
              <a:buFont typeface="Webdings" pitchFamily="2" charset="2"/>
              <a:buChar char="g"/>
            </a:pPr>
            <a:r>
              <a:rPr lang="en-GB" altLang="de-DE"/>
              <a:t>  </a:t>
            </a:r>
          </a:p>
          <a:p>
            <a:pPr algn="ctr">
              <a:buClr>
                <a:srgbClr val="FF0000"/>
              </a:buClr>
              <a:buFont typeface="Webdings" pitchFamily="2" charset="2"/>
              <a:buChar char="g"/>
            </a:pPr>
            <a:r>
              <a:rPr lang="en-GB" altLang="de-DE"/>
              <a:t>  </a:t>
            </a:r>
          </a:p>
        </p:txBody>
      </p:sp>
      <p:sp>
        <p:nvSpPr>
          <p:cNvPr id="233477" name="Rectangle 5">
            <a:extLst>
              <a:ext uri="{FF2B5EF4-FFF2-40B4-BE49-F238E27FC236}">
                <a16:creationId xmlns:a16="http://schemas.microsoft.com/office/drawing/2014/main" id="{E5A50D95-8C2A-17C6-892D-4390075288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447800"/>
            <a:ext cx="6858000" cy="762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GB" altLang="de-DE" sz="2800">
                <a:latin typeface="Arial" panose="020B0604020202020204" pitchFamily="34" charset="0"/>
              </a:rPr>
              <a:t>2. Judgements (students, professors)</a:t>
            </a:r>
            <a:endParaRPr lang="en-GB" altLang="de-DE" sz="20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3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3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2">
            <a:extLst>
              <a:ext uri="{FF2B5EF4-FFF2-40B4-BE49-F238E27FC236}">
                <a16:creationId xmlns:a16="http://schemas.microsoft.com/office/drawing/2014/main" id="{14ECEC7C-1B81-66D2-1D28-E6105571D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New Orleans</a:t>
            </a:r>
          </a:p>
          <a:p>
            <a:r>
              <a:rPr lang="en-US" altLang="de-DE"/>
              <a:t>12.03.2003</a:t>
            </a:r>
          </a:p>
        </p:txBody>
      </p:sp>
      <p:sp>
        <p:nvSpPr>
          <p:cNvPr id="3" name="Foliennummernplatzhalter 3">
            <a:extLst>
              <a:ext uri="{FF2B5EF4-FFF2-40B4-BE49-F238E27FC236}">
                <a16:creationId xmlns:a16="http://schemas.microsoft.com/office/drawing/2014/main" id="{D02644AE-A0ED-FD80-F9F8-3B728019C7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50E0DC-4944-BC4F-AACC-68E9D2D47868}" type="slidenum">
              <a:rPr lang="en-US" altLang="de-DE"/>
              <a:pPr/>
              <a:t>25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34498" name="Rectangle 2">
            <a:extLst>
              <a:ext uri="{FF2B5EF4-FFF2-40B4-BE49-F238E27FC236}">
                <a16:creationId xmlns:a16="http://schemas.microsoft.com/office/drawing/2014/main" id="{B7300879-0AC3-EEB1-39AE-5CEC1F1DBC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de-DE"/>
              <a:t>4. The role of the universities</a:t>
            </a:r>
          </a:p>
        </p:txBody>
      </p:sp>
      <p:sp>
        <p:nvSpPr>
          <p:cNvPr id="234499" name="Rectangle 3">
            <a:extLst>
              <a:ext uri="{FF2B5EF4-FFF2-40B4-BE49-F238E27FC236}">
                <a16:creationId xmlns:a16="http://schemas.microsoft.com/office/drawing/2014/main" id="{B924779E-E16F-B934-3969-B965D5B90A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371600"/>
            <a:ext cx="80010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90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buFont typeface="Monotype Sorts" pitchFamily="2" charset="2"/>
              <a:buNone/>
            </a:pPr>
            <a:r>
              <a:rPr lang="en-GB" altLang="de-DE">
                <a:latin typeface="Arial" panose="020B0604020202020204" pitchFamily="34" charset="0"/>
              </a:rPr>
              <a:t>Ranking born out of project of German Rectors’ </a:t>
            </a:r>
          </a:p>
          <a:p>
            <a:pPr lvl="1">
              <a:buFont typeface="Monotype Sorts" pitchFamily="2" charset="2"/>
              <a:buNone/>
            </a:pPr>
            <a:r>
              <a:rPr lang="en-GB" altLang="de-DE">
                <a:latin typeface="Arial" panose="020B0604020202020204" pitchFamily="34" charset="0"/>
              </a:rPr>
              <a:t>Conference on “Profile development”</a:t>
            </a:r>
          </a:p>
        </p:txBody>
      </p:sp>
      <p:sp>
        <p:nvSpPr>
          <p:cNvPr id="234500" name="Rectangle 4">
            <a:extLst>
              <a:ext uri="{FF2B5EF4-FFF2-40B4-BE49-F238E27FC236}">
                <a16:creationId xmlns:a16="http://schemas.microsoft.com/office/drawing/2014/main" id="{80516E68-77FC-77A5-DFAF-E19A02EFF0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743200"/>
            <a:ext cx="80010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90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buFont typeface="Monotype Sorts" pitchFamily="2" charset="2"/>
              <a:buNone/>
            </a:pPr>
            <a:r>
              <a:rPr lang="en-GB" altLang="de-DE">
                <a:latin typeface="Arial" panose="020B0604020202020204" pitchFamily="34" charset="0"/>
              </a:rPr>
              <a:t>Acceptance of ranking by universities has high priority</a:t>
            </a:r>
          </a:p>
        </p:txBody>
      </p:sp>
      <p:sp>
        <p:nvSpPr>
          <p:cNvPr id="234501" name="Rectangle 5">
            <a:extLst>
              <a:ext uri="{FF2B5EF4-FFF2-40B4-BE49-F238E27FC236}">
                <a16:creationId xmlns:a16="http://schemas.microsoft.com/office/drawing/2014/main" id="{E1BB1FCA-89A0-3C67-0A93-D37A71A458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267200"/>
            <a:ext cx="80010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90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buFont typeface="Monotype Sorts" pitchFamily="2" charset="2"/>
              <a:buNone/>
            </a:pPr>
            <a:r>
              <a:rPr lang="en-GB" altLang="de-DE">
                <a:latin typeface="Arial" panose="020B0604020202020204" pitchFamily="34" charset="0"/>
              </a:rPr>
              <a:t>Co-operation of universities is essential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4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4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4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4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2">
            <a:extLst>
              <a:ext uri="{FF2B5EF4-FFF2-40B4-BE49-F238E27FC236}">
                <a16:creationId xmlns:a16="http://schemas.microsoft.com/office/drawing/2014/main" id="{2E5EE668-4B08-30C9-795C-7E85A5003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New Orleans</a:t>
            </a:r>
          </a:p>
          <a:p>
            <a:r>
              <a:rPr lang="en-US" altLang="de-DE"/>
              <a:t>12.03.2003</a:t>
            </a:r>
          </a:p>
        </p:txBody>
      </p:sp>
      <p:sp>
        <p:nvSpPr>
          <p:cNvPr id="3" name="Foliennummernplatzhalter 3">
            <a:extLst>
              <a:ext uri="{FF2B5EF4-FFF2-40B4-BE49-F238E27FC236}">
                <a16:creationId xmlns:a16="http://schemas.microsoft.com/office/drawing/2014/main" id="{785E225D-7184-8918-3660-045F598F05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6D7132-39A4-814C-B071-6C2DBC4E9B8C}" type="slidenum">
              <a:rPr lang="en-US" altLang="de-DE"/>
              <a:pPr/>
              <a:t>3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154626" name="Text Box 2">
            <a:extLst>
              <a:ext uri="{FF2B5EF4-FFF2-40B4-BE49-F238E27FC236}">
                <a16:creationId xmlns:a16="http://schemas.microsoft.com/office/drawing/2014/main" id="{899E9300-E978-0648-B4AB-26C03B122C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154627" name="Rectangle 3">
            <a:extLst>
              <a:ext uri="{FF2B5EF4-FFF2-40B4-BE49-F238E27FC236}">
                <a16:creationId xmlns:a16="http://schemas.microsoft.com/office/drawing/2014/main" id="{E40FB96F-6C45-B16C-8510-14CDA121FDB1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457200" y="4876800"/>
            <a:ext cx="3598863" cy="1258888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00"/>
            </a:extrusionClr>
            <a:contourClr>
              <a:srgbClr val="FF00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solidFill>
                  <a:schemeClr val="tx2"/>
                </a:solidFill>
                <a:latin typeface="Arial" panose="020B0604020202020204" pitchFamily="34" charset="0"/>
              </a:rPr>
              <a:t>No individual ranks in</a:t>
            </a:r>
          </a:p>
          <a:p>
            <a:r>
              <a:rPr lang="de-DE" altLang="de-DE" b="1">
                <a:solidFill>
                  <a:schemeClr val="tx2"/>
                </a:solidFill>
                <a:latin typeface="Arial" panose="020B0604020202020204" pitchFamily="34" charset="0"/>
              </a:rPr>
              <a:t>league tables, </a:t>
            </a:r>
          </a:p>
          <a:p>
            <a:r>
              <a:rPr lang="de-DE" altLang="de-DE" b="1">
                <a:solidFill>
                  <a:schemeClr val="tx2"/>
                </a:solidFill>
                <a:latin typeface="Arial" panose="020B0604020202020204" pitchFamily="34" charset="0"/>
              </a:rPr>
              <a:t>but „Michelin stars“</a:t>
            </a:r>
          </a:p>
        </p:txBody>
      </p:sp>
      <p:sp>
        <p:nvSpPr>
          <p:cNvPr id="154628" name="Rectangle 4">
            <a:extLst>
              <a:ext uri="{FF2B5EF4-FFF2-40B4-BE49-F238E27FC236}">
                <a16:creationId xmlns:a16="http://schemas.microsoft.com/office/drawing/2014/main" id="{54CBA0F2-B08D-2443-D181-22BF19841F82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5029200" y="4876800"/>
            <a:ext cx="3598863" cy="1258888"/>
          </a:xfrm>
          <a:prstGeom prst="rect">
            <a:avLst/>
          </a:prstGeom>
          <a:solidFill>
            <a:srgbClr val="0033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3300"/>
            </a:extrusionClr>
            <a:contourClr>
              <a:srgbClr val="0033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33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solidFill>
                  <a:schemeClr val="tx2"/>
                </a:solidFill>
                <a:latin typeface="Arial" panose="020B0604020202020204" pitchFamily="34" charset="0"/>
              </a:rPr>
              <a:t>Rank groups </a:t>
            </a:r>
          </a:p>
          <a:p>
            <a:r>
              <a:rPr lang="de-DE" altLang="de-DE" b="1">
                <a:solidFill>
                  <a:schemeClr val="tx2"/>
                </a:solidFill>
                <a:latin typeface="Arial" panose="020B0604020202020204" pitchFamily="34" charset="0"/>
              </a:rPr>
              <a:t>top </a:t>
            </a:r>
            <a:r>
              <a:rPr lang="de-DE" altLang="de-DE" b="1">
                <a:solidFill>
                  <a:schemeClr val="bg1"/>
                </a:solidFill>
                <a:latin typeface="Arial" panose="020B0604020202020204" pitchFamily="34" charset="0"/>
              </a:rPr>
              <a:t>      </a:t>
            </a:r>
            <a:r>
              <a:rPr lang="de-DE" altLang="de-DE" b="1">
                <a:solidFill>
                  <a:schemeClr val="tx2"/>
                </a:solidFill>
                <a:latin typeface="Arial" panose="020B0604020202020204" pitchFamily="34" charset="0"/>
              </a:rPr>
              <a:t>intermediate</a:t>
            </a:r>
            <a:r>
              <a:rPr lang="de-DE" altLang="de-DE" b="1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de-DE" altLang="de-DE" b="1">
                <a:solidFill>
                  <a:schemeClr val="tx2"/>
                </a:solidFill>
                <a:latin typeface="Arial" panose="020B0604020202020204" pitchFamily="34" charset="0"/>
              </a:rPr>
              <a:t>bottom</a:t>
            </a:r>
            <a:endParaRPr lang="de-DE" altLang="de-DE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54629" name="Rectangle 5">
            <a:extLst>
              <a:ext uri="{FF2B5EF4-FFF2-40B4-BE49-F238E27FC236}">
                <a16:creationId xmlns:a16="http://schemas.microsoft.com/office/drawing/2014/main" id="{0AB28BCD-0158-3034-DF1F-0DA9C5406FDC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457200" y="3200400"/>
            <a:ext cx="3598863" cy="1258888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00"/>
            </a:extrusionClr>
            <a:contourClr>
              <a:srgbClr val="FF00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solidFill>
                  <a:schemeClr val="tx2"/>
                </a:solidFill>
                <a:latin typeface="Arial" panose="020B0604020202020204" pitchFamily="34" charset="0"/>
              </a:rPr>
              <a:t>Aggregation</a:t>
            </a:r>
          </a:p>
          <a:p>
            <a:r>
              <a:rPr lang="de-DE" altLang="de-DE" b="1">
                <a:solidFill>
                  <a:schemeClr val="tx2"/>
                </a:solidFill>
                <a:latin typeface="Arial" panose="020B0604020202020204" pitchFamily="34" charset="0"/>
              </a:rPr>
              <a:t>of research &amp; teaching</a:t>
            </a:r>
          </a:p>
          <a:p>
            <a:r>
              <a:rPr lang="de-DE" altLang="de-DE" b="1">
                <a:solidFill>
                  <a:schemeClr val="tx2"/>
                </a:solidFill>
                <a:latin typeface="Arial" panose="020B0604020202020204" pitchFamily="34" charset="0"/>
              </a:rPr>
              <a:t>wrong</a:t>
            </a:r>
          </a:p>
        </p:txBody>
      </p:sp>
      <p:sp>
        <p:nvSpPr>
          <p:cNvPr id="154630" name="Rectangle 6">
            <a:extLst>
              <a:ext uri="{FF2B5EF4-FFF2-40B4-BE49-F238E27FC236}">
                <a16:creationId xmlns:a16="http://schemas.microsoft.com/office/drawing/2014/main" id="{D51A4A4A-D977-47B8-0B83-482EEDEC2D3B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457200" y="1524000"/>
            <a:ext cx="3598863" cy="1258888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00"/>
            </a:extrusionClr>
            <a:contourClr>
              <a:srgbClr val="FF00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solidFill>
                  <a:schemeClr val="tx2"/>
                </a:solidFill>
                <a:latin typeface="Arial" panose="020B0604020202020204" pitchFamily="34" charset="0"/>
              </a:rPr>
              <a:t>Ranking of</a:t>
            </a:r>
          </a:p>
          <a:p>
            <a:r>
              <a:rPr lang="de-DE" altLang="de-DE" b="1">
                <a:solidFill>
                  <a:schemeClr val="tx2"/>
                </a:solidFill>
                <a:latin typeface="Arial" panose="020B0604020202020204" pitchFamily="34" charset="0"/>
              </a:rPr>
              <a:t>universities as entities</a:t>
            </a:r>
          </a:p>
          <a:p>
            <a:r>
              <a:rPr lang="de-DE" altLang="de-DE" b="1">
                <a:solidFill>
                  <a:schemeClr val="tx2"/>
                </a:solidFill>
                <a:latin typeface="Arial" panose="020B0604020202020204" pitchFamily="34" charset="0"/>
              </a:rPr>
              <a:t>not justified</a:t>
            </a:r>
            <a:endParaRPr lang="de-DE" altLang="de-DE">
              <a:solidFill>
                <a:schemeClr val="tx2"/>
              </a:solidFill>
            </a:endParaRPr>
          </a:p>
        </p:txBody>
      </p:sp>
      <p:sp>
        <p:nvSpPr>
          <p:cNvPr id="154631" name="Rectangle 7">
            <a:extLst>
              <a:ext uri="{FF2B5EF4-FFF2-40B4-BE49-F238E27FC236}">
                <a16:creationId xmlns:a16="http://schemas.microsoft.com/office/drawing/2014/main" id="{C6AAD9F0-C341-9B14-44CE-DB6CAD8E3A4C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5029200" y="3200400"/>
            <a:ext cx="3598863" cy="1258888"/>
          </a:xfrm>
          <a:prstGeom prst="rect">
            <a:avLst/>
          </a:prstGeom>
          <a:solidFill>
            <a:srgbClr val="0033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3300"/>
            </a:extrusionClr>
            <a:contourClr>
              <a:srgbClr val="0033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33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solidFill>
                  <a:schemeClr val="tx2"/>
                </a:solidFill>
                <a:latin typeface="Arial" panose="020B0604020202020204" pitchFamily="34" charset="0"/>
              </a:rPr>
              <a:t>Multidimensional</a:t>
            </a:r>
          </a:p>
          <a:p>
            <a:r>
              <a:rPr lang="de-DE" altLang="de-DE" b="1">
                <a:solidFill>
                  <a:schemeClr val="tx2"/>
                </a:solidFill>
                <a:latin typeface="Arial" panose="020B0604020202020204" pitchFamily="34" charset="0"/>
              </a:rPr>
              <a:t>ranking</a:t>
            </a:r>
          </a:p>
        </p:txBody>
      </p:sp>
      <p:sp>
        <p:nvSpPr>
          <p:cNvPr id="154632" name="Rectangle 8">
            <a:extLst>
              <a:ext uri="{FF2B5EF4-FFF2-40B4-BE49-F238E27FC236}">
                <a16:creationId xmlns:a16="http://schemas.microsoft.com/office/drawing/2014/main" id="{B3802375-DFE5-DB56-52EF-D00AA5567BB0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5029200" y="1524000"/>
            <a:ext cx="3598863" cy="1258888"/>
          </a:xfrm>
          <a:prstGeom prst="rect">
            <a:avLst/>
          </a:prstGeom>
          <a:solidFill>
            <a:srgbClr val="0033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3300"/>
            </a:extrusionClr>
            <a:contourClr>
              <a:srgbClr val="0033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33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solidFill>
                  <a:schemeClr val="tx2"/>
                </a:solidFill>
                <a:latin typeface="Arial" panose="020B0604020202020204" pitchFamily="34" charset="0"/>
              </a:rPr>
              <a:t>Ranking of </a:t>
            </a:r>
          </a:p>
          <a:p>
            <a:r>
              <a:rPr lang="de-DE" altLang="de-DE" b="1">
                <a:solidFill>
                  <a:schemeClr val="tx2"/>
                </a:solidFill>
                <a:latin typeface="Arial" panose="020B0604020202020204" pitchFamily="34" charset="0"/>
              </a:rPr>
              <a:t>single subjects / subject</a:t>
            </a:r>
          </a:p>
          <a:p>
            <a:r>
              <a:rPr lang="de-DE" altLang="de-DE" b="1">
                <a:solidFill>
                  <a:schemeClr val="tx2"/>
                </a:solidFill>
                <a:latin typeface="Arial" panose="020B0604020202020204" pitchFamily="34" charset="0"/>
              </a:rPr>
              <a:t>areas</a:t>
            </a:r>
          </a:p>
        </p:txBody>
      </p:sp>
      <p:sp>
        <p:nvSpPr>
          <p:cNvPr id="154633" name="Rectangle 9">
            <a:extLst>
              <a:ext uri="{FF2B5EF4-FFF2-40B4-BE49-F238E27FC236}">
                <a16:creationId xmlns:a16="http://schemas.microsoft.com/office/drawing/2014/main" id="{3A1909C7-D844-9D82-90D4-2E82F284E3B6}"/>
              </a:ext>
            </a:extLst>
          </p:cNvPr>
          <p:cNvSpPr>
            <a:spLocks noChangeArrowheads="1"/>
          </p:cNvSpPr>
          <p:nvPr/>
        </p:nvSpPr>
        <p:spPr bwMode="gray">
          <a:xfrm>
            <a:off x="5791200" y="5486400"/>
            <a:ext cx="279400" cy="24130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endParaRPr lang="de-DE"/>
          </a:p>
        </p:txBody>
      </p:sp>
      <p:sp>
        <p:nvSpPr>
          <p:cNvPr id="154634" name="Rectangle 10">
            <a:extLst>
              <a:ext uri="{FF2B5EF4-FFF2-40B4-BE49-F238E27FC236}">
                <a16:creationId xmlns:a16="http://schemas.microsoft.com/office/drawing/2014/main" id="{0EE394B2-1D05-3396-A046-B5F6C1F86977}"/>
              </a:ext>
            </a:extLst>
          </p:cNvPr>
          <p:cNvSpPr>
            <a:spLocks noChangeArrowheads="1"/>
          </p:cNvSpPr>
          <p:nvPr/>
        </p:nvSpPr>
        <p:spPr bwMode="gray">
          <a:xfrm>
            <a:off x="8153400" y="5486400"/>
            <a:ext cx="279400" cy="2413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endParaRPr lang="de-DE"/>
          </a:p>
        </p:txBody>
      </p:sp>
      <p:sp>
        <p:nvSpPr>
          <p:cNvPr id="154635" name="Rectangle 11">
            <a:extLst>
              <a:ext uri="{FF2B5EF4-FFF2-40B4-BE49-F238E27FC236}">
                <a16:creationId xmlns:a16="http://schemas.microsoft.com/office/drawing/2014/main" id="{9D105B02-125A-B370-0955-04D2C6C451FA}"/>
              </a:ext>
            </a:extLst>
          </p:cNvPr>
          <p:cNvSpPr>
            <a:spLocks noChangeArrowheads="1"/>
          </p:cNvSpPr>
          <p:nvPr/>
        </p:nvSpPr>
        <p:spPr bwMode="gray">
          <a:xfrm>
            <a:off x="6629400" y="5867400"/>
            <a:ext cx="279400" cy="2413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endParaRPr lang="de-DE"/>
          </a:p>
        </p:txBody>
      </p:sp>
      <p:sp>
        <p:nvSpPr>
          <p:cNvPr id="154636" name="Rectangle 12">
            <a:extLst>
              <a:ext uri="{FF2B5EF4-FFF2-40B4-BE49-F238E27FC236}">
                <a16:creationId xmlns:a16="http://schemas.microsoft.com/office/drawing/2014/main" id="{8FFF6D62-40C6-210E-6B91-2AA0A8F712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0"/>
            <a:ext cx="5334000" cy="990600"/>
          </a:xfrm>
        </p:spPr>
        <p:txBody>
          <a:bodyPr/>
          <a:lstStyle/>
          <a:p>
            <a:r>
              <a:rPr lang="de-DE" altLang="de-DE" sz="2800" b="1">
                <a:solidFill>
                  <a:schemeClr val="folHlink"/>
                </a:solidFill>
              </a:rPr>
              <a:t>Gerhard Casper - Stanford:</a:t>
            </a:r>
            <a:endParaRPr lang="de-DE" altLang="de-DE" sz="3200">
              <a:solidFill>
                <a:schemeClr val="folHlink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54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54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54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54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54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54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6" dur="500"/>
                                        <p:tgtEl>
                                          <p:spTgt spid="154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0" dur="500"/>
                                        <p:tgtEl>
                                          <p:spTgt spid="154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2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4" dur="500"/>
                                        <p:tgtEl>
                                          <p:spTgt spid="154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2">
            <a:extLst>
              <a:ext uri="{FF2B5EF4-FFF2-40B4-BE49-F238E27FC236}">
                <a16:creationId xmlns:a16="http://schemas.microsoft.com/office/drawing/2014/main" id="{8E7E1225-E1BD-C443-2734-1375D8A7E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New Orleans</a:t>
            </a:r>
          </a:p>
          <a:p>
            <a:r>
              <a:rPr lang="en-US" altLang="de-DE"/>
              <a:t>12.03.2003</a:t>
            </a:r>
          </a:p>
        </p:txBody>
      </p:sp>
      <p:sp>
        <p:nvSpPr>
          <p:cNvPr id="3" name="Foliennummernplatzhalter 3">
            <a:extLst>
              <a:ext uri="{FF2B5EF4-FFF2-40B4-BE49-F238E27FC236}">
                <a16:creationId xmlns:a16="http://schemas.microsoft.com/office/drawing/2014/main" id="{8CA6703B-CB81-2872-C3AB-9B9C601DD9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9F4B9EF-8F35-984A-B928-F30D07256726}" type="slidenum">
              <a:rPr lang="en-US" altLang="de-DE"/>
              <a:pPr/>
              <a:t>4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156674" name="Text Box 2">
            <a:extLst>
              <a:ext uri="{FF2B5EF4-FFF2-40B4-BE49-F238E27FC236}">
                <a16:creationId xmlns:a16="http://schemas.microsoft.com/office/drawing/2014/main" id="{3E1AD4A3-C94A-2C3D-C882-DE85153100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156675" name="Rectangle 3">
            <a:extLst>
              <a:ext uri="{FF2B5EF4-FFF2-40B4-BE49-F238E27FC236}">
                <a16:creationId xmlns:a16="http://schemas.microsoft.com/office/drawing/2014/main" id="{0DA84E6B-797A-A2A9-FB2D-023D8F0441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40000" y="228600"/>
            <a:ext cx="5089525" cy="685800"/>
          </a:xfrm>
        </p:spPr>
        <p:txBody>
          <a:bodyPr/>
          <a:lstStyle/>
          <a:p>
            <a:r>
              <a:rPr lang="de-DE" altLang="de-DE" sz="3200" b="1">
                <a:solidFill>
                  <a:schemeClr val="folHlink"/>
                </a:solidFill>
              </a:rPr>
              <a:t>Facts - up to now</a:t>
            </a:r>
            <a:endParaRPr lang="de-DE" altLang="de-DE">
              <a:solidFill>
                <a:schemeClr val="folHlink"/>
              </a:solidFill>
            </a:endParaRPr>
          </a:p>
        </p:txBody>
      </p:sp>
      <p:sp>
        <p:nvSpPr>
          <p:cNvPr id="156676" name="Rectangle 4">
            <a:extLst>
              <a:ext uri="{FF2B5EF4-FFF2-40B4-BE49-F238E27FC236}">
                <a16:creationId xmlns:a16="http://schemas.microsoft.com/office/drawing/2014/main" id="{A27D8E3D-0010-317D-0D31-8B0A0027F3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1447800"/>
            <a:ext cx="6997700" cy="762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>
                <a:latin typeface="Arial" panose="020B0604020202020204" pitchFamily="34" charset="0"/>
              </a:rPr>
              <a:t> 241 universities  </a:t>
            </a:r>
          </a:p>
        </p:txBody>
      </p:sp>
      <p:sp>
        <p:nvSpPr>
          <p:cNvPr id="156677" name="Rectangle 5">
            <a:extLst>
              <a:ext uri="{FF2B5EF4-FFF2-40B4-BE49-F238E27FC236}">
                <a16:creationId xmlns:a16="http://schemas.microsoft.com/office/drawing/2014/main" id="{E1F2B8C2-A968-1294-5C73-E7FD1D1F77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7500" y="4754563"/>
            <a:ext cx="4473575" cy="5334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>
                <a:latin typeface="Arial" panose="020B0604020202020204" pitchFamily="34" charset="0"/>
              </a:rPr>
              <a:t> 25 subject areas</a:t>
            </a:r>
          </a:p>
        </p:txBody>
      </p:sp>
      <p:sp>
        <p:nvSpPr>
          <p:cNvPr id="156678" name="Rectangle 6">
            <a:extLst>
              <a:ext uri="{FF2B5EF4-FFF2-40B4-BE49-F238E27FC236}">
                <a16:creationId xmlns:a16="http://schemas.microsoft.com/office/drawing/2014/main" id="{772EF1D3-1BED-3187-921C-3B9BF7E446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2438400"/>
            <a:ext cx="7010400" cy="838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>
                <a:latin typeface="Arial" panose="020B0604020202020204" pitchFamily="34" charset="0"/>
              </a:rPr>
              <a:t> &gt; 2.000 departments and programmes</a:t>
            </a:r>
          </a:p>
        </p:txBody>
      </p:sp>
      <p:sp>
        <p:nvSpPr>
          <p:cNvPr id="156679" name="Rectangle 7">
            <a:extLst>
              <a:ext uri="{FF2B5EF4-FFF2-40B4-BE49-F238E27FC236}">
                <a16:creationId xmlns:a16="http://schemas.microsoft.com/office/drawing/2014/main" id="{7E0343D5-3D3A-E20A-A2E7-4FBBE5C69A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0675" y="3505200"/>
            <a:ext cx="7010400" cy="98583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>
                <a:latin typeface="Arial" panose="020B0604020202020204" pitchFamily="34" charset="0"/>
              </a:rPr>
              <a:t> &gt; 140.000 students,</a:t>
            </a:r>
          </a:p>
          <a:p>
            <a:pPr algn="ctr"/>
            <a:r>
              <a:rPr lang="de-DE" altLang="de-DE" sz="3000">
                <a:latin typeface="Arial" panose="020B0604020202020204" pitchFamily="34" charset="0"/>
              </a:rPr>
              <a:t>approx. 15.000 professors </a:t>
            </a:r>
          </a:p>
        </p:txBody>
      </p:sp>
      <p:sp>
        <p:nvSpPr>
          <p:cNvPr id="156680" name="Rectangle 8">
            <a:extLst>
              <a:ext uri="{FF2B5EF4-FFF2-40B4-BE49-F238E27FC236}">
                <a16:creationId xmlns:a16="http://schemas.microsoft.com/office/drawing/2014/main" id="{1DA03D2C-5D35-B907-66AD-3C6D58525C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1838" y="5562600"/>
            <a:ext cx="5637212" cy="1109663"/>
          </a:xfrm>
          <a:prstGeom prst="rect">
            <a:avLst/>
          </a:prstGeom>
          <a:solidFill>
            <a:srgbClr val="0066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6600"/>
            </a:extrusionClr>
            <a:contourClr>
              <a:srgbClr val="0066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66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>
                <a:latin typeface="Arial" panose="020B0604020202020204" pitchFamily="34" charset="0"/>
              </a:rPr>
              <a:t> completely free access:</a:t>
            </a:r>
            <a:br>
              <a:rPr lang="de-DE" altLang="de-DE" sz="3000">
                <a:latin typeface="Arial" panose="020B0604020202020204" pitchFamily="34" charset="0"/>
              </a:rPr>
            </a:br>
            <a:r>
              <a:rPr lang="de-DE" altLang="de-DE" sz="3000">
                <a:latin typeface="Arial" panose="020B0604020202020204" pitchFamily="34" charset="0"/>
              </a:rPr>
              <a:t>www.dashochschulranking.de</a:t>
            </a:r>
          </a:p>
        </p:txBody>
      </p:sp>
      <p:pic>
        <p:nvPicPr>
          <p:cNvPr id="156681" name="Picture 9">
            <a:extLst>
              <a:ext uri="{FF2B5EF4-FFF2-40B4-BE49-F238E27FC236}">
                <a16:creationId xmlns:a16="http://schemas.microsoft.com/office/drawing/2014/main" id="{A71F04DD-CDEB-B07D-1F4C-EFB277673B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812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56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156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156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156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156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2">
            <a:extLst>
              <a:ext uri="{FF2B5EF4-FFF2-40B4-BE49-F238E27FC236}">
                <a16:creationId xmlns:a16="http://schemas.microsoft.com/office/drawing/2014/main" id="{51A589BE-ABF1-A5AC-1C37-51BB18227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New Orleans</a:t>
            </a:r>
          </a:p>
          <a:p>
            <a:r>
              <a:rPr lang="en-US" altLang="de-DE"/>
              <a:t>12.03.2003</a:t>
            </a:r>
          </a:p>
        </p:txBody>
      </p:sp>
      <p:sp>
        <p:nvSpPr>
          <p:cNvPr id="3" name="Foliennummernplatzhalter 3">
            <a:extLst>
              <a:ext uri="{FF2B5EF4-FFF2-40B4-BE49-F238E27FC236}">
                <a16:creationId xmlns:a16="http://schemas.microsoft.com/office/drawing/2014/main" id="{123522D2-6B25-99F2-FBD5-7D5F032246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733BD-DD40-6246-A8BB-FDE161964EDD}" type="slidenum">
              <a:rPr lang="en-US" altLang="de-DE"/>
              <a:pPr/>
              <a:t>5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24258" name="Rectangle 2">
            <a:extLst>
              <a:ext uri="{FF2B5EF4-FFF2-40B4-BE49-F238E27FC236}">
                <a16:creationId xmlns:a16="http://schemas.microsoft.com/office/drawing/2014/main" id="{5C25D579-9BBF-F22A-12C3-A92D9D41513F}"/>
              </a:ext>
            </a:extLst>
          </p:cNvPr>
          <p:cNvSpPr>
            <a:spLocks noChangeArrowheads="1"/>
          </p:cNvSpPr>
          <p:nvPr>
            <p:ph type="title"/>
          </p:nvPr>
        </p:nvSpPr>
        <p:spPr>
          <a:xfrm>
            <a:off x="2209800" y="0"/>
            <a:ext cx="5181600" cy="990600"/>
          </a:xfrm>
          <a:noFill/>
          <a:ln/>
        </p:spPr>
        <p:txBody>
          <a:bodyPr/>
          <a:lstStyle/>
          <a:p>
            <a:r>
              <a:rPr lang="en-GB" altLang="de-DE" sz="3200" b="1">
                <a:solidFill>
                  <a:schemeClr val="folHlink"/>
                </a:solidFill>
              </a:rPr>
              <a:t>Communication</a:t>
            </a:r>
          </a:p>
        </p:txBody>
      </p:sp>
      <p:sp>
        <p:nvSpPr>
          <p:cNvPr id="224259" name="AutoShape 3">
            <a:extLst>
              <a:ext uri="{FF2B5EF4-FFF2-40B4-BE49-F238E27FC236}">
                <a16:creationId xmlns:a16="http://schemas.microsoft.com/office/drawing/2014/main" id="{A1E108BD-0758-1FD0-37AD-6469B91ACA1B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609600" y="1371600"/>
            <a:ext cx="7696200" cy="472440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4260" name="Rectangle 4">
            <a:extLst>
              <a:ext uri="{FF2B5EF4-FFF2-40B4-BE49-F238E27FC236}">
                <a16:creationId xmlns:a16="http://schemas.microsoft.com/office/drawing/2014/main" id="{7854544F-DB8B-6C1C-077B-93ECAEC6E2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1524000"/>
            <a:ext cx="4419600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 typeface="Webdings" pitchFamily="2" charset="2"/>
              <a:buNone/>
            </a:pPr>
            <a:endParaRPr lang="de-DE" altLang="de-DE"/>
          </a:p>
          <a:p>
            <a:pPr algn="ctr">
              <a:buFont typeface="Webdings" pitchFamily="2" charset="2"/>
              <a:buNone/>
            </a:pPr>
            <a:r>
              <a:rPr lang="de-DE" altLang="de-DE" sz="2400"/>
              <a:t>recommen-</a:t>
            </a:r>
          </a:p>
          <a:p>
            <a:pPr algn="ctr">
              <a:buFont typeface="Webdings" pitchFamily="2" charset="2"/>
              <a:buNone/>
            </a:pPr>
            <a:r>
              <a:rPr lang="de-DE" altLang="de-DE" sz="2400"/>
              <a:t>dations</a:t>
            </a:r>
          </a:p>
          <a:p>
            <a:pPr algn="ctr">
              <a:buFont typeface="Webdings" pitchFamily="2" charset="2"/>
              <a:buNone/>
            </a:pPr>
            <a:r>
              <a:rPr lang="de-DE" altLang="de-DE" sz="2400"/>
              <a:t>(</a:t>
            </a:r>
            <a:r>
              <a:rPr lang="de-DE" altLang="de-DE" sz="2400" i="1"/>
              <a:t>stern</a:t>
            </a:r>
            <a:r>
              <a:rPr lang="de-DE" altLang="de-DE" sz="2400"/>
              <a:t>)</a:t>
            </a:r>
            <a:endParaRPr lang="de-DE" altLang="de-DE"/>
          </a:p>
        </p:txBody>
      </p:sp>
      <p:sp>
        <p:nvSpPr>
          <p:cNvPr id="224261" name="Rectangle 5">
            <a:extLst>
              <a:ext uri="{FF2B5EF4-FFF2-40B4-BE49-F238E27FC236}">
                <a16:creationId xmlns:a16="http://schemas.microsoft.com/office/drawing/2014/main" id="{7449611D-DFD2-86AD-909B-7D4F4DCC7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581400"/>
            <a:ext cx="7696200" cy="154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 typeface="Webdings" pitchFamily="2" charset="2"/>
              <a:buNone/>
            </a:pPr>
            <a:r>
              <a:rPr lang="de-DE" altLang="de-DE" sz="2800"/>
              <a:t>overview</a:t>
            </a:r>
          </a:p>
          <a:p>
            <a:pPr algn="ctr">
              <a:buFont typeface="Webdings" pitchFamily="2" charset="2"/>
              <a:buNone/>
            </a:pPr>
            <a:r>
              <a:rPr lang="de-DE" altLang="de-DE" sz="2800"/>
              <a:t>( 5 indicators; „</a:t>
            </a:r>
            <a:r>
              <a:rPr lang="de-DE" altLang="de-DE" sz="2800" i="1"/>
              <a:t>stern</a:t>
            </a:r>
            <a:r>
              <a:rPr lang="de-DE" altLang="de-DE" sz="2800"/>
              <a:t> spezial“)</a:t>
            </a:r>
          </a:p>
        </p:txBody>
      </p:sp>
      <p:sp>
        <p:nvSpPr>
          <p:cNvPr id="224262" name="Rectangle 6">
            <a:extLst>
              <a:ext uri="{FF2B5EF4-FFF2-40B4-BE49-F238E27FC236}">
                <a16:creationId xmlns:a16="http://schemas.microsoft.com/office/drawing/2014/main" id="{D98932C3-C0AC-9A63-1C66-553FD91B12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105400"/>
            <a:ext cx="8397875" cy="1241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 typeface="Webdings" pitchFamily="2" charset="2"/>
              <a:buNone/>
            </a:pPr>
            <a:r>
              <a:rPr lang="de-DE" altLang="de-DE" sz="2800"/>
              <a:t>all datas + personal ranking</a:t>
            </a:r>
          </a:p>
          <a:p>
            <a:pPr algn="ctr">
              <a:buFont typeface="Webdings" pitchFamily="2" charset="2"/>
              <a:buNone/>
            </a:pPr>
            <a:r>
              <a:rPr lang="de-DE" altLang="de-DE" sz="2800"/>
              <a:t>(Internet)</a:t>
            </a:r>
            <a:endParaRPr lang="de-DE" altLang="de-DE"/>
          </a:p>
        </p:txBody>
      </p:sp>
      <p:sp>
        <p:nvSpPr>
          <p:cNvPr id="224263" name="Line 7">
            <a:extLst>
              <a:ext uri="{FF2B5EF4-FFF2-40B4-BE49-F238E27FC236}">
                <a16:creationId xmlns:a16="http://schemas.microsoft.com/office/drawing/2014/main" id="{ACEBBD26-E78E-A006-5C81-23EC5AFEE82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3429000"/>
            <a:ext cx="3276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4264" name="Line 8">
            <a:extLst>
              <a:ext uri="{FF2B5EF4-FFF2-40B4-BE49-F238E27FC236}">
                <a16:creationId xmlns:a16="http://schemas.microsoft.com/office/drawing/2014/main" id="{664063DA-B55D-FA4B-528E-0E03472B33EE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4953000"/>
            <a:ext cx="579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4265" name="Text Box 9">
            <a:extLst>
              <a:ext uri="{FF2B5EF4-FFF2-40B4-BE49-F238E27FC236}">
                <a16:creationId xmlns:a16="http://schemas.microsoft.com/office/drawing/2014/main" id="{0F91ECD4-600F-7515-CBA1-44D8F5B9A7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514600"/>
            <a:ext cx="1881188" cy="45720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de-DE">
                <a:solidFill>
                  <a:srgbClr val="FF0000"/>
                </a:solidFill>
                <a:latin typeface="Arial" panose="020B0604020202020204" pitchFamily="34" charset="0"/>
              </a:rPr>
              <a:t>densification</a:t>
            </a:r>
            <a:endParaRPr lang="en-GB" altLang="de-DE"/>
          </a:p>
        </p:txBody>
      </p:sp>
      <p:sp>
        <p:nvSpPr>
          <p:cNvPr id="224266" name="Text Box 10">
            <a:extLst>
              <a:ext uri="{FF2B5EF4-FFF2-40B4-BE49-F238E27FC236}">
                <a16:creationId xmlns:a16="http://schemas.microsoft.com/office/drawing/2014/main" id="{074C432E-11D0-E394-A98C-2A6428D4A9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2286000"/>
            <a:ext cx="2016125" cy="45720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de-DE">
                <a:solidFill>
                  <a:srgbClr val="FF0000"/>
                </a:solidFill>
                <a:latin typeface="Arial" panose="020B0604020202020204" pitchFamily="34" charset="0"/>
              </a:rPr>
              <a:t>differentiation</a:t>
            </a:r>
            <a:endParaRPr lang="en-GB" altLang="de-DE"/>
          </a:p>
        </p:txBody>
      </p:sp>
      <p:sp>
        <p:nvSpPr>
          <p:cNvPr id="224267" name="Line 11">
            <a:extLst>
              <a:ext uri="{FF2B5EF4-FFF2-40B4-BE49-F238E27FC236}">
                <a16:creationId xmlns:a16="http://schemas.microsoft.com/office/drawing/2014/main" id="{D4BDD7F8-7B5A-8CF9-B2DD-D55F5210E44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4800" y="1447800"/>
            <a:ext cx="3581400" cy="43434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4268" name="Line 12">
            <a:extLst>
              <a:ext uri="{FF2B5EF4-FFF2-40B4-BE49-F238E27FC236}">
                <a16:creationId xmlns:a16="http://schemas.microsoft.com/office/drawing/2014/main" id="{D8A00B48-FD5F-EA6A-2B7A-ED9ECA6D125B}"/>
              </a:ext>
            </a:extLst>
          </p:cNvPr>
          <p:cNvSpPr>
            <a:spLocks noChangeShapeType="1"/>
          </p:cNvSpPr>
          <p:nvPr/>
        </p:nvSpPr>
        <p:spPr bwMode="auto">
          <a:xfrm rot="5994514" flipV="1">
            <a:off x="5029200" y="1447800"/>
            <a:ext cx="3581400" cy="43434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4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24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4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2">
            <a:extLst>
              <a:ext uri="{FF2B5EF4-FFF2-40B4-BE49-F238E27FC236}">
                <a16:creationId xmlns:a16="http://schemas.microsoft.com/office/drawing/2014/main" id="{E42EB1FC-A9E9-66A0-C72F-A5309FF0F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New Orleans</a:t>
            </a:r>
          </a:p>
          <a:p>
            <a:r>
              <a:rPr lang="en-US" altLang="de-DE"/>
              <a:t>12.03.2003</a:t>
            </a:r>
          </a:p>
        </p:txBody>
      </p:sp>
      <p:sp>
        <p:nvSpPr>
          <p:cNvPr id="3" name="Foliennummernplatzhalter 3">
            <a:extLst>
              <a:ext uri="{FF2B5EF4-FFF2-40B4-BE49-F238E27FC236}">
                <a16:creationId xmlns:a16="http://schemas.microsoft.com/office/drawing/2014/main" id="{1BAF9670-56A8-A7C6-1C3D-7EF8F0E37D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EA04A9-54B7-B643-B7EC-15671DDD6BA3}" type="slidenum">
              <a:rPr lang="en-US" altLang="de-DE"/>
              <a:pPr/>
              <a:t>6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26306" name="Text Box 2">
            <a:extLst>
              <a:ext uri="{FF2B5EF4-FFF2-40B4-BE49-F238E27FC236}">
                <a16:creationId xmlns:a16="http://schemas.microsoft.com/office/drawing/2014/main" id="{86E196D5-D71B-A33B-69D3-577836D6AC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altLang="de-DE"/>
          </a:p>
        </p:txBody>
      </p:sp>
      <p:sp>
        <p:nvSpPr>
          <p:cNvPr id="226307" name="Rectangle 3">
            <a:extLst>
              <a:ext uri="{FF2B5EF4-FFF2-40B4-BE49-F238E27FC236}">
                <a16:creationId xmlns:a16="http://schemas.microsoft.com/office/drawing/2014/main" id="{1285C589-4A71-3F91-8C81-B01B861A26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0"/>
            <a:ext cx="5029200" cy="990600"/>
          </a:xfrm>
        </p:spPr>
        <p:txBody>
          <a:bodyPr/>
          <a:lstStyle/>
          <a:p>
            <a:r>
              <a:rPr lang="en-GB" altLang="de-DE" sz="3200" b="1">
                <a:solidFill>
                  <a:schemeClr val="folHlink"/>
                </a:solidFill>
              </a:rPr>
              <a:t>Indicators: </a:t>
            </a:r>
            <a:br>
              <a:rPr lang="en-GB" altLang="de-DE" sz="3200" b="1">
                <a:solidFill>
                  <a:schemeClr val="folHlink"/>
                </a:solidFill>
              </a:rPr>
            </a:br>
            <a:r>
              <a:rPr lang="en-GB" altLang="de-DE" sz="3200" b="1">
                <a:solidFill>
                  <a:schemeClr val="folHlink"/>
                </a:solidFill>
              </a:rPr>
              <a:t>Decision</a:t>
            </a:r>
            <a:r>
              <a:rPr lang="en-GB" altLang="de-DE" sz="3200">
                <a:solidFill>
                  <a:schemeClr val="folHlink"/>
                </a:solidFill>
              </a:rPr>
              <a:t> </a:t>
            </a:r>
            <a:r>
              <a:rPr lang="en-GB" altLang="de-DE" sz="3200" b="1">
                <a:solidFill>
                  <a:schemeClr val="folHlink"/>
                </a:solidFill>
              </a:rPr>
              <a:t>model</a:t>
            </a:r>
          </a:p>
        </p:txBody>
      </p:sp>
      <p:sp>
        <p:nvSpPr>
          <p:cNvPr id="226308" name="Rectangle 4">
            <a:extLst>
              <a:ext uri="{FF2B5EF4-FFF2-40B4-BE49-F238E27FC236}">
                <a16:creationId xmlns:a16="http://schemas.microsoft.com/office/drawing/2014/main" id="{6272D229-E24D-1F98-0972-B528BA8C6CD2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3357563" y="4198938"/>
            <a:ext cx="1439862" cy="1439862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de-DE" sz="1700" b="1">
                <a:solidFill>
                  <a:schemeClr val="bg2"/>
                </a:solidFill>
                <a:latin typeface="Arial" panose="020B0604020202020204" pitchFamily="34" charset="0"/>
              </a:rPr>
              <a:t>labour market,</a:t>
            </a:r>
          </a:p>
          <a:p>
            <a:pPr algn="ctr"/>
            <a:r>
              <a:rPr lang="en-GB" altLang="de-DE" sz="1700" b="1">
                <a:solidFill>
                  <a:schemeClr val="bg2"/>
                </a:solidFill>
                <a:latin typeface="Arial" panose="020B0604020202020204" pitchFamily="34" charset="0"/>
              </a:rPr>
              <a:t>employability</a:t>
            </a:r>
            <a:endParaRPr lang="en-GB" altLang="de-DE" sz="1800" b="1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226309" name="Rectangle 5">
            <a:extLst>
              <a:ext uri="{FF2B5EF4-FFF2-40B4-BE49-F238E27FC236}">
                <a16:creationId xmlns:a16="http://schemas.microsoft.com/office/drawing/2014/main" id="{1A33AEDB-77E0-323A-765F-77D7429F5A9D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905000" y="1295400"/>
            <a:ext cx="1439863" cy="1439863"/>
          </a:xfrm>
          <a:prstGeom prst="rect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de-DE" sz="1800" b="1">
                <a:latin typeface="Arial" panose="020B0604020202020204" pitchFamily="34" charset="0"/>
              </a:rPr>
              <a:t>city, </a:t>
            </a:r>
          </a:p>
          <a:p>
            <a:pPr algn="ctr"/>
            <a:r>
              <a:rPr lang="en-GB" altLang="de-DE" sz="1800" b="1">
                <a:latin typeface="Arial" panose="020B0604020202020204" pitchFamily="34" charset="0"/>
              </a:rPr>
              <a:t>university</a:t>
            </a:r>
            <a:endParaRPr lang="en-GB" altLang="de-DE" sz="1800"/>
          </a:p>
        </p:txBody>
      </p:sp>
      <p:sp>
        <p:nvSpPr>
          <p:cNvPr id="226310" name="Rectangle 6">
            <a:extLst>
              <a:ext uri="{FF2B5EF4-FFF2-40B4-BE49-F238E27FC236}">
                <a16:creationId xmlns:a16="http://schemas.microsoft.com/office/drawing/2014/main" id="{44F8A3C9-0F55-1E17-FE39-48F2A3C43AC7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3357563" y="1295400"/>
            <a:ext cx="1438275" cy="1439863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de-DE" sz="1800" b="1">
                <a:latin typeface="Arial" panose="020B0604020202020204" pitchFamily="34" charset="0"/>
              </a:rPr>
              <a:t>students</a:t>
            </a:r>
            <a:endParaRPr lang="en-GB" altLang="de-DE" sz="1400" b="1">
              <a:latin typeface="Arial" panose="020B0604020202020204" pitchFamily="34" charset="0"/>
            </a:endParaRPr>
          </a:p>
        </p:txBody>
      </p:sp>
      <p:sp>
        <p:nvSpPr>
          <p:cNvPr id="226311" name="Rectangle 7">
            <a:extLst>
              <a:ext uri="{FF2B5EF4-FFF2-40B4-BE49-F238E27FC236}">
                <a16:creationId xmlns:a16="http://schemas.microsoft.com/office/drawing/2014/main" id="{5FBC84BD-326C-5281-B524-DCABCE22FA11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808538" y="1295400"/>
            <a:ext cx="1439862" cy="14398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de-DE" sz="1800" b="1">
                <a:latin typeface="Arial" panose="020B0604020202020204" pitchFamily="34" charset="0"/>
              </a:rPr>
              <a:t>Study </a:t>
            </a:r>
          </a:p>
          <a:p>
            <a:pPr algn="ctr"/>
            <a:r>
              <a:rPr lang="en-GB" altLang="de-DE" sz="1800" b="1">
                <a:latin typeface="Arial" panose="020B0604020202020204" pitchFamily="34" charset="0"/>
              </a:rPr>
              <a:t>outcome</a:t>
            </a:r>
            <a:endParaRPr lang="en-GB" altLang="de-DE" sz="1800"/>
          </a:p>
        </p:txBody>
      </p:sp>
      <p:sp>
        <p:nvSpPr>
          <p:cNvPr id="226312" name="Rectangle 8">
            <a:extLst>
              <a:ext uri="{FF2B5EF4-FFF2-40B4-BE49-F238E27FC236}">
                <a16:creationId xmlns:a16="http://schemas.microsoft.com/office/drawing/2014/main" id="{0AEAE3B6-7228-E0C8-93A1-CE16EDD17FB2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3357563" y="2747963"/>
            <a:ext cx="1438275" cy="1438275"/>
          </a:xfrm>
          <a:prstGeom prst="rect">
            <a:avLst/>
          </a:prstGeom>
          <a:solidFill>
            <a:srgbClr val="FF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de-DE" sz="1800" b="1">
                <a:latin typeface="Arial" panose="020B0604020202020204" pitchFamily="34" charset="0"/>
              </a:rPr>
              <a:t>teaching</a:t>
            </a:r>
            <a:endParaRPr lang="en-GB" altLang="de-DE" sz="1400" b="1">
              <a:latin typeface="Arial" panose="020B0604020202020204" pitchFamily="34" charset="0"/>
            </a:endParaRPr>
          </a:p>
        </p:txBody>
      </p:sp>
      <p:sp>
        <p:nvSpPr>
          <p:cNvPr id="226313" name="Rectangle 9">
            <a:extLst>
              <a:ext uri="{FF2B5EF4-FFF2-40B4-BE49-F238E27FC236}">
                <a16:creationId xmlns:a16="http://schemas.microsoft.com/office/drawing/2014/main" id="{FDDBA1FB-C5E6-37FC-C255-AE66355567A8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808538" y="2747963"/>
            <a:ext cx="1439862" cy="1438275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de-DE" sz="1800" b="1">
                <a:latin typeface="Arial" panose="020B0604020202020204" pitchFamily="34" charset="0"/>
              </a:rPr>
              <a:t>ressources</a:t>
            </a:r>
            <a:endParaRPr lang="en-GB" altLang="de-DE" sz="1400" b="1">
              <a:latin typeface="Arial" panose="020B0604020202020204" pitchFamily="34" charset="0"/>
            </a:endParaRPr>
          </a:p>
        </p:txBody>
      </p:sp>
      <p:sp>
        <p:nvSpPr>
          <p:cNvPr id="226314" name="Rectangle 10">
            <a:extLst>
              <a:ext uri="{FF2B5EF4-FFF2-40B4-BE49-F238E27FC236}">
                <a16:creationId xmlns:a16="http://schemas.microsoft.com/office/drawing/2014/main" id="{2B8AFC68-ADCD-9DFD-8C77-8BE61B217E95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905000" y="4198938"/>
            <a:ext cx="1439863" cy="143986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de-DE" sz="1800" b="1">
                <a:solidFill>
                  <a:schemeClr val="bg2"/>
                </a:solidFill>
                <a:latin typeface="Arial" panose="020B0604020202020204" pitchFamily="34" charset="0"/>
              </a:rPr>
              <a:t>research</a:t>
            </a:r>
            <a:endParaRPr lang="en-GB" altLang="de-DE" sz="1400" b="1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226315" name="Rectangle 11">
            <a:extLst>
              <a:ext uri="{FF2B5EF4-FFF2-40B4-BE49-F238E27FC236}">
                <a16:creationId xmlns:a16="http://schemas.microsoft.com/office/drawing/2014/main" id="{F0400CDE-0044-2928-9145-F9B71E7BDCA6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808538" y="4198938"/>
            <a:ext cx="1439862" cy="1439862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de-DE" sz="1800" b="1">
                <a:latin typeface="Arial" panose="020B0604020202020204" pitchFamily="34" charset="0"/>
              </a:rPr>
              <a:t>Overall </a:t>
            </a:r>
          </a:p>
          <a:p>
            <a:pPr algn="ctr"/>
            <a:r>
              <a:rPr lang="en-GB" altLang="de-DE" sz="1800" b="1">
                <a:latin typeface="Arial" panose="020B0604020202020204" pitchFamily="34" charset="0"/>
              </a:rPr>
              <a:t>assessment</a:t>
            </a:r>
          </a:p>
          <a:p>
            <a:pPr algn="ctr"/>
            <a:r>
              <a:rPr lang="en-GB" altLang="de-DE" sz="1800" b="1">
                <a:latin typeface="Arial" panose="020B0604020202020204" pitchFamily="34" charset="0"/>
              </a:rPr>
              <a:t>(students,</a:t>
            </a:r>
          </a:p>
          <a:p>
            <a:pPr algn="ctr"/>
            <a:r>
              <a:rPr lang="en-GB" altLang="de-DE" sz="1800" b="1">
                <a:latin typeface="Arial" panose="020B0604020202020204" pitchFamily="34" charset="0"/>
              </a:rPr>
              <a:t>professors)</a:t>
            </a:r>
            <a:endParaRPr lang="en-GB" altLang="de-DE" sz="1400" b="1">
              <a:latin typeface="Arial" panose="020B0604020202020204" pitchFamily="34" charset="0"/>
            </a:endParaRPr>
          </a:p>
        </p:txBody>
      </p:sp>
      <p:sp>
        <p:nvSpPr>
          <p:cNvPr id="226316" name="Rectangle 12">
            <a:extLst>
              <a:ext uri="{FF2B5EF4-FFF2-40B4-BE49-F238E27FC236}">
                <a16:creationId xmlns:a16="http://schemas.microsoft.com/office/drawing/2014/main" id="{CF356563-1F7D-31D2-61A1-4B904C48EF79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905000" y="2747963"/>
            <a:ext cx="1439863" cy="14382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de-DE" sz="1800" b="1">
                <a:latin typeface="Arial" panose="020B0604020202020204" pitchFamily="34" charset="0"/>
              </a:rPr>
              <a:t>Internatio-</a:t>
            </a:r>
          </a:p>
          <a:p>
            <a:pPr algn="ctr"/>
            <a:r>
              <a:rPr lang="en-GB" altLang="de-DE" sz="1800" b="1">
                <a:latin typeface="Arial" panose="020B0604020202020204" pitchFamily="34" charset="0"/>
              </a:rPr>
              <a:t>nalisation</a:t>
            </a:r>
            <a:endParaRPr lang="en-GB" altLang="de-DE" sz="1800"/>
          </a:p>
        </p:txBody>
      </p:sp>
      <p:sp>
        <p:nvSpPr>
          <p:cNvPr id="226317" name="Rectangle 13">
            <a:extLst>
              <a:ext uri="{FF2B5EF4-FFF2-40B4-BE49-F238E27FC236}">
                <a16:creationId xmlns:a16="http://schemas.microsoft.com/office/drawing/2014/main" id="{5474FC29-6694-7C15-632B-1A89693E4A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5715000"/>
            <a:ext cx="6629400" cy="914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de-DE">
                <a:latin typeface="Arial" panose="020B0604020202020204" pitchFamily="34" charset="0"/>
              </a:rPr>
              <a:t>Each components contains several indicators</a:t>
            </a:r>
            <a:endParaRPr lang="en-GB" altLang="de-DE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21D84317-49CD-281F-5594-E69BCAA9B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New Orleans</a:t>
            </a:r>
          </a:p>
          <a:p>
            <a:r>
              <a:rPr lang="en-US" altLang="de-DE"/>
              <a:t>12.03.2003</a:t>
            </a:r>
          </a:p>
        </p:txBody>
      </p:sp>
      <p:sp>
        <p:nvSpPr>
          <p:cNvPr id="3" name="Foliennummernplatzhalter 4">
            <a:extLst>
              <a:ext uri="{FF2B5EF4-FFF2-40B4-BE49-F238E27FC236}">
                <a16:creationId xmlns:a16="http://schemas.microsoft.com/office/drawing/2014/main" id="{8760BD43-6E0E-B1C0-C19A-3A1780D4B1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DC7110-7717-B942-8940-264590258D77}" type="slidenum">
              <a:rPr lang="en-US" altLang="de-DE"/>
              <a:pPr/>
              <a:t>7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28354" name="Rectangle 2">
            <a:extLst>
              <a:ext uri="{FF2B5EF4-FFF2-40B4-BE49-F238E27FC236}">
                <a16:creationId xmlns:a16="http://schemas.microsoft.com/office/drawing/2014/main" id="{DC9BEE79-4F64-9CD9-D8F7-059C7D8709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0"/>
            <a:ext cx="5257800" cy="990600"/>
          </a:xfrm>
        </p:spPr>
        <p:txBody>
          <a:bodyPr/>
          <a:lstStyle/>
          <a:p>
            <a:r>
              <a:rPr lang="en-GB" altLang="de-DE" sz="3200" b="1">
                <a:solidFill>
                  <a:schemeClr val="folHlink"/>
                </a:solidFill>
              </a:rPr>
              <a:t>Indicators</a:t>
            </a:r>
            <a:r>
              <a:rPr lang="en-GB" altLang="de-DE" sz="3200">
                <a:solidFill>
                  <a:schemeClr val="folHlink"/>
                </a:solidFill>
              </a:rPr>
              <a:t>: </a:t>
            </a:r>
            <a:r>
              <a:rPr lang="en-GB" altLang="de-DE" sz="3200" b="1">
                <a:solidFill>
                  <a:schemeClr val="folHlink"/>
                </a:solidFill>
              </a:rPr>
              <a:t>multiperspectivity</a:t>
            </a:r>
          </a:p>
        </p:txBody>
      </p:sp>
      <p:sp>
        <p:nvSpPr>
          <p:cNvPr id="228355" name="Rectangle 3">
            <a:extLst>
              <a:ext uri="{FF2B5EF4-FFF2-40B4-BE49-F238E27FC236}">
                <a16:creationId xmlns:a16="http://schemas.microsoft.com/office/drawing/2014/main" id="{97150309-174E-DF04-4C3C-41BB3D2C8C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295400"/>
            <a:ext cx="7239000" cy="914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GB" altLang="de-DE" sz="2800">
                <a:latin typeface="Arial" panose="020B0604020202020204" pitchFamily="34" charset="0"/>
              </a:rPr>
              <a:t>... from different data sources</a:t>
            </a:r>
            <a:endParaRPr lang="en-GB" altLang="de-DE" sz="2800"/>
          </a:p>
        </p:txBody>
      </p:sp>
      <p:sp>
        <p:nvSpPr>
          <p:cNvPr id="228356" name="Rectangle 4">
            <a:extLst>
              <a:ext uri="{FF2B5EF4-FFF2-40B4-BE49-F238E27FC236}">
                <a16:creationId xmlns:a16="http://schemas.microsoft.com/office/drawing/2014/main" id="{3A9F2B26-B599-03AC-D055-91891D9F9B45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57200" y="2438400"/>
            <a:ext cx="1511300" cy="1511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de-DE" sz="1800" b="1">
                <a:solidFill>
                  <a:schemeClr val="bg2"/>
                </a:solidFill>
                <a:latin typeface="Arial" panose="020B0604020202020204" pitchFamily="34" charset="0"/>
              </a:rPr>
              <a:t>research</a:t>
            </a:r>
            <a:endParaRPr lang="en-GB" altLang="de-DE" sz="1400" b="1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grpSp>
        <p:nvGrpSpPr>
          <p:cNvPr id="228357" name="Group 5">
            <a:extLst>
              <a:ext uri="{FF2B5EF4-FFF2-40B4-BE49-F238E27FC236}">
                <a16:creationId xmlns:a16="http://schemas.microsoft.com/office/drawing/2014/main" id="{43AB746D-CA6A-D901-A2B5-36043D4CF8C0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2438400"/>
            <a:ext cx="5562600" cy="3124200"/>
            <a:chOff x="1344" y="1536"/>
            <a:chExt cx="3504" cy="1968"/>
          </a:xfrm>
        </p:grpSpPr>
        <p:sp>
          <p:nvSpPr>
            <p:cNvPr id="228358" name="Rectangle 6">
              <a:extLst>
                <a:ext uri="{FF2B5EF4-FFF2-40B4-BE49-F238E27FC236}">
                  <a16:creationId xmlns:a16="http://schemas.microsoft.com/office/drawing/2014/main" id="{6FAF1E31-AF70-32CF-17EB-D288C84F25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1536"/>
              <a:ext cx="3504" cy="57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190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lvl="1">
                <a:buClr>
                  <a:srgbClr val="FF0000"/>
                </a:buClr>
                <a:buFont typeface="Webdings" pitchFamily="2" charset="2"/>
                <a:buChar char="&lt;"/>
              </a:pPr>
              <a:r>
                <a:rPr lang="en-GB" altLang="de-DE" sz="2000">
                  <a:latin typeface="Arial" panose="020B0604020202020204" pitchFamily="34" charset="0"/>
                </a:rPr>
                <a:t> publications /citations (bibliometric analysis)</a:t>
              </a:r>
            </a:p>
          </p:txBody>
        </p:sp>
        <p:sp>
          <p:nvSpPr>
            <p:cNvPr id="228359" name="Rectangle 7">
              <a:extLst>
                <a:ext uri="{FF2B5EF4-FFF2-40B4-BE49-F238E27FC236}">
                  <a16:creationId xmlns:a16="http://schemas.microsoft.com/office/drawing/2014/main" id="{A0C059F0-54CD-625A-9B5E-8FCD36D27C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2232"/>
              <a:ext cx="3504" cy="57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190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lvl="1">
                <a:buClr>
                  <a:srgbClr val="FF0000"/>
                </a:buClr>
                <a:buFont typeface="Webdings" pitchFamily="2" charset="2"/>
                <a:buChar char="&lt;"/>
              </a:pPr>
              <a:r>
                <a:rPr lang="en-GB" altLang="de-DE" sz="2000">
                  <a:latin typeface="Arial" panose="020B0604020202020204" pitchFamily="34" charset="0"/>
                </a:rPr>
                <a:t> research funding (faculties/departments)</a:t>
              </a:r>
            </a:p>
          </p:txBody>
        </p:sp>
        <p:sp>
          <p:nvSpPr>
            <p:cNvPr id="228360" name="Rectangle 8">
              <a:extLst>
                <a:ext uri="{FF2B5EF4-FFF2-40B4-BE49-F238E27FC236}">
                  <a16:creationId xmlns:a16="http://schemas.microsoft.com/office/drawing/2014/main" id="{9FDF69B5-67A5-6BB9-D310-182FA98930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2928"/>
              <a:ext cx="3504" cy="57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190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lvl="1">
                <a:buClr>
                  <a:srgbClr val="FF0000"/>
                </a:buClr>
                <a:buFont typeface="Webdings" pitchFamily="2" charset="2"/>
                <a:buChar char="&lt;"/>
              </a:pPr>
              <a:r>
                <a:rPr lang="en-GB" altLang="de-DE" sz="2000">
                  <a:latin typeface="Arial" panose="020B0604020202020204" pitchFamily="34" charset="0"/>
                </a:rPr>
                <a:t> research reputation (professors survey)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8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8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8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8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8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2">
            <a:extLst>
              <a:ext uri="{FF2B5EF4-FFF2-40B4-BE49-F238E27FC236}">
                <a16:creationId xmlns:a16="http://schemas.microsoft.com/office/drawing/2014/main" id="{2828F338-7A77-90A6-73C4-CC05B2F97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New Orleans</a:t>
            </a:r>
          </a:p>
          <a:p>
            <a:r>
              <a:rPr lang="en-US" altLang="de-DE"/>
              <a:t>12.03.2003</a:t>
            </a:r>
          </a:p>
        </p:txBody>
      </p:sp>
      <p:sp>
        <p:nvSpPr>
          <p:cNvPr id="3" name="Foliennummernplatzhalter 3">
            <a:extLst>
              <a:ext uri="{FF2B5EF4-FFF2-40B4-BE49-F238E27FC236}">
                <a16:creationId xmlns:a16="http://schemas.microsoft.com/office/drawing/2014/main" id="{6894B2E4-4F8B-9326-7515-BE987C8FC7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04D19FB-1475-F541-A6C6-2492F5E94455}" type="slidenum">
              <a:rPr lang="en-US" altLang="de-DE"/>
              <a:pPr/>
              <a:t>8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29378" name="Rectangle 2">
            <a:extLst>
              <a:ext uri="{FF2B5EF4-FFF2-40B4-BE49-F238E27FC236}">
                <a16:creationId xmlns:a16="http://schemas.microsoft.com/office/drawing/2014/main" id="{AA366DFF-2B01-2F3A-DA59-3DEAAB84DD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0"/>
            <a:ext cx="5257800" cy="990600"/>
          </a:xfrm>
        </p:spPr>
        <p:txBody>
          <a:bodyPr/>
          <a:lstStyle/>
          <a:p>
            <a:r>
              <a:rPr lang="en-GB" altLang="de-DE" sz="3200" b="1">
                <a:solidFill>
                  <a:schemeClr val="folHlink"/>
                </a:solidFill>
              </a:rPr>
              <a:t>Indicators</a:t>
            </a:r>
            <a:r>
              <a:rPr lang="en-GB" altLang="de-DE" sz="3200">
                <a:solidFill>
                  <a:schemeClr val="folHlink"/>
                </a:solidFill>
              </a:rPr>
              <a:t>: </a:t>
            </a:r>
            <a:r>
              <a:rPr lang="en-GB" altLang="de-DE" sz="3200" b="1">
                <a:solidFill>
                  <a:schemeClr val="folHlink"/>
                </a:solidFill>
              </a:rPr>
              <a:t>multiperspectivity</a:t>
            </a:r>
          </a:p>
        </p:txBody>
      </p:sp>
      <p:sp>
        <p:nvSpPr>
          <p:cNvPr id="229379" name="Rectangle 3">
            <a:extLst>
              <a:ext uri="{FF2B5EF4-FFF2-40B4-BE49-F238E27FC236}">
                <a16:creationId xmlns:a16="http://schemas.microsoft.com/office/drawing/2014/main" id="{D76E2245-EF04-2397-7245-74CFE9ACE7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447800"/>
            <a:ext cx="7467600" cy="914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GB" altLang="de-DE" sz="2800">
                <a:latin typeface="Arial" panose="020B0604020202020204" pitchFamily="34" charset="0"/>
              </a:rPr>
              <a:t>... facts as well as judgements</a:t>
            </a:r>
          </a:p>
        </p:txBody>
      </p:sp>
      <p:sp>
        <p:nvSpPr>
          <p:cNvPr id="229380" name="Rectangle 4">
            <a:extLst>
              <a:ext uri="{FF2B5EF4-FFF2-40B4-BE49-F238E27FC236}">
                <a16:creationId xmlns:a16="http://schemas.microsoft.com/office/drawing/2014/main" id="{B5835921-9DF8-0361-8770-F682D4201A8F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33400" y="2590800"/>
            <a:ext cx="1438275" cy="1438275"/>
          </a:xfrm>
          <a:prstGeom prst="rect">
            <a:avLst/>
          </a:prstGeom>
          <a:solidFill>
            <a:srgbClr val="FF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de-DE" sz="1800" b="1">
                <a:latin typeface="Arial" panose="020B0604020202020204" pitchFamily="34" charset="0"/>
              </a:rPr>
              <a:t>teaching</a:t>
            </a:r>
            <a:endParaRPr lang="en-GB" altLang="de-DE" sz="1400" b="1">
              <a:latin typeface="Arial" panose="020B0604020202020204" pitchFamily="34" charset="0"/>
            </a:endParaRPr>
          </a:p>
        </p:txBody>
      </p:sp>
      <p:grpSp>
        <p:nvGrpSpPr>
          <p:cNvPr id="229381" name="Group 5">
            <a:extLst>
              <a:ext uri="{FF2B5EF4-FFF2-40B4-BE49-F238E27FC236}">
                <a16:creationId xmlns:a16="http://schemas.microsoft.com/office/drawing/2014/main" id="{35F57C8A-FA48-93CE-DED1-75E4F31EC9ED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2590800"/>
            <a:ext cx="5867400" cy="3048000"/>
            <a:chOff x="1344" y="1632"/>
            <a:chExt cx="3696" cy="1920"/>
          </a:xfrm>
        </p:grpSpPr>
        <p:sp>
          <p:nvSpPr>
            <p:cNvPr id="229382" name="Rectangle 6">
              <a:extLst>
                <a:ext uri="{FF2B5EF4-FFF2-40B4-BE49-F238E27FC236}">
                  <a16:creationId xmlns:a16="http://schemas.microsoft.com/office/drawing/2014/main" id="{1365E759-561D-91BA-4F58-25FF5C6B8B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1632"/>
              <a:ext cx="3696" cy="57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190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lvl="1">
                <a:buClr>
                  <a:srgbClr val="FF0000"/>
                </a:buClr>
                <a:buFont typeface="Webdings" pitchFamily="2" charset="2"/>
                <a:buChar char="&lt;"/>
              </a:pPr>
              <a:r>
                <a:rPr lang="en-GB" altLang="de-DE" sz="2000">
                  <a:latin typeface="Arial" panose="020B0604020202020204" pitchFamily="34" charset="0"/>
                </a:rPr>
                <a:t> staff-students-ratio (fact)</a:t>
              </a:r>
            </a:p>
          </p:txBody>
        </p:sp>
        <p:sp>
          <p:nvSpPr>
            <p:cNvPr id="229383" name="Rectangle 7">
              <a:extLst>
                <a:ext uri="{FF2B5EF4-FFF2-40B4-BE49-F238E27FC236}">
                  <a16:creationId xmlns:a16="http://schemas.microsoft.com/office/drawing/2014/main" id="{E2D125E8-48F2-3BAE-96AF-2B5BFB13BC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2976"/>
              <a:ext cx="3696" cy="57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190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lvl="1">
                <a:buClr>
                  <a:srgbClr val="FF0000"/>
                </a:buClr>
                <a:buFont typeface="Webdings" pitchFamily="2" charset="2"/>
                <a:buChar char="&lt;"/>
              </a:pPr>
              <a:r>
                <a:rPr lang="en-GB" altLang="de-DE" sz="2000">
                  <a:latin typeface="Arial" panose="020B0604020202020204" pitchFamily="34" charset="0"/>
                </a:rPr>
                <a:t> judgement on contact between students</a:t>
              </a:r>
            </a:p>
            <a:p>
              <a:pPr lvl="1">
                <a:buFont typeface="Monotype Sorts" pitchFamily="2" charset="2"/>
                <a:buNone/>
              </a:pPr>
              <a:r>
                <a:rPr lang="en-GB" altLang="de-DE" sz="2000">
                  <a:latin typeface="Arial" panose="020B0604020202020204" pitchFamily="34" charset="0"/>
                </a:rPr>
                <a:t>    and  professors (students &amp; professors)</a:t>
              </a:r>
            </a:p>
          </p:txBody>
        </p:sp>
        <p:sp>
          <p:nvSpPr>
            <p:cNvPr id="229384" name="Rectangle 8">
              <a:extLst>
                <a:ext uri="{FF2B5EF4-FFF2-40B4-BE49-F238E27FC236}">
                  <a16:creationId xmlns:a16="http://schemas.microsoft.com/office/drawing/2014/main" id="{C9BE0A05-31FE-3F9A-36DF-35A6AD725B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2304"/>
              <a:ext cx="3696" cy="57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1905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lvl="1">
                <a:buClr>
                  <a:srgbClr val="FF0000"/>
                </a:buClr>
                <a:buFont typeface="Webdings" pitchFamily="2" charset="2"/>
                <a:buChar char="&lt;"/>
              </a:pPr>
              <a:r>
                <a:rPr lang="en-GB" altLang="de-DE" sz="2000">
                  <a:latin typeface="Arial" panose="020B0604020202020204" pitchFamily="34" charset="0"/>
                </a:rPr>
                <a:t> judgement on course organisation </a:t>
              </a:r>
            </a:p>
            <a:p>
              <a:pPr lvl="1">
                <a:buFont typeface="Monotype Sorts" pitchFamily="2" charset="2"/>
                <a:buNone/>
              </a:pPr>
              <a:r>
                <a:rPr lang="en-GB" altLang="de-DE" sz="2000">
                  <a:latin typeface="Arial" panose="020B0604020202020204" pitchFamily="34" charset="0"/>
                </a:rPr>
                <a:t>    (students &amp; professors)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9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9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9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9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9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2">
            <a:extLst>
              <a:ext uri="{FF2B5EF4-FFF2-40B4-BE49-F238E27FC236}">
                <a16:creationId xmlns:a16="http://schemas.microsoft.com/office/drawing/2014/main" id="{5A92D9A1-A017-C15C-13CE-AD62D08DC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New Orleans</a:t>
            </a:r>
          </a:p>
          <a:p>
            <a:r>
              <a:rPr lang="en-US" altLang="de-DE"/>
              <a:t>12.03.2003</a:t>
            </a:r>
          </a:p>
        </p:txBody>
      </p:sp>
      <p:sp>
        <p:nvSpPr>
          <p:cNvPr id="3" name="Foliennummernplatzhalter 3">
            <a:extLst>
              <a:ext uri="{FF2B5EF4-FFF2-40B4-BE49-F238E27FC236}">
                <a16:creationId xmlns:a16="http://schemas.microsoft.com/office/drawing/2014/main" id="{E4707D9C-F270-AA86-990E-9240E14792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83564C-8704-1A45-93CF-910E05EE7144}" type="slidenum">
              <a:rPr lang="en-US" altLang="de-DE"/>
              <a:pPr/>
              <a:t>9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239618" name="Rectangle 2">
            <a:extLst>
              <a:ext uri="{FF2B5EF4-FFF2-40B4-BE49-F238E27FC236}">
                <a16:creationId xmlns:a16="http://schemas.microsoft.com/office/drawing/2014/main" id="{430C156C-A215-41E1-9D5C-30EDB98D0E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5181600" cy="990600"/>
          </a:xfrm>
        </p:spPr>
        <p:txBody>
          <a:bodyPr/>
          <a:lstStyle/>
          <a:p>
            <a:r>
              <a:rPr lang="en-GB" altLang="de-DE" b="1">
                <a:solidFill>
                  <a:schemeClr val="folHlink"/>
                </a:solidFill>
              </a:rPr>
              <a:t>Quality assurance:</a:t>
            </a:r>
          </a:p>
        </p:txBody>
      </p:sp>
      <p:sp>
        <p:nvSpPr>
          <p:cNvPr id="239619" name="Rectangle 3">
            <a:extLst>
              <a:ext uri="{FF2B5EF4-FFF2-40B4-BE49-F238E27FC236}">
                <a16:creationId xmlns:a16="http://schemas.microsoft.com/office/drawing/2014/main" id="{CF850401-B9D4-A847-4439-BBF4FA3D10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371600"/>
            <a:ext cx="8001000" cy="6096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90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buFont typeface="Monotype Sorts" pitchFamily="2" charset="2"/>
              <a:buNone/>
            </a:pPr>
            <a:r>
              <a:rPr lang="en-GB" altLang="de-DE">
                <a:latin typeface="Arial" panose="020B0604020202020204" pitchFamily="34" charset="0"/>
              </a:rPr>
              <a:t>Plausibilty checks</a:t>
            </a:r>
          </a:p>
        </p:txBody>
      </p:sp>
      <p:sp>
        <p:nvSpPr>
          <p:cNvPr id="239620" name="Rectangle 4">
            <a:extLst>
              <a:ext uri="{FF2B5EF4-FFF2-40B4-BE49-F238E27FC236}">
                <a16:creationId xmlns:a16="http://schemas.microsoft.com/office/drawing/2014/main" id="{F7077089-7914-6DA9-4994-A33437C968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2286000"/>
            <a:ext cx="73914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GB" altLang="de-DE">
                <a:latin typeface="Arial" panose="020B0604020202020204" pitchFamily="34" charset="0"/>
              </a:rPr>
              <a:t>Advisory board</a:t>
            </a:r>
            <a:endParaRPr lang="en-GB" altLang="de-DE"/>
          </a:p>
        </p:txBody>
      </p:sp>
      <p:sp>
        <p:nvSpPr>
          <p:cNvPr id="239621" name="Rectangle 5">
            <a:extLst>
              <a:ext uri="{FF2B5EF4-FFF2-40B4-BE49-F238E27FC236}">
                <a16:creationId xmlns:a16="http://schemas.microsoft.com/office/drawing/2014/main" id="{766ED217-3DB6-6BF1-E9E5-24623BA317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3048000"/>
            <a:ext cx="73914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GB" altLang="de-DE">
                <a:latin typeface="Arial" panose="020B0604020202020204" pitchFamily="34" charset="0"/>
              </a:rPr>
              <a:t>Statistical checks</a:t>
            </a:r>
            <a:endParaRPr lang="en-GB" altLang="de-DE"/>
          </a:p>
        </p:txBody>
      </p:sp>
      <p:sp>
        <p:nvSpPr>
          <p:cNvPr id="239622" name="Rectangle 6">
            <a:extLst>
              <a:ext uri="{FF2B5EF4-FFF2-40B4-BE49-F238E27FC236}">
                <a16:creationId xmlns:a16="http://schemas.microsoft.com/office/drawing/2014/main" id="{BB5865ED-BE16-B07D-1E24-87D6DE9783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038600"/>
            <a:ext cx="7848600" cy="1828800"/>
          </a:xfrm>
          <a:prstGeom prst="rect">
            <a:avLst/>
          </a:prstGeom>
          <a:solidFill>
            <a:schemeClr val="accent2"/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de-DE" b="1">
                <a:latin typeface="Arial" panose="020B0604020202020204" pitchFamily="34" charset="0"/>
              </a:rPr>
              <a:t>Policy: </a:t>
            </a:r>
          </a:p>
          <a:p>
            <a:pPr algn="ctr"/>
            <a:endParaRPr lang="en-GB" altLang="de-DE" b="1">
              <a:latin typeface="Arial" panose="020B0604020202020204" pitchFamily="34" charset="0"/>
            </a:endParaRPr>
          </a:p>
          <a:p>
            <a:pPr algn="ctr"/>
            <a:r>
              <a:rPr lang="en-GB" altLang="de-DE" b="1" i="1">
                <a:latin typeface="Arial" panose="020B0604020202020204" pitchFamily="34" charset="0"/>
              </a:rPr>
              <a:t>Better publish no data than bad data !</a:t>
            </a:r>
            <a:endParaRPr lang="en-GB" altLang="de-DE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9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39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39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39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eere Präsentation">
  <a:themeElements>
    <a:clrScheme name="Leere Präsentation 10">
      <a:dk1>
        <a:srgbClr val="777777"/>
      </a:dk1>
      <a:lt1>
        <a:srgbClr val="FFFFFF"/>
      </a:lt1>
      <a:dk2>
        <a:srgbClr val="969696"/>
      </a:dk2>
      <a:lt2>
        <a:srgbClr val="FFFFFF"/>
      </a:lt2>
      <a:accent1>
        <a:srgbClr val="F00E34"/>
      </a:accent1>
      <a:accent2>
        <a:srgbClr val="293BA5"/>
      </a:accent2>
      <a:accent3>
        <a:srgbClr val="C9C9C9"/>
      </a:accent3>
      <a:accent4>
        <a:srgbClr val="DADADA"/>
      </a:accent4>
      <a:accent5>
        <a:srgbClr val="F6AAAE"/>
      </a:accent5>
      <a:accent6>
        <a:srgbClr val="243595"/>
      </a:accent6>
      <a:hlink>
        <a:srgbClr val="003300"/>
      </a:hlink>
      <a:folHlink>
        <a:srgbClr val="000000"/>
      </a:folHlink>
    </a:clrScheme>
    <a:fontScheme name="Leere Prä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0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003300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Office\Vorlagen\Leere Präsentation.pot</Template>
  <TotalTime>0</TotalTime>
  <Words>728</Words>
  <Application>Microsoft Macintosh PowerPoint</Application>
  <PresentationFormat>Bildschirmpräsentation (4:3)</PresentationFormat>
  <Paragraphs>241</Paragraphs>
  <Slides>25</Slides>
  <Notes>2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25</vt:i4>
      </vt:variant>
    </vt:vector>
  </HeadingPairs>
  <TitlesOfParts>
    <vt:vector size="32" baseType="lpstr">
      <vt:lpstr>Times New Roman</vt:lpstr>
      <vt:lpstr>Arial</vt:lpstr>
      <vt:lpstr>Webdings</vt:lpstr>
      <vt:lpstr>Monotype Sorts</vt:lpstr>
      <vt:lpstr>Wingdings</vt:lpstr>
      <vt:lpstr>Leere Präsentation</vt:lpstr>
      <vt:lpstr>Microsoft Excel-Tabelle</vt:lpstr>
      <vt:lpstr>PowerPoint-Präsentation</vt:lpstr>
      <vt:lpstr>PowerPoint-Präsentation</vt:lpstr>
      <vt:lpstr>Gerhard Casper - Stanford:</vt:lpstr>
      <vt:lpstr>Facts - up to now</vt:lpstr>
      <vt:lpstr>Communication</vt:lpstr>
      <vt:lpstr>Indicators:  Decision model</vt:lpstr>
      <vt:lpstr>Indicators: multiperspectivity</vt:lpstr>
      <vt:lpstr>Indicators: multiperspectivity</vt:lpstr>
      <vt:lpstr>Quality assurance:</vt:lpstr>
      <vt:lpstr>Effects:  page-impressions</vt:lpstr>
      <vt:lpstr>PowerPoint-Präsentation</vt:lpstr>
      <vt:lpstr>Effects: example</vt:lpstr>
      <vt:lpstr>Effects: institutional level</vt:lpstr>
      <vt:lpstr>Perspective </vt:lpstr>
      <vt:lpstr>PowerPoint-Präsentation</vt:lpstr>
      <vt:lpstr>Studientipps</vt:lpstr>
      <vt:lpstr>Hitlisten</vt:lpstr>
      <vt:lpstr>Persönliches Ranking</vt:lpstr>
      <vt:lpstr>Persönliches Ranking</vt:lpstr>
      <vt:lpstr>Detailinformationen</vt:lpstr>
      <vt:lpstr>Detailinformationen</vt:lpstr>
      <vt:lpstr>Orientation towards  target group(s)</vt:lpstr>
      <vt:lpstr>Rank groups:  procedure</vt:lpstr>
      <vt:lpstr>Rank groups: procedure</vt:lpstr>
      <vt:lpstr>4. The role of the universities</vt:lpstr>
    </vt:vector>
  </TitlesOfParts>
  <Company>Bertelsmann Stiftung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Bertelsmann Stiftung</dc:creator>
  <cp:lastModifiedBy>Detlef Müller-Böling</cp:lastModifiedBy>
  <cp:revision>161</cp:revision>
  <cp:lastPrinted>2002-06-11T15:28:36Z</cp:lastPrinted>
  <dcterms:created xsi:type="dcterms:W3CDTF">2001-03-08T15:06:45Z</dcterms:created>
  <dcterms:modified xsi:type="dcterms:W3CDTF">2023-08-28T11:46:43Z</dcterms:modified>
</cp:coreProperties>
</file>