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compatMode="1" strictFirstAndLastChars="0" saveSubsetFonts="1" autoCompressPictures="0">
  <p:sldMasterIdLst>
    <p:sldMasterId id="2147483658" r:id="rId1"/>
    <p:sldMasterId id="2147483649" r:id="rId2"/>
    <p:sldMasterId id="2147483659" r:id="rId3"/>
    <p:sldMasterId id="2147483660" r:id="rId4"/>
    <p:sldMasterId id="2147483657" r:id="rId5"/>
  </p:sldMasterIdLst>
  <p:notesMasterIdLst>
    <p:notesMasterId r:id="rId39"/>
  </p:notesMasterIdLst>
  <p:sldIdLst>
    <p:sldId id="442" r:id="rId6"/>
    <p:sldId id="454" r:id="rId7"/>
    <p:sldId id="458" r:id="rId8"/>
    <p:sldId id="433" r:id="rId9"/>
    <p:sldId id="434" r:id="rId10"/>
    <p:sldId id="435" r:id="rId11"/>
    <p:sldId id="436" r:id="rId12"/>
    <p:sldId id="437" r:id="rId13"/>
    <p:sldId id="438" r:id="rId14"/>
    <p:sldId id="440" r:id="rId15"/>
    <p:sldId id="445" r:id="rId16"/>
    <p:sldId id="481" r:id="rId17"/>
    <p:sldId id="463" r:id="rId18"/>
    <p:sldId id="465" r:id="rId19"/>
    <p:sldId id="478" r:id="rId20"/>
    <p:sldId id="462" r:id="rId21"/>
    <p:sldId id="459" r:id="rId22"/>
    <p:sldId id="460" r:id="rId23"/>
    <p:sldId id="461" r:id="rId24"/>
    <p:sldId id="483" r:id="rId25"/>
    <p:sldId id="467" r:id="rId26"/>
    <p:sldId id="475" r:id="rId27"/>
    <p:sldId id="479" r:id="rId28"/>
    <p:sldId id="480" r:id="rId29"/>
    <p:sldId id="482" r:id="rId30"/>
    <p:sldId id="477" r:id="rId31"/>
    <p:sldId id="439" r:id="rId32"/>
    <p:sldId id="443" r:id="rId33"/>
    <p:sldId id="444" r:id="rId34"/>
    <p:sldId id="451" r:id="rId35"/>
    <p:sldId id="452" r:id="rId36"/>
    <p:sldId id="453" r:id="rId37"/>
    <p:sldId id="450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8" autoAdjust="0"/>
    <p:restoredTop sz="94694"/>
  </p:normalViewPr>
  <p:slideViewPr>
    <p:cSldViewPr>
      <p:cViewPr varScale="1">
        <p:scale>
          <a:sx n="121" d="100"/>
          <a:sy n="121" d="100"/>
        </p:scale>
        <p:origin x="188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4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B9D642E-700F-4C3C-341C-B86076515CE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6336D4B-74BB-415E-1272-750F0E81DCF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B06AF8A7-D6D6-7514-CA0E-2C09F9EFB61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93BCFEE2-B033-E841-8628-F5B4D362BE7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Textformatierung des Masters zu bearbeiten.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14C21026-CF24-0585-9698-2FBA7DF69EB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9AECB624-10FE-4F7C-82DD-3796880D41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56DBDE-2128-284A-88DD-563CCFE32952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6DBDE-2128-284A-88DD-563CCFE32952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31956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6DBDE-2128-284A-88DD-563CCFE32952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15745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0719257-E533-AD92-90D2-9CD09E2F50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0A8B66-7894-0B4F-A4E3-AABAB53DC658}" type="slidenum">
              <a:rPr lang="de-DE" altLang="de-DE"/>
              <a:pPr/>
              <a:t>27</a:t>
            </a:fld>
            <a:endParaRPr lang="de-DE" altLang="de-DE"/>
          </a:p>
        </p:txBody>
      </p:sp>
      <p:sp>
        <p:nvSpPr>
          <p:cNvPr id="494594" name="Rectangle 2">
            <a:extLst>
              <a:ext uri="{FF2B5EF4-FFF2-40B4-BE49-F238E27FC236}">
                <a16:creationId xmlns:a16="http://schemas.microsoft.com/office/drawing/2014/main" id="{BDDD5031-6B7B-7ABA-F767-A11CBA748B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2625"/>
            <a:ext cx="4560887" cy="3421063"/>
          </a:xfrm>
          <a:ln/>
        </p:spPr>
      </p:sp>
      <p:sp>
        <p:nvSpPr>
          <p:cNvPr id="494595" name="Rectangle 3">
            <a:extLst>
              <a:ext uri="{FF2B5EF4-FFF2-40B4-BE49-F238E27FC236}">
                <a16:creationId xmlns:a16="http://schemas.microsoft.com/office/drawing/2014/main" id="{5A069645-94AB-B11C-DE7B-C40EC33214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2833" tIns="46415" rIns="92833" bIns="46415"/>
          <a:lstStyle/>
          <a:p>
            <a:endParaRPr lang="en-GB" altLang="de-DE"/>
          </a:p>
          <a:p>
            <a:r>
              <a:rPr lang="en-GB" altLang="de-DE"/>
              <a:t>1. Fächer zeigen Maschinenbau einsteigen</a:t>
            </a:r>
          </a:p>
          <a:p>
            <a:endParaRPr lang="en-GB" altLang="de-DE"/>
          </a:p>
          <a:p>
            <a:r>
              <a:rPr lang="en-GB" altLang="de-DE"/>
              <a:t>2. Anhand von Bremen die 30 Indikatoren zeigen</a:t>
            </a:r>
          </a:p>
          <a:p>
            <a:endParaRPr lang="en-GB" altLang="de-DE"/>
          </a:p>
          <a:p>
            <a:r>
              <a:rPr lang="en-GB" altLang="de-DE"/>
              <a:t>3. Hitliste aufrufen</a:t>
            </a:r>
          </a:p>
          <a:p>
            <a:endParaRPr lang="en-GB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DFAD88-D088-7E81-5BF3-664B8DD16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E84F633-D5E0-5C90-C1C6-94F88B179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55C5F35-6584-F2BB-D6EA-E0F118D3D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5811E3-7866-FB49-BADD-6DE787A4EAB4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64EB8C-13F8-AC20-426D-9AC3705DB34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5728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212555-BF6E-03FB-14D2-4C1F7B4D4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0EF7960-19CA-D09F-E3C8-17B65A9BA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A7660D-5F48-E406-C6BD-9AD19DF2DB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18F9CF-515C-6C4B-9924-CA749D0645F9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7C482E-A505-F32A-9E90-FCEB872A527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15571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EAFBE41-0C3F-6E5F-7F6C-F900DA06AB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20980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62CFC05-838B-CC60-8EDC-455C5382D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47700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5BF89D-83AB-5C0A-DA90-D5417A0FD9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DAE340-A4F7-1E42-B05D-4BB53EAC96F8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9D50887-0EF5-E804-1792-EB27CCC7263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7460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9F036E-C328-2A3F-EE8F-A7DF1DE59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94504ED-2DFC-3F9E-6139-39A5A5B89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7BCC96-52BC-E3E7-5507-9078CFAF1F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96FCAB-AA80-5B41-8C18-D340FE11CCF9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BBE3972-4045-F808-16E1-133226386A6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19824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0436D8-207F-E8F4-DD23-C21B2ABF5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345A00-D1C2-5852-A0EB-DF23C7EA7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AC833E3-0328-A3C4-14A0-C97BA8DC07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5F0316-B937-304C-9EFE-999AEDD2377D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FA59CF-0807-7935-7DC5-7E0052C85C5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20625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7FE995-B6D1-02E9-5067-480636B21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120A64-2859-4A19-1A49-52DBD7059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8BFCFD-B106-3341-4C43-875C73E042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6D6085-895D-824B-B3D6-25AAAEEA1EF2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59BEFA0-EF18-4425-7FBD-0C56038DF07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63040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879F07-1A29-7878-9FCB-6B4897EA4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F074D5-E0FC-CCFE-D9B9-F81D668064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37EE4C8-89E2-C959-D326-73F133C7D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6B8E5F-66E5-D3C2-1C53-4CDBEC940B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EDADED-0AEB-2A4C-9178-58D7A84F33E2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BE788B9-455A-0D18-52F1-D7D2F75D892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75992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5FA95B-72AF-06C3-DE0B-F7414F30E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7F9C72-A582-1FC6-417C-90E8546B9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E8E967-FF3C-AC6D-AA04-A8B1BF61A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E5D44D0-4AD3-09A7-0F07-2728B53890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0A347D6-6C99-2FCB-4CCE-A25AB21916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F12B11-A922-04F0-0CA4-7A46AA329E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4E1309-4EB4-3E46-A7B5-688462878A79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36CDE54-3C17-D161-6CD5-21DB54EC745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62206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A5FE1C-CDC9-F2D4-9674-4F4749EF4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51FB71D-E807-0342-EF7D-123298517D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F0811E-5BFB-D547-B79F-75AF76D850C6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7867AF-0016-ED0F-354D-587AD4639DF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76692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38F7183-396D-E755-B260-06404F7FA5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E8056B-5566-2249-8F55-7D78E81A8130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3C814C0-CF6B-5C1B-5854-9267A1C3111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79218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CE8D27-AF15-B0A3-ABDF-B256372EF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488D36-B703-AB0D-7167-A9640DF8C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5CA3398-4303-38A5-ED3E-3D370D4F8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E30F8A-5AE4-0E13-F08C-854EEAD3A0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5A8A96-99AA-0A4C-A6D2-0D2D1BD04206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FA18ADF-56D6-9B05-3D17-9A38A365218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18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1FA3B8-BD92-5EB1-EDFD-415984F24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437780-8CC6-A14A-7CE5-0E85CF0D2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6816BE-2E0C-F7B0-B87A-F7667F90F0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FB5DC8-A383-0E4D-BFF1-1B16F0502D86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8EB9511-22EC-6791-72FC-FCEA6FBC5F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47003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75EDD0-6FA2-EA9F-158A-73CFF09D7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69A23C7-793E-9620-1961-E042E7A2B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78EECB7-983F-6A58-D3E0-4A3C3A486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14E81C0-9D22-7DC2-ADC5-7FE70707D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6AFCED-5FF1-E446-A1FA-29E46D44F070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33D8501-4A9A-572B-6623-C02196C470F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5110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AF4018-48EA-CD5D-1769-4898D06CC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141B7E0-08A5-6A92-3F8B-EC21D2E45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EFC97D6-82A4-0A7F-06BE-3FE5BE9BC8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B2AB3A-42C2-9B4E-B2A3-17F5F29F7300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100D332-43BE-B918-EFE9-C679CC65FC1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6955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70FD7A1-ACC8-F02C-940C-08DCA95778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20980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0A6C681-E991-1C73-997A-5F61C235F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47700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E4A054-775F-42C9-9F32-9FF88FB1FC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A9CDA3-3A4F-DC41-A3E6-C77E1CF64C9A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B6FB5F-7968-A2C0-9FE8-F5D93F80F7D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75318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3478C2-0836-5508-F66C-5E223BC97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C68A163-81E6-CCE0-C68C-A2535AAD4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F0B224-795C-CC8D-BDA1-1A09C7D3C7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C3052B-6750-674C-B772-F750F2680C9D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A880DF-0F33-C64D-4F92-F6808022B1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74024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C3BF28-3061-B2F6-4C36-1CD9A4D98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37C233-DCE6-5996-730C-FC88C9C50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6B829C4-4A46-6600-D921-7B1BDA1C9F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F8C200-1D5B-3849-BD9C-6275A80331EC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E0A132-9F95-4C22-4172-257E048A179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40090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3F306-47CA-88EA-C809-C966088E6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DEEC1B-7610-A2FB-5798-17CAACC23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7E6B2B-08D1-0AD9-0B24-74D99C857E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655486-256A-9342-B85C-075314233D63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2CFEFEB-2BEC-187D-6B60-AE82C3C80E2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13740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CB966A-5F64-4F9C-75A0-0B4EEC3A2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F8492B-0BBF-1591-8647-B38CB274D5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21906C-80BA-23E3-068B-3AB2FC23B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8A1A70C-EA97-47E6-DA7C-447B6BDED8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54C56B-02B4-BB43-8DCC-B109D2E5AA73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BA00ECE-CBE1-7444-49CD-2A72640AD6F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47566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7B565E-CC54-3EB9-95F8-9E3F3F455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7216F40-9155-E2BE-EEE3-FE82377B4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4029459-FC07-4FF9-571B-E11C94BF8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926A583-7EB9-0E78-D3CC-2621AFDDB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957A4C4-7548-C39A-AA9E-857BAC69FD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817D268-15FF-7EFB-CA03-1442D96081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9841F3-5D44-9648-B189-0A9E0453FAE8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22BEB74B-E42E-7B85-8FBA-0799F469BB5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162056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BF925-872C-266D-88EA-9079A4B9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2CB0377-D040-8B46-D493-0A77A63F9F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BAAD6E-2585-BB44-85AD-C7BFCF3D3E06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D18B68-3C20-EA5D-69E3-3A6375931D2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63307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2A1A26C-4FFA-EEB5-ADAC-6334796780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BF7E1F-9CA4-7E42-90DA-8B40C34FAAB3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D229F04-DB66-FDE6-3863-3DD4D3CAFBD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7171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A4BCDC-2C15-351B-43A5-7E9F5CE61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07F365-03BA-AE76-60B3-B0A2D72A5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59A65C-6DA9-E988-3C2B-2C2A402090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96787E-7887-DC4E-96B9-C78566940B7F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081A20A-A4C4-D6CE-2035-4517CC04E01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023537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3FACE-826C-82AE-7E4E-342105AEC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32D890-9943-9FE2-46AC-A723B9A6C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71FE99D-52EE-E96A-1620-44029010F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81B6C5-DD21-10D4-D342-CDE4FDC85F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0750CD-DA32-0E41-86EA-38D2B8BCCAA9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7A753A5-AA8A-CDC1-924A-89F56A932EE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82483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D050D-B6E6-3304-6DEF-26DA18D97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00293F2-DFB1-4F52-D335-FA5FA8ED9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B8DF0E9-6E04-361B-1BF1-9B44E9942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9B3DC9A-0C33-1091-28DC-CE53B01AC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1584D6-D74E-BE43-B360-D61DFD1AC4C1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0B05363-C129-4FE7-1A26-A5274E9ABCE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7675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93A396-19C9-1476-6215-4764D3511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D6B682A-DF54-E0B6-9768-D9FA5D9BB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61848E-F16F-F5B7-97DD-618E86554D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78FE61-3A96-EE45-8F0A-28BBFE3AF6B7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7F1507B-2B1E-0EE9-00CC-F53FA48F295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876633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ACB9FFE-7800-5EE4-C126-C7CB4FA092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20980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C39CE22-54F4-07E8-D352-DCFE14843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47700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EF52A7-FEEC-0C6A-5058-AFB452C0A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F6E819-CC59-D34E-B823-D4D921FA6E75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FF932B3-EC84-AEA9-8137-AE3CD6CBB49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05659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01FDF9-BCEB-511B-7BF9-8B2493C98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3CE4C6-4094-F97A-13BA-06A10EC5B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B34429-EC68-9C45-664B-FD9E791C32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EECABB-E609-B84F-96B0-FAC9CED70F1C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CC4015B-F62B-94AD-AFDD-B7B12AD6DBB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6138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745361-F5D2-1E51-34DA-B0245B55C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4980B4-6F72-04D8-A57C-C65DBFB22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AA890B7-167E-3083-B551-FD2C33C176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D9E0BA-5D26-4449-9DDC-0803FAC4FF06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8623E3D-2947-069B-1969-EB6893C9234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893963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DB4025-2981-A990-C174-037891398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369C278-F161-482D-D26F-E89AF3F82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1E82B02-0F25-F0D2-3E73-256CC8B513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1A978C-0AB6-744D-A5EF-EA2635D795A0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5FC7950-438F-EC16-35C0-DD5CA3DD5D6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857970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BBCE86-8E92-20DD-98BD-205282167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BED1E7-F0AB-6650-1455-EEBA41C45D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939652-B281-531F-2488-C67C01951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6B0A16-372B-39EE-91F3-8C463F46BB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8FE448-AE29-CF41-A7D3-F1649CEC3D12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276094C-2C7F-C3BA-BBD3-A6C9315E69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236100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2A0B97-DA9E-1114-8F7F-294AECB05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424BC3-F8E6-120D-9F18-263C7BA0B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DB666C-3994-31D9-30E7-99243C582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E2E1188-23C8-C916-BA50-12DD2C5191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66CA3D5-37FC-81F1-9A51-672A216B06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FFB635-39CA-6B60-8AF5-CAB0AF1BBA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76D621-88F8-E14A-AA94-042DD7E2C158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27A3C69D-F783-BF50-1195-A48300B436F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579340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95CAEB-E38E-C975-0B02-67D425938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F3A2211-EEE8-985B-00C1-0253AFF1F5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DFCB55-5918-BB49-B8FE-952B3BEB9DE8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726A8E-6819-F5E9-A03E-EDC3608297D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48694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A82B7E-1018-1EA9-7065-7291F1458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DB8281-12AF-C10F-8E6E-90F29D17FF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BC7463D-C25E-0ACE-CABF-CCFF06D0D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F92FF5-9F9A-2CFB-7DEC-EF0D9CF0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A50789-449E-1B4B-A190-00DD1D8194F3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71F800D-5D4E-AD92-5BFB-58B78CA5084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688086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1E08D64-2372-788D-1478-9970B58C3C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05C508-2844-6941-9D6A-A0137F26B140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2E6C8D-FDAB-020E-8A35-BE570DA2C64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683660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BCFFA4-1B54-E707-8DA1-B2CCA4CFC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83F6D9-5C5F-A7CA-1747-AFF75FC76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04BC0E-B3FF-75B3-35D4-23331ED1F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C87917-C0F9-D6C5-BC4C-0D678951C4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04F1BB-DC59-6640-B94C-18673BC3ECF4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5AD1124-F5E2-5429-E93E-AD8CC66ECB8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876753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35ADD5-9C44-74AC-DB7D-915BA757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A3490C1-3B5F-2DDB-D45B-447DF6D26E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8091BF0-517F-8932-03C3-39CC71D2B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1B05E8C-0A21-7ADD-74C0-1B9281B1E0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274129-4825-464A-AA92-7FE8EAA85209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F6A62E8-70A7-B643-BE4B-5C03AEC53CD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722165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32C626-C44E-D6D8-DF42-FEC77B556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9ADC553-E48F-1E1B-EB4B-A65BCAF78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F0AECC-A142-8050-BFF6-F6E547752E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870D30-255F-6A4D-BD00-E4EE5D14C47B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5AFE916-8E90-A527-F5F9-5B4D3FC92E8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703727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20600FF-F9FD-5231-F591-13881D510D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20980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715C199-2C30-E718-9E14-BDA0B4DD3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47700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62E536-DD55-2AEC-4A25-1EE413EF2E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59A2D9-3C7E-5A44-A6C3-41DCA7FC8E9F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A8CA23-8677-AF8E-7E08-9350219BD1E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773013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75EADA-24AF-0393-68B7-13C64B728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538" y="0"/>
            <a:ext cx="6551612" cy="9906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CEF58F-9878-EE89-4BDF-CB14CEB4829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95567F5-6244-F312-BFC5-067F50636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A1D7D14-0FC2-4994-0ED1-87C52A543B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05800" y="6324600"/>
            <a:ext cx="533400" cy="381000"/>
          </a:xfrm>
        </p:spPr>
        <p:txBody>
          <a:bodyPr/>
          <a:lstStyle>
            <a:lvl1pPr>
              <a:defRPr/>
            </a:lvl1pPr>
          </a:lstStyle>
          <a:p>
            <a:fld id="{F2363C81-AB19-5046-8E1C-135F1FF65B9C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2E0270A-E6D6-96F8-0F4C-DB76E20084B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157818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85E27E-1519-7460-6B04-024CF1944C93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2268538" y="0"/>
            <a:ext cx="6551612" cy="9906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94CFA8-9D06-2967-E315-DD4CEB03081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" y="1295400"/>
            <a:ext cx="4343400" cy="23241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ECD3315-F813-C1D4-3C34-18D00D2460F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0" y="1295400"/>
            <a:ext cx="4343400" cy="23241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3F07DE7-DF07-FE18-2F60-3C2666A0C3BB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76200" y="3771900"/>
            <a:ext cx="4343400" cy="23241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C923BA3-E38E-53C4-20F3-9840C25A17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3771900"/>
            <a:ext cx="4343400" cy="23241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FDF84B-EC9D-3A5A-56B9-870A841232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05800" y="6324600"/>
            <a:ext cx="533400" cy="381000"/>
          </a:xfrm>
        </p:spPr>
        <p:txBody>
          <a:bodyPr/>
          <a:lstStyle>
            <a:lvl1pPr>
              <a:defRPr/>
            </a:lvl1pPr>
          </a:lstStyle>
          <a:p>
            <a:fld id="{64B1C66F-0B16-A34B-9E19-D85065BB4E6A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24795EBB-D61A-A731-D332-EA3BDFE40F8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666686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4230A3-E479-E1AC-2FDF-46DA8EB0F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152774-915F-942A-AA1D-DB58BC64B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87F663-2D60-3ECE-A6EC-586E4201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E234A8-E6B9-E241-85BB-80CD23339AAE}" type="datetime1">
              <a:rPr lang="de-DE" altLang="de-DE"/>
              <a:pPr/>
              <a:t>28.08.23</a:t>
            </a:fld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09B0AA-BD81-5A4F-F708-C8F474844C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744806-26C4-FC47-92E1-198E3D761DF5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3002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4A285A-7B14-28B8-A624-CC5C87025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34934F-FDC0-D668-97CE-B01771314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FF58EA-1118-6E30-4795-81130D54A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80417B-D058-2F49-AEF8-68356380BCF2}" type="datetime1">
              <a:rPr lang="de-DE" altLang="de-DE"/>
              <a:pPr/>
              <a:t>28.08.23</a:t>
            </a:fld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99F22C-ECB3-0793-9ED6-0CBB8BBEC3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A0F3D8-826E-BB4B-81B5-900C0023B5D2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4942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E7EBA7-A49D-F53C-3127-D27528BA3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AD6017-324B-EBD1-A293-1631F8333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14D193-4A20-C960-815E-C7AF483A6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DF95A8-D268-9D4E-B838-5C012C23FDDD}" type="datetime1">
              <a:rPr lang="de-DE" altLang="de-DE"/>
              <a:pPr/>
              <a:t>28.08.23</a:t>
            </a:fld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28A6389-45A2-11BD-0E50-4976D80FF4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1EED6B-45FE-FF4D-BD98-31683652C0B4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70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6BEB5-BA26-6F9D-4320-49E902E1B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8B0726-6B9C-708A-1067-8EB068C1A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0EC167-FD81-0663-73B6-0D04694FF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AD78CE8-DB06-7307-0CF0-00A8B0481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5E2F76E-ADE0-6C71-9184-297C285FC1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374104-3094-20BC-77B1-1E638FA051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5D7B9D-994C-6046-AF82-F5D3F1B2E268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EF01C9F1-E039-64EE-F309-B1908A75FE7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219763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91A3BC-A681-4879-2E47-13A6E513E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EDDACE-BA30-CCC7-84A5-13F73CF55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BB1CF2C-EC10-9A62-57D6-B47A2D84E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88AD0DF-A59F-287D-2BEA-38E497FB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8C23B4-AD4B-E04B-9874-DC1A647FF56C}" type="datetime1">
              <a:rPr lang="de-DE" altLang="de-DE"/>
              <a:pPr/>
              <a:t>28.08.23</a:t>
            </a:fld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34801D-E96F-2692-658F-783DEB96CA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A7608A-F0C3-2442-B5EF-BC53CB77E2B2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0177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CAD89C-AEF4-38C8-76B5-ED7EEF91E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AF80AA-2353-9BBA-785D-3DEAD6B90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C10316-2677-C888-2CC5-58A416DFE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9BE331E-B8FA-BFC2-726B-C166FAEC8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A1085A1-03F9-8A23-6C9B-758FC70E1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E8FB321-95EC-E50D-37EE-ABE40FF32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89BEE8-3A75-2D48-9C78-EE8405819114}" type="datetime1">
              <a:rPr lang="de-DE" altLang="de-DE"/>
              <a:pPr/>
              <a:t>28.08.23</a:t>
            </a:fld>
            <a:endParaRPr lang="en-US" alt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E10569D-0D2E-42F9-3DF5-CB23A6914C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174968-E7FF-1145-8CF3-1A0A8DAD6918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9597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55563-29F6-7F09-63C3-8C360D492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02B0BD0-E641-2EFD-3AD4-7DA1C1820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BB97B3-7A27-A84E-BBAE-7612C7DF8779}" type="datetime1">
              <a:rPr lang="de-DE" altLang="de-DE"/>
              <a:pPr/>
              <a:t>28.08.23</a:t>
            </a:fld>
            <a:endParaRPr lang="en-US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17D9B4-7191-D71D-9EAA-D4B762B397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F0BE28-D754-4444-A77A-8AB01BCEB8D9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9771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E14D9DD-802F-10D8-637C-D19F8535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168219-36E7-2346-B801-D936F5569614}" type="datetime1">
              <a:rPr lang="de-DE" altLang="de-DE"/>
              <a:pPr/>
              <a:t>28.08.23</a:t>
            </a:fld>
            <a:endParaRPr lang="en-US" alt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FDD89F1-4EB3-BD06-A842-A63188A419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289AEC-14D2-C14A-9D3A-BDD9DBBBC6FE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8091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722C96-671B-FF5C-3408-2CF81C953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DCFCB6-A468-6314-FBC8-DE20796B5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F295233-6A16-4539-7072-EF9D90E51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0A8ABBB-0A4A-D244-B97A-F276DD8E8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AF655F-BAB1-D042-8E90-5E64C245D661}" type="datetime1">
              <a:rPr lang="de-DE" altLang="de-DE"/>
              <a:pPr/>
              <a:t>28.08.23</a:t>
            </a:fld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F27A4F-1B74-F401-20FA-180D3A84BF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E46E06-414A-8641-B928-F68154053F42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9090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1F8AFF-4B3E-B742-E546-8403C89FC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D18F5B4-8679-9B70-1834-1645A723F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83FF92E-A699-39E0-6A35-FFACEA285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139EC43-C81D-7A4E-6DAE-D5F9E6DE1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6701D3-72BB-4047-93C8-7F5504353C29}" type="datetime1">
              <a:rPr lang="de-DE" altLang="de-DE"/>
              <a:pPr/>
              <a:t>28.08.23</a:t>
            </a:fld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E804D1-1F43-11FE-ACEA-F99323F771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E2070B-15CA-9442-BCAC-61219EFFC387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067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A22DF-378A-DDB4-F3E8-9E8FD562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B9BA7D7-5588-C856-FA68-8E1C895C9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103185-1142-7C47-7159-9049FF1EC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8DBE0E-AEC7-4340-81B4-E41680A99562}" type="datetime1">
              <a:rPr lang="de-DE" altLang="de-DE"/>
              <a:pPr/>
              <a:t>28.08.23</a:t>
            </a:fld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1A86FE6-089D-4E60-D1CE-3E5656A53C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C436D3-688F-8948-9AD0-E4A3A8FCF22F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929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ACD35D7-4A40-17F3-1816-B9E5A4520B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86550" y="0"/>
            <a:ext cx="222885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35C3DCF-B36D-2B53-B26F-B313962F9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3415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5CF501-7069-CC05-92E6-3BE2CAB7D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6E6480-400D-C646-8978-8514A14D5539}" type="datetime1">
              <a:rPr lang="de-DE" altLang="de-DE"/>
              <a:pPr/>
              <a:t>28.08.23</a:t>
            </a:fld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85B2B0-6932-9211-EFD7-A6D1079BD9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B503CF-8C1A-AC41-8D4E-0BDD28B86EA8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19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47E268-CC22-2AC8-23F8-72FD9B88F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BE61BE6-9FF8-9F3B-D9C2-87F4CD2688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83CAF9-C2D9-0E46-977A-0A444178C407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292531-9C46-4512-4E9F-FCA57755AC3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0797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4F8FBE4-4CFC-45D0-1ECF-C6A88FE1A4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9E6F9D-265A-3F4C-A205-1D4DE5D48A9C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A47B42D-A670-9D96-89A2-950481B50FB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2784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6C7984-3E84-D0DB-40D6-C085B6253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E3AB86-643C-91E0-EA50-7821DB83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8F09467-8CC7-7BC3-77F0-C198DA2E0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F83179-A283-EF1B-F913-6CF6792898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F1A672-A034-0F40-A487-FC943A442664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0DEE0E7-3357-CF51-1609-888E10522F3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15617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55D192-74E7-7340-2830-3040B5DB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6F13023-B8CA-3D7E-3FC3-C81F51D98F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BDF04C3-1C14-B7DF-6D82-4AB202DB9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8F8D51B-A716-72D7-7167-88B74CE76C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084E1B-78C8-7849-AA7D-E0539A860D18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38F3BF6-5F6F-C2A7-EBB8-70B07DEDABC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2686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>
            <a:extLst>
              <a:ext uri="{FF2B5EF4-FFF2-40B4-BE49-F238E27FC236}">
                <a16:creationId xmlns:a16="http://schemas.microsoft.com/office/drawing/2014/main" id="{FD70BFCE-D491-249C-3284-7F3C4DAA7F9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4300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67" name="Rectangle 3">
            <a:extLst>
              <a:ext uri="{FF2B5EF4-FFF2-40B4-BE49-F238E27FC236}">
                <a16:creationId xmlns:a16="http://schemas.microsoft.com/office/drawing/2014/main" id="{BB00F1A9-8872-FBFC-FDBC-B32B3CB55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4801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472068" name="Rectangle 4">
            <a:extLst>
              <a:ext uri="{FF2B5EF4-FFF2-40B4-BE49-F238E27FC236}">
                <a16:creationId xmlns:a16="http://schemas.microsoft.com/office/drawing/2014/main" id="{9B332DE8-65FB-C5E4-6F6C-ACA6D1C4E6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472069" name="Rectangle 5">
            <a:extLst>
              <a:ext uri="{FF2B5EF4-FFF2-40B4-BE49-F238E27FC236}">
                <a16:creationId xmlns:a16="http://schemas.microsoft.com/office/drawing/2014/main" id="{4161D85E-1664-9EBB-106E-390AFE6E0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7451725" cy="1619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0" name="Rectangle 6">
            <a:extLst>
              <a:ext uri="{FF2B5EF4-FFF2-40B4-BE49-F238E27FC236}">
                <a16:creationId xmlns:a16="http://schemas.microsoft.com/office/drawing/2014/main" id="{41D69CA2-4C8D-653A-598A-98054EF2FC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37B9033-4D0A-2D46-B8DF-925B8D582F65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472071" name="Text Box 7">
            <a:extLst>
              <a:ext uri="{FF2B5EF4-FFF2-40B4-BE49-F238E27FC236}">
                <a16:creationId xmlns:a16="http://schemas.microsoft.com/office/drawing/2014/main" id="{47256DA7-6186-BCEC-6C42-49E5ED8310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472072" name="Rectangle 8">
            <a:extLst>
              <a:ext uri="{FF2B5EF4-FFF2-40B4-BE49-F238E27FC236}">
                <a16:creationId xmlns:a16="http://schemas.microsoft.com/office/drawing/2014/main" id="{E7C93E40-2027-B3CA-08C4-4D0C15B449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de-DE" altLang="de-DE"/>
          </a:p>
        </p:txBody>
      </p:sp>
      <p:pic>
        <p:nvPicPr>
          <p:cNvPr id="472074" name="Picture 10">
            <a:extLst>
              <a:ext uri="{FF2B5EF4-FFF2-40B4-BE49-F238E27FC236}">
                <a16:creationId xmlns:a16="http://schemas.microsoft.com/office/drawing/2014/main" id="{3F429AAE-FE48-9E65-AEC6-5B1C857057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183515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>
            <a:extLst>
              <a:ext uri="{FF2B5EF4-FFF2-40B4-BE49-F238E27FC236}">
                <a16:creationId xmlns:a16="http://schemas.microsoft.com/office/drawing/2014/main" id="{3A71BC95-F80D-476B-FC5A-28494031047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4300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03" name="Rectangle 3">
            <a:extLst>
              <a:ext uri="{FF2B5EF4-FFF2-40B4-BE49-F238E27FC236}">
                <a16:creationId xmlns:a16="http://schemas.microsoft.com/office/drawing/2014/main" id="{BD714C7C-4221-413C-8968-6BFEC9677C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5516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384004" name="Rectangle 4">
            <a:extLst>
              <a:ext uri="{FF2B5EF4-FFF2-40B4-BE49-F238E27FC236}">
                <a16:creationId xmlns:a16="http://schemas.microsoft.com/office/drawing/2014/main" id="{F318709C-935D-F7F6-FA36-519175CB8C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384005" name="Rectangle 5">
            <a:extLst>
              <a:ext uri="{FF2B5EF4-FFF2-40B4-BE49-F238E27FC236}">
                <a16:creationId xmlns:a16="http://schemas.microsoft.com/office/drawing/2014/main" id="{B7CC6E19-BE88-D58E-AA57-8D6219342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7451725" cy="1619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06" name="Rectangle 6">
            <a:extLst>
              <a:ext uri="{FF2B5EF4-FFF2-40B4-BE49-F238E27FC236}">
                <a16:creationId xmlns:a16="http://schemas.microsoft.com/office/drawing/2014/main" id="{8BB2D075-B22A-DD58-5559-B2C5036ADF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1FC53FC-72C4-8442-AB22-2FDDC82E88DB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384007" name="Text Box 7">
            <a:extLst>
              <a:ext uri="{FF2B5EF4-FFF2-40B4-BE49-F238E27FC236}">
                <a16:creationId xmlns:a16="http://schemas.microsoft.com/office/drawing/2014/main" id="{5F6069ED-AAA4-BB36-140A-8B7CED3DC86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384008" name="Rectangle 8">
            <a:extLst>
              <a:ext uri="{FF2B5EF4-FFF2-40B4-BE49-F238E27FC236}">
                <a16:creationId xmlns:a16="http://schemas.microsoft.com/office/drawing/2014/main" id="{24AD6574-2BC1-DF6E-B0AE-7440F6BE215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de-DE" altLang="de-DE"/>
          </a:p>
        </p:txBody>
      </p:sp>
      <p:pic>
        <p:nvPicPr>
          <p:cNvPr id="384024" name="Picture 24">
            <a:extLst>
              <a:ext uri="{FF2B5EF4-FFF2-40B4-BE49-F238E27FC236}">
                <a16:creationId xmlns:a16="http://schemas.microsoft.com/office/drawing/2014/main" id="{7822B9C4-20C0-34EB-E37F-B320049C98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2124075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>
            <a:extLst>
              <a:ext uri="{FF2B5EF4-FFF2-40B4-BE49-F238E27FC236}">
                <a16:creationId xmlns:a16="http://schemas.microsoft.com/office/drawing/2014/main" id="{0B418284-3370-E431-1EF3-588AA96B127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4300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3091" name="Rectangle 3">
            <a:extLst>
              <a:ext uri="{FF2B5EF4-FFF2-40B4-BE49-F238E27FC236}">
                <a16:creationId xmlns:a16="http://schemas.microsoft.com/office/drawing/2014/main" id="{0E61B08F-2001-733C-B263-4DD023A310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5516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473092" name="Rectangle 4">
            <a:extLst>
              <a:ext uri="{FF2B5EF4-FFF2-40B4-BE49-F238E27FC236}">
                <a16:creationId xmlns:a16="http://schemas.microsoft.com/office/drawing/2014/main" id="{76042572-D433-7325-5D6D-E6E1FCE1B2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473093" name="Rectangle 5">
            <a:extLst>
              <a:ext uri="{FF2B5EF4-FFF2-40B4-BE49-F238E27FC236}">
                <a16:creationId xmlns:a16="http://schemas.microsoft.com/office/drawing/2014/main" id="{094CF5F9-FA3B-5818-4B57-9C218B1B7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7451725" cy="1619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3094" name="Rectangle 6">
            <a:extLst>
              <a:ext uri="{FF2B5EF4-FFF2-40B4-BE49-F238E27FC236}">
                <a16:creationId xmlns:a16="http://schemas.microsoft.com/office/drawing/2014/main" id="{811AC669-5BA5-8715-711A-66574BD296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8D727F3-ABDB-8644-9302-EC93A80AAEEC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473095" name="Text Box 7">
            <a:extLst>
              <a:ext uri="{FF2B5EF4-FFF2-40B4-BE49-F238E27FC236}">
                <a16:creationId xmlns:a16="http://schemas.microsoft.com/office/drawing/2014/main" id="{37E1F90C-FEA3-A622-63DC-C63720E8EF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473096" name="Rectangle 8">
            <a:extLst>
              <a:ext uri="{FF2B5EF4-FFF2-40B4-BE49-F238E27FC236}">
                <a16:creationId xmlns:a16="http://schemas.microsoft.com/office/drawing/2014/main" id="{B6DBF80A-4E28-8826-CED9-D0FB30A115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de-DE" altLang="de-DE"/>
          </a:p>
        </p:txBody>
      </p:sp>
      <p:pic>
        <p:nvPicPr>
          <p:cNvPr id="473098" name="Picture 10">
            <a:extLst>
              <a:ext uri="{FF2B5EF4-FFF2-40B4-BE49-F238E27FC236}">
                <a16:creationId xmlns:a16="http://schemas.microsoft.com/office/drawing/2014/main" id="{83FEFB49-A030-0FE2-448D-F0FA29B0D6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1763712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>
            <a:extLst>
              <a:ext uri="{FF2B5EF4-FFF2-40B4-BE49-F238E27FC236}">
                <a16:creationId xmlns:a16="http://schemas.microsoft.com/office/drawing/2014/main" id="{7EA81A25-18AA-6139-C731-4854B6407CC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4300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4115" name="Rectangle 3">
            <a:extLst>
              <a:ext uri="{FF2B5EF4-FFF2-40B4-BE49-F238E27FC236}">
                <a16:creationId xmlns:a16="http://schemas.microsoft.com/office/drawing/2014/main" id="{CF646CD3-7057-4744-5A1C-CE68B5DB13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0"/>
            <a:ext cx="655161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474116" name="Rectangle 4">
            <a:extLst>
              <a:ext uri="{FF2B5EF4-FFF2-40B4-BE49-F238E27FC236}">
                <a16:creationId xmlns:a16="http://schemas.microsoft.com/office/drawing/2014/main" id="{135D3EE2-877F-14D8-1CE1-A30E17EB42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474117" name="Rectangle 5">
            <a:extLst>
              <a:ext uri="{FF2B5EF4-FFF2-40B4-BE49-F238E27FC236}">
                <a16:creationId xmlns:a16="http://schemas.microsoft.com/office/drawing/2014/main" id="{5045A219-1328-9F39-10C7-B7B665881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7451725" cy="1619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4118" name="Rectangle 6">
            <a:extLst>
              <a:ext uri="{FF2B5EF4-FFF2-40B4-BE49-F238E27FC236}">
                <a16:creationId xmlns:a16="http://schemas.microsoft.com/office/drawing/2014/main" id="{971A0956-FB42-D72A-C5DB-7C49FA4D34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3D54016-B213-0A43-9380-B45412D5F55B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474119" name="Text Box 7">
            <a:extLst>
              <a:ext uri="{FF2B5EF4-FFF2-40B4-BE49-F238E27FC236}">
                <a16:creationId xmlns:a16="http://schemas.microsoft.com/office/drawing/2014/main" id="{3480B861-1616-F90B-D19B-2CFA6F7C76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sp>
        <p:nvSpPr>
          <p:cNvPr id="474120" name="Rectangle 8">
            <a:extLst>
              <a:ext uri="{FF2B5EF4-FFF2-40B4-BE49-F238E27FC236}">
                <a16:creationId xmlns:a16="http://schemas.microsoft.com/office/drawing/2014/main" id="{B43F6956-BD01-4758-D186-90781EAFA20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de-DE" altLang="de-DE"/>
          </a:p>
        </p:txBody>
      </p:sp>
      <p:pic>
        <p:nvPicPr>
          <p:cNvPr id="474123" name="Picture 11">
            <a:extLst>
              <a:ext uri="{FF2B5EF4-FFF2-40B4-BE49-F238E27FC236}">
                <a16:creationId xmlns:a16="http://schemas.microsoft.com/office/drawing/2014/main" id="{22E03C6B-E216-4E91-EA70-E5F0F92982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8538" cy="110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16" r:id="rId12"/>
    <p:sldLayoutId id="2147483717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>
            <a:extLst>
              <a:ext uri="{FF2B5EF4-FFF2-40B4-BE49-F238E27FC236}">
                <a16:creationId xmlns:a16="http://schemas.microsoft.com/office/drawing/2014/main" id="{53D45750-EC50-09A4-1833-BC93C866B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8995" name="Rectangle 3">
            <a:extLst>
              <a:ext uri="{FF2B5EF4-FFF2-40B4-BE49-F238E27FC236}">
                <a16:creationId xmlns:a16="http://schemas.microsoft.com/office/drawing/2014/main" id="{9B0AA585-9CD1-89BF-A9D8-719863D996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391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468996" name="Rectangle 4">
            <a:extLst>
              <a:ext uri="{FF2B5EF4-FFF2-40B4-BE49-F238E27FC236}">
                <a16:creationId xmlns:a16="http://schemas.microsoft.com/office/drawing/2014/main" id="{151D935D-835F-3A19-E8CE-9C803D030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468997" name="Rectangle 5">
            <a:extLst>
              <a:ext uri="{FF2B5EF4-FFF2-40B4-BE49-F238E27FC236}">
                <a16:creationId xmlns:a16="http://schemas.microsoft.com/office/drawing/2014/main" id="{483A34C2-825D-97A4-0CD6-7BA8F916F3A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0786CED-BEE4-504B-98D5-903FED4695F2}" type="datetime1">
              <a:rPr lang="de-DE" altLang="de-DE"/>
              <a:pPr/>
              <a:t>28.08.23</a:t>
            </a:fld>
            <a:endParaRPr lang="en-US" altLang="de-DE"/>
          </a:p>
        </p:txBody>
      </p:sp>
      <p:sp>
        <p:nvSpPr>
          <p:cNvPr id="468998" name="Rectangle 6">
            <a:extLst>
              <a:ext uri="{FF2B5EF4-FFF2-40B4-BE49-F238E27FC236}">
                <a16:creationId xmlns:a16="http://schemas.microsoft.com/office/drawing/2014/main" id="{6DC617CC-6EDC-CDB8-9316-B5A691FBD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990600"/>
            <a:ext cx="7248525" cy="152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8999" name="Rectangle 7">
            <a:extLst>
              <a:ext uri="{FF2B5EF4-FFF2-40B4-BE49-F238E27FC236}">
                <a16:creationId xmlns:a16="http://schemas.microsoft.com/office/drawing/2014/main" id="{1E9596F7-4D57-CC08-274E-273190AB26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8A9AAF2-D646-6643-931A-28A42E3761B9}" type="slidenum">
              <a:rPr lang="en-US" altLang="de-DE"/>
              <a:pPr/>
              <a:t>‹Nr.›</a:t>
            </a:fld>
            <a:endParaRPr lang="en-US" altLang="de-DE">
              <a:latin typeface="Times New Roman" panose="02020603050405020304" pitchFamily="18" charset="0"/>
            </a:endParaRPr>
          </a:p>
        </p:txBody>
      </p:sp>
      <p:sp>
        <p:nvSpPr>
          <p:cNvPr id="469000" name="Text Box 8">
            <a:extLst>
              <a:ext uri="{FF2B5EF4-FFF2-40B4-BE49-F238E27FC236}">
                <a16:creationId xmlns:a16="http://schemas.microsoft.com/office/drawing/2014/main" id="{904C786B-B0B0-F652-9F58-E1D70258C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pic>
        <p:nvPicPr>
          <p:cNvPr id="469001" name="Picture 9">
            <a:extLst>
              <a:ext uri="{FF2B5EF4-FFF2-40B4-BE49-F238E27FC236}">
                <a16:creationId xmlns:a16="http://schemas.microsoft.com/office/drawing/2014/main" id="{8B2F0877-BEFF-2D9B-92AE-0700DA278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169863"/>
            <a:ext cx="129540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te-germany.de/6.3.9.7.html" TargetMode="External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>
            <a:extLst>
              <a:ext uri="{FF2B5EF4-FFF2-40B4-BE49-F238E27FC236}">
                <a16:creationId xmlns:a16="http://schemas.microsoft.com/office/drawing/2014/main" id="{0C2788CC-8B8F-3877-47EA-6B3C284D605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61988" y="1196975"/>
            <a:ext cx="7772400" cy="1470025"/>
          </a:xfrm>
        </p:spPr>
        <p:txBody>
          <a:bodyPr anchor="ctr"/>
          <a:lstStyle/>
          <a:p>
            <a:r>
              <a:rPr lang="de-DE" altLang="de-DE" sz="3600"/>
              <a:t>CHE-Ranking</a:t>
            </a:r>
            <a:br>
              <a:rPr lang="de-DE" altLang="de-DE" sz="3600"/>
            </a:br>
            <a:r>
              <a:rPr lang="de-DE" altLang="de-DE" sz="3600"/>
              <a:t>Methodology and Presentation</a:t>
            </a:r>
          </a:p>
        </p:txBody>
      </p:sp>
      <p:sp>
        <p:nvSpPr>
          <p:cNvPr id="502787" name="Rectangle 3">
            <a:extLst>
              <a:ext uri="{FF2B5EF4-FFF2-40B4-BE49-F238E27FC236}">
                <a16:creationId xmlns:a16="http://schemas.microsoft.com/office/drawing/2014/main" id="{8BB827DC-3491-5254-FF99-0DF02AC7B72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58888" y="2924175"/>
            <a:ext cx="64008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altLang="de-DE"/>
              <a:t>Prof. Dr. Detlef Müller-Böling</a:t>
            </a:r>
          </a:p>
          <a:p>
            <a:pPr>
              <a:lnSpc>
                <a:spcPct val="80000"/>
              </a:lnSpc>
            </a:pPr>
            <a:r>
              <a:rPr lang="de-DE" altLang="de-DE"/>
              <a:t>Gero Federkeil</a:t>
            </a:r>
          </a:p>
          <a:p>
            <a:pPr>
              <a:lnSpc>
                <a:spcPct val="80000"/>
              </a:lnSpc>
            </a:pPr>
            <a:r>
              <a:rPr lang="de-DE" altLang="de-DE"/>
              <a:t>CHE Center for Higher Education Development</a:t>
            </a:r>
          </a:p>
          <a:p>
            <a:pPr>
              <a:lnSpc>
                <a:spcPct val="80000"/>
              </a:lnSpc>
            </a:pPr>
            <a:r>
              <a:rPr lang="de-DE" altLang="de-DE"/>
              <a:t>Germany</a:t>
            </a:r>
          </a:p>
        </p:txBody>
      </p:sp>
      <p:sp>
        <p:nvSpPr>
          <p:cNvPr id="502788" name="Text Box 4">
            <a:extLst>
              <a:ext uri="{FF2B5EF4-FFF2-40B4-BE49-F238E27FC236}">
                <a16:creationId xmlns:a16="http://schemas.microsoft.com/office/drawing/2014/main" id="{2E1A2A2E-EF94-EE9C-A835-8639B296D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276850"/>
            <a:ext cx="61499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de-DE" sz="2000" b="1">
                <a:latin typeface="Arial" panose="020B0604020202020204" pitchFamily="34" charset="0"/>
              </a:rPr>
              <a:t>Hoger onderwijs ranking in Euopees perspectief, </a:t>
            </a:r>
          </a:p>
          <a:p>
            <a:pPr algn="ctr"/>
            <a:r>
              <a:rPr lang="en-GB" altLang="de-DE" sz="2000" b="1">
                <a:latin typeface="Arial" panose="020B0604020202020204" pitchFamily="34" charset="0"/>
              </a:rPr>
              <a:t>het CHE-systeem</a:t>
            </a:r>
          </a:p>
          <a:p>
            <a:pPr algn="ctr"/>
            <a:r>
              <a:rPr lang="en-GB" altLang="de-DE" sz="2000" b="1">
                <a:latin typeface="Arial" panose="020B0604020202020204" pitchFamily="34" charset="0"/>
              </a:rPr>
              <a:t>CHEPS-seminar, 2 december 2005, Amersfoort</a:t>
            </a:r>
          </a:p>
          <a:p>
            <a:pPr algn="ctr"/>
            <a:endParaRPr lang="de-DE" altLang="de-DE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>
            <a:extLst>
              <a:ext uri="{FF2B5EF4-FFF2-40B4-BE49-F238E27FC236}">
                <a16:creationId xmlns:a16="http://schemas.microsoft.com/office/drawing/2014/main" id="{F19640DC-EF2B-889D-2024-8FE3E7AE12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07E70-577D-8646-B2D6-FCBBE3A70F3D}" type="slidenum">
              <a:rPr lang="en-US" altLang="de-DE"/>
              <a:pPr/>
              <a:t>10</a:t>
            </a:fld>
            <a:endParaRPr lang="en-US" altLang="de-DE"/>
          </a:p>
        </p:txBody>
      </p:sp>
      <p:sp>
        <p:nvSpPr>
          <p:cNvPr id="500738" name="Rectangle 2">
            <a:extLst>
              <a:ext uri="{FF2B5EF4-FFF2-40B4-BE49-F238E27FC236}">
                <a16:creationId xmlns:a16="http://schemas.microsoft.com/office/drawing/2014/main" id="{A40ECEFE-2A20-0011-3836-B2D214E3A0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1775" y="0"/>
            <a:ext cx="6048375" cy="990600"/>
          </a:xfrm>
        </p:spPr>
        <p:txBody>
          <a:bodyPr/>
          <a:lstStyle/>
          <a:p>
            <a:pPr algn="l"/>
            <a:r>
              <a:rPr lang="de-DE" altLang="de-DE" sz="3200"/>
              <a:t>Internationalisation</a:t>
            </a:r>
          </a:p>
        </p:txBody>
      </p:sp>
      <p:sp>
        <p:nvSpPr>
          <p:cNvPr id="500740" name="Rectangle 4">
            <a:extLst>
              <a:ext uri="{FF2B5EF4-FFF2-40B4-BE49-F238E27FC236}">
                <a16:creationId xmlns:a16="http://schemas.microsoft.com/office/drawing/2014/main" id="{A282FCB2-486E-E290-128E-226A172DD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" y="2195513"/>
            <a:ext cx="72390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de-DE" sz="2800" b="1">
                <a:latin typeface="Arial" panose="020B0604020202020204" pitchFamily="34" charset="0"/>
              </a:rPr>
              <a:t>Principles</a:t>
            </a:r>
            <a:endParaRPr lang="en-GB" altLang="de-DE" sz="2800" b="1"/>
          </a:p>
        </p:txBody>
      </p:sp>
      <p:sp>
        <p:nvSpPr>
          <p:cNvPr id="500741" name="Rectangle 5">
            <a:extLst>
              <a:ext uri="{FF2B5EF4-FFF2-40B4-BE49-F238E27FC236}">
                <a16:creationId xmlns:a16="http://schemas.microsoft.com/office/drawing/2014/main" id="{311CB3DA-9B63-3DA0-8334-66C0CF8A2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3203575"/>
            <a:ext cx="5400675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de-DE" sz="2800" b="1">
                <a:solidFill>
                  <a:schemeClr val="folHlink"/>
                </a:solidFill>
                <a:latin typeface="Arial" panose="020B0604020202020204" pitchFamily="34" charset="0"/>
              </a:rPr>
              <a:t>High acceptance</a:t>
            </a:r>
            <a:endParaRPr lang="en-GB" altLang="de-DE" sz="2800" b="1" i="1">
              <a:solidFill>
                <a:schemeClr val="folHlink"/>
              </a:solidFill>
            </a:endParaRPr>
          </a:p>
        </p:txBody>
      </p:sp>
      <p:sp>
        <p:nvSpPr>
          <p:cNvPr id="500742" name="Rectangle 6">
            <a:extLst>
              <a:ext uri="{FF2B5EF4-FFF2-40B4-BE49-F238E27FC236}">
                <a16:creationId xmlns:a16="http://schemas.microsoft.com/office/drawing/2014/main" id="{8C129783-2FBF-4610-D6E7-0F219F87C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3851275"/>
            <a:ext cx="5400675" cy="946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de-DE" sz="2800" b="1">
                <a:solidFill>
                  <a:schemeClr val="folHlink"/>
                </a:solidFill>
                <a:latin typeface="Arial" panose="020B0604020202020204" pitchFamily="34" charset="0"/>
              </a:rPr>
              <a:t>Taking into account specific </a:t>
            </a:r>
          </a:p>
          <a:p>
            <a:r>
              <a:rPr lang="en-GB" altLang="de-DE" sz="2800" b="1">
                <a:solidFill>
                  <a:schemeClr val="folHlink"/>
                </a:solidFill>
                <a:latin typeface="Arial" panose="020B0604020202020204" pitchFamily="34" charset="0"/>
              </a:rPr>
              <a:t>Characteristics of HE System</a:t>
            </a:r>
            <a:endParaRPr lang="en-GB" altLang="de-DE" sz="2800" b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0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0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40" grpId="0" animBg="1"/>
      <p:bldP spid="500741" grpId="0" animBg="1"/>
      <p:bldP spid="5007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>
            <a:extLst>
              <a:ext uri="{FF2B5EF4-FFF2-40B4-BE49-F238E27FC236}">
                <a16:creationId xmlns:a16="http://schemas.microsoft.com/office/drawing/2014/main" id="{A927B493-8AB0-6287-D8B5-01468DA7B0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4063-D97D-5A42-962B-3A0C95C4AE30}" type="slidenum">
              <a:rPr lang="en-US" altLang="de-DE"/>
              <a:pPr/>
              <a:t>11</a:t>
            </a:fld>
            <a:endParaRPr lang="en-US" altLang="de-DE"/>
          </a:p>
        </p:txBody>
      </p:sp>
      <p:sp>
        <p:nvSpPr>
          <p:cNvPr id="509954" name="Rectangle 2">
            <a:extLst>
              <a:ext uri="{FF2B5EF4-FFF2-40B4-BE49-F238E27FC236}">
                <a16:creationId xmlns:a16="http://schemas.microsoft.com/office/drawing/2014/main" id="{98DC3C37-4ADE-DBE3-3344-1B1DBF2494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1775" y="0"/>
            <a:ext cx="6048375" cy="990600"/>
          </a:xfrm>
        </p:spPr>
        <p:txBody>
          <a:bodyPr/>
          <a:lstStyle/>
          <a:p>
            <a:pPr algn="l"/>
            <a:r>
              <a:rPr lang="de-DE" altLang="de-DE" sz="3200"/>
              <a:t>Internationalisation</a:t>
            </a:r>
          </a:p>
        </p:txBody>
      </p:sp>
      <p:sp>
        <p:nvSpPr>
          <p:cNvPr id="509958" name="Rectangle 6">
            <a:extLst>
              <a:ext uri="{FF2B5EF4-FFF2-40B4-BE49-F238E27FC236}">
                <a16:creationId xmlns:a16="http://schemas.microsoft.com/office/drawing/2014/main" id="{64A474D1-F22F-8C9F-B085-F970540FB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341438"/>
            <a:ext cx="72390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de-DE" sz="2800" b="1">
                <a:latin typeface="Arial" panose="020B0604020202020204" pitchFamily="34" charset="0"/>
              </a:rPr>
              <a:t>first step: Switzerland and Austria</a:t>
            </a:r>
            <a:endParaRPr lang="en-GB" altLang="de-DE" sz="2800" b="1"/>
          </a:p>
        </p:txBody>
      </p:sp>
      <p:sp>
        <p:nvSpPr>
          <p:cNvPr id="509961" name="Rectangle 9">
            <a:extLst>
              <a:ext uri="{FF2B5EF4-FFF2-40B4-BE49-F238E27FC236}">
                <a16:creationId xmlns:a16="http://schemas.microsoft.com/office/drawing/2014/main" id="{38BBE5F2-2D26-83AB-F03B-731591773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3429000"/>
            <a:ext cx="7127875" cy="9366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de-DE" b="1">
                <a:solidFill>
                  <a:schemeClr val="folHlink"/>
                </a:solidFill>
                <a:latin typeface="Arial" panose="020B0604020202020204" pitchFamily="34" charset="0"/>
              </a:rPr>
              <a:t>2003/04: project Austria – published rsults:</a:t>
            </a:r>
          </a:p>
          <a:p>
            <a:r>
              <a:rPr lang="en-GB" altLang="de-DE" b="1">
                <a:solidFill>
                  <a:schemeClr val="folHlink"/>
                </a:solidFill>
                <a:latin typeface="Arial" panose="020B0604020202020204" pitchFamily="34" charset="0"/>
              </a:rPr>
              <a:t>electrical engineering, English studies</a:t>
            </a:r>
          </a:p>
        </p:txBody>
      </p:sp>
      <p:sp>
        <p:nvSpPr>
          <p:cNvPr id="509962" name="Rectangle 10">
            <a:extLst>
              <a:ext uri="{FF2B5EF4-FFF2-40B4-BE49-F238E27FC236}">
                <a16:creationId xmlns:a16="http://schemas.microsoft.com/office/drawing/2014/main" id="{0EB2D8A5-1FD4-AA56-9436-D1952A5A7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437063"/>
            <a:ext cx="7127875" cy="9366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altLang="de-DE" b="1">
                <a:solidFill>
                  <a:schemeClr val="folHlink"/>
                </a:solidFill>
                <a:latin typeface="Arial" panose="020B0604020202020204" pitchFamily="34" charset="0"/>
              </a:rPr>
              <a:t>2004/05: wSwtzerland &amp; Austria: law, business </a:t>
            </a:r>
            <a:r>
              <a:rPr lang="en-GB" altLang="de-DE" b="1">
                <a:solidFill>
                  <a:schemeClr val="folHlink"/>
                </a:solidFill>
              </a:rPr>
              <a:t>studies, economics, sociology , political sciences</a:t>
            </a:r>
          </a:p>
        </p:txBody>
      </p:sp>
      <p:sp>
        <p:nvSpPr>
          <p:cNvPr id="509963" name="Rectangle 11">
            <a:extLst>
              <a:ext uri="{FF2B5EF4-FFF2-40B4-BE49-F238E27FC236}">
                <a16:creationId xmlns:a16="http://schemas.microsoft.com/office/drawing/2014/main" id="{63F937F2-219D-6E7D-D32D-1BBD9D84A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420938"/>
            <a:ext cx="7127875" cy="9366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de-DE" b="1">
                <a:solidFill>
                  <a:schemeClr val="folHlink"/>
                </a:solidFill>
                <a:latin typeface="Arial" panose="020B0604020202020204" pitchFamily="34" charset="0"/>
              </a:rPr>
              <a:t>2002/03: start with pilot project Austria:</a:t>
            </a:r>
          </a:p>
          <a:p>
            <a:r>
              <a:rPr lang="en-GB" altLang="de-DE" b="1">
                <a:solidFill>
                  <a:schemeClr val="folHlink"/>
                </a:solidFill>
                <a:latin typeface="Arial" panose="020B0604020202020204" pitchFamily="34" charset="0"/>
              </a:rPr>
              <a:t>mathematics, chemistry - unpublished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0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0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0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8" grpId="0" animBg="1"/>
      <p:bldP spid="509961" grpId="0" animBg="1"/>
      <p:bldP spid="509962" grpId="0" animBg="1"/>
      <p:bldP spid="5099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>
            <a:extLst>
              <a:ext uri="{FF2B5EF4-FFF2-40B4-BE49-F238E27FC236}">
                <a16:creationId xmlns:a16="http://schemas.microsoft.com/office/drawing/2014/main" id="{F0A699DD-D6CF-DF31-75E7-620B4F9926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1BC9F-454E-3040-808D-B9F7F2FE0629}" type="slidenum">
              <a:rPr lang="en-US" altLang="de-DE"/>
              <a:pPr/>
              <a:t>12</a:t>
            </a:fld>
            <a:endParaRPr lang="en-US" altLang="de-DE"/>
          </a:p>
        </p:txBody>
      </p:sp>
      <p:sp>
        <p:nvSpPr>
          <p:cNvPr id="551938" name="Rectangle 2">
            <a:extLst>
              <a:ext uri="{FF2B5EF4-FFF2-40B4-BE49-F238E27FC236}">
                <a16:creationId xmlns:a16="http://schemas.microsoft.com/office/drawing/2014/main" id="{D17A7E17-DA08-FE22-4178-8A7DE3C62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1775" y="0"/>
            <a:ext cx="6048375" cy="990600"/>
          </a:xfrm>
        </p:spPr>
        <p:txBody>
          <a:bodyPr/>
          <a:lstStyle/>
          <a:p>
            <a:pPr algn="l"/>
            <a:r>
              <a:rPr lang="de-DE" altLang="de-DE" sz="3200"/>
              <a:t>Internationalisation</a:t>
            </a:r>
          </a:p>
        </p:txBody>
      </p:sp>
      <p:sp>
        <p:nvSpPr>
          <p:cNvPr id="551939" name="Rectangle 3">
            <a:extLst>
              <a:ext uri="{FF2B5EF4-FFF2-40B4-BE49-F238E27FC236}">
                <a16:creationId xmlns:a16="http://schemas.microsoft.com/office/drawing/2014/main" id="{260F4EF5-E777-5C79-1588-C111C57E2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341438"/>
            <a:ext cx="72390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de-DE" sz="2800" b="1">
                <a:latin typeface="Arial" panose="020B0604020202020204" pitchFamily="34" charset="0"/>
              </a:rPr>
              <a:t>first step: Switzerland and Austria</a:t>
            </a:r>
            <a:endParaRPr lang="en-GB" altLang="de-DE" sz="2800" b="1"/>
          </a:p>
        </p:txBody>
      </p:sp>
      <p:sp>
        <p:nvSpPr>
          <p:cNvPr id="551940" name="Rectangle 4">
            <a:extLst>
              <a:ext uri="{FF2B5EF4-FFF2-40B4-BE49-F238E27FC236}">
                <a16:creationId xmlns:a16="http://schemas.microsoft.com/office/drawing/2014/main" id="{BB933708-7445-AA6D-D5FA-4A831475F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3816350"/>
            <a:ext cx="6119813" cy="28527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3200" b="1">
                <a:solidFill>
                  <a:schemeClr val="folHlink"/>
                </a:solidFill>
                <a:latin typeface="Arial" panose="020B0604020202020204" pitchFamily="34" charset="0"/>
              </a:rPr>
              <a:t> following principles:</a:t>
            </a:r>
          </a:p>
          <a:p>
            <a:endParaRPr lang="de-DE" altLang="de-DE" sz="3200" b="1">
              <a:solidFill>
                <a:schemeClr val="folHlink"/>
              </a:solidFill>
              <a:latin typeface="Arial" panose="020B0604020202020204" pitchFamily="34" charset="0"/>
            </a:endParaRPr>
          </a:p>
          <a:p>
            <a:pPr lvl="1">
              <a:buFontTx/>
              <a:buChar char="•"/>
            </a:pPr>
            <a:r>
              <a:rPr lang="en-GB" altLang="de-DE" sz="3200" b="1">
                <a:solidFill>
                  <a:schemeClr val="folHlink"/>
                </a:solidFill>
                <a:latin typeface="Arial" panose="020B0604020202020204" pitchFamily="34" charset="0"/>
              </a:rPr>
              <a:t> discipline by discipline</a:t>
            </a:r>
          </a:p>
          <a:p>
            <a:pPr lvl="1">
              <a:buFontTx/>
              <a:buChar char="•"/>
            </a:pPr>
            <a:r>
              <a:rPr lang="en-GB" altLang="de-DE" sz="3200" b="1">
                <a:solidFill>
                  <a:schemeClr val="folHlink"/>
                </a:solidFill>
                <a:latin typeface="Arial" panose="020B0604020202020204" pitchFamily="34" charset="0"/>
              </a:rPr>
              <a:t> multidimensional</a:t>
            </a:r>
          </a:p>
          <a:p>
            <a:pPr lvl="1">
              <a:buFontTx/>
              <a:buChar char="•"/>
            </a:pPr>
            <a:r>
              <a:rPr lang="en-GB" altLang="de-DE" sz="3200" b="1">
                <a:solidFill>
                  <a:schemeClr val="folHlink"/>
                </a:solidFill>
                <a:latin typeface="Arial" panose="020B0604020202020204" pitchFamily="34" charset="0"/>
              </a:rPr>
              <a:t> rank groups</a:t>
            </a:r>
          </a:p>
          <a:p>
            <a:pPr>
              <a:buFontTx/>
              <a:buChar char="•"/>
            </a:pPr>
            <a:endParaRPr lang="en-GB" altLang="de-DE" sz="3200" b="1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551941" name="Rectangle 5">
            <a:extLst>
              <a:ext uri="{FF2B5EF4-FFF2-40B4-BE49-F238E27FC236}">
                <a16:creationId xmlns:a16="http://schemas.microsoft.com/office/drawing/2014/main" id="{8A59C77F-55E9-AC0B-E57F-2345D4229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730500"/>
            <a:ext cx="72390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de-DE" sz="2800" b="1">
                <a:latin typeface="Arial" panose="020B0604020202020204" pitchFamily="34" charset="0"/>
              </a:rPr>
              <a:t>perspective: other European countries</a:t>
            </a:r>
            <a:endParaRPr lang="en-GB" altLang="de-DE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39" grpId="0" animBg="1"/>
      <p:bldP spid="551940" grpId="0" animBg="1"/>
      <p:bldP spid="5519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15C233F5-093C-16EB-108F-5EA6C40C04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DFDE1-5CC8-4347-A7DB-5651DD92F64C}" type="slidenum">
              <a:rPr lang="en-US" altLang="de-DE"/>
              <a:pPr/>
              <a:t>13</a:t>
            </a:fld>
            <a:endParaRPr lang="en-US" altLang="de-DE"/>
          </a:p>
        </p:txBody>
      </p:sp>
      <p:sp>
        <p:nvSpPr>
          <p:cNvPr id="530434" name="Rectangle 2">
            <a:extLst>
              <a:ext uri="{FF2B5EF4-FFF2-40B4-BE49-F238E27FC236}">
                <a16:creationId xmlns:a16="http://schemas.microsoft.com/office/drawing/2014/main" id="{3E3531DB-F919-FE24-96EB-C883C15398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16238" y="0"/>
            <a:ext cx="4592637" cy="990600"/>
          </a:xfrm>
          <a:noFill/>
          <a:ln/>
        </p:spPr>
        <p:txBody>
          <a:bodyPr/>
          <a:lstStyle/>
          <a:p>
            <a:r>
              <a:rPr lang="en-GB" altLang="de-DE">
                <a:solidFill>
                  <a:schemeClr val="tx1"/>
                </a:solidFill>
              </a:rPr>
              <a:t>Communication</a:t>
            </a:r>
          </a:p>
        </p:txBody>
      </p:sp>
      <p:sp>
        <p:nvSpPr>
          <p:cNvPr id="530435" name="AutoShape 3">
            <a:extLst>
              <a:ext uri="{FF2B5EF4-FFF2-40B4-BE49-F238E27FC236}">
                <a16:creationId xmlns:a16="http://schemas.microsoft.com/office/drawing/2014/main" id="{5A0FCA95-C2A8-125B-859B-6C1539BABDB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09600" y="1371600"/>
            <a:ext cx="7696200" cy="47244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0436" name="Rectangle 4">
            <a:extLst>
              <a:ext uri="{FF2B5EF4-FFF2-40B4-BE49-F238E27FC236}">
                <a16:creationId xmlns:a16="http://schemas.microsoft.com/office/drawing/2014/main" id="{7CACF881-B137-CA77-C664-0603B88F5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524000"/>
            <a:ext cx="44196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ebdings" pitchFamily="2" charset="2"/>
              <a:buNone/>
            </a:pPr>
            <a:endParaRPr lang="de-DE" altLang="de-DE"/>
          </a:p>
          <a:p>
            <a:pPr algn="ctr" eaLnBrk="1" hangingPunct="1">
              <a:buFont typeface="Webdings" pitchFamily="2" charset="2"/>
              <a:buNone/>
            </a:pPr>
            <a:r>
              <a:rPr lang="de-DE" altLang="de-DE" sz="2400"/>
              <a:t>recommen-</a:t>
            </a:r>
          </a:p>
          <a:p>
            <a:pPr algn="ctr" eaLnBrk="1" hangingPunct="1">
              <a:buFont typeface="Webdings" pitchFamily="2" charset="2"/>
              <a:buNone/>
            </a:pPr>
            <a:r>
              <a:rPr lang="de-DE" altLang="de-DE" sz="2400"/>
              <a:t>dations</a:t>
            </a:r>
          </a:p>
          <a:p>
            <a:pPr algn="ctr" eaLnBrk="1" hangingPunct="1">
              <a:buFont typeface="Webdings" pitchFamily="2" charset="2"/>
              <a:buNone/>
            </a:pPr>
            <a:r>
              <a:rPr lang="de-DE" altLang="de-DE" sz="2400" i="1"/>
              <a:t>DIE ZEIT</a:t>
            </a:r>
            <a:endParaRPr lang="de-DE" altLang="de-DE"/>
          </a:p>
        </p:txBody>
      </p:sp>
      <p:sp>
        <p:nvSpPr>
          <p:cNvPr id="530437" name="Rectangle 5">
            <a:extLst>
              <a:ext uri="{FF2B5EF4-FFF2-40B4-BE49-F238E27FC236}">
                <a16:creationId xmlns:a16="http://schemas.microsoft.com/office/drawing/2014/main" id="{10FAD7B4-6EB4-D234-6404-467D89A6D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581400"/>
            <a:ext cx="7696200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ebdings" pitchFamily="2" charset="2"/>
              <a:buNone/>
            </a:pPr>
            <a:r>
              <a:rPr lang="de-DE" altLang="de-DE" sz="2800"/>
              <a:t>overview</a:t>
            </a:r>
          </a:p>
          <a:p>
            <a:pPr algn="ctr" eaLnBrk="1" hangingPunct="1">
              <a:buFont typeface="Webdings" pitchFamily="2" charset="2"/>
              <a:buNone/>
            </a:pPr>
            <a:r>
              <a:rPr lang="de-DE" altLang="de-DE" sz="2800"/>
              <a:t>5 indicators; „</a:t>
            </a:r>
            <a:r>
              <a:rPr lang="de-DE" altLang="de-DE" sz="2800" i="1"/>
              <a:t>Studienführer</a:t>
            </a:r>
            <a:r>
              <a:rPr lang="de-DE" altLang="de-DE" sz="2800"/>
              <a:t>“</a:t>
            </a:r>
          </a:p>
        </p:txBody>
      </p:sp>
      <p:sp>
        <p:nvSpPr>
          <p:cNvPr id="530438" name="Rectangle 6">
            <a:extLst>
              <a:ext uri="{FF2B5EF4-FFF2-40B4-BE49-F238E27FC236}">
                <a16:creationId xmlns:a16="http://schemas.microsoft.com/office/drawing/2014/main" id="{B6E3FAC1-578F-2555-D7FE-85D0C8A96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105400"/>
            <a:ext cx="8397875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2" charset="2"/>
              <a:buChar char="&l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ebdings" pitchFamily="2" charset="2"/>
              <a:buNone/>
            </a:pPr>
            <a:r>
              <a:rPr lang="de-DE" altLang="de-DE" sz="2800"/>
              <a:t>all datas + My Ranking</a:t>
            </a:r>
          </a:p>
          <a:p>
            <a:pPr algn="ctr" eaLnBrk="1" hangingPunct="1">
              <a:buFont typeface="Webdings" pitchFamily="2" charset="2"/>
              <a:buNone/>
            </a:pPr>
            <a:r>
              <a:rPr lang="de-DE" altLang="de-DE" sz="2800"/>
              <a:t>www.che-ranking.de</a:t>
            </a:r>
            <a:endParaRPr lang="de-DE" altLang="de-DE"/>
          </a:p>
        </p:txBody>
      </p:sp>
      <p:sp>
        <p:nvSpPr>
          <p:cNvPr id="530439" name="Line 7">
            <a:extLst>
              <a:ext uri="{FF2B5EF4-FFF2-40B4-BE49-F238E27FC236}">
                <a16:creationId xmlns:a16="http://schemas.microsoft.com/office/drawing/2014/main" id="{CE3F15FF-557C-3E52-7522-0464100151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34290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0440" name="Line 8">
            <a:extLst>
              <a:ext uri="{FF2B5EF4-FFF2-40B4-BE49-F238E27FC236}">
                <a16:creationId xmlns:a16="http://schemas.microsoft.com/office/drawing/2014/main" id="{B9BBF3E4-9EFA-1E27-2B8F-3A992D9DE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953000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0441" name="Text Box 9">
            <a:extLst>
              <a:ext uri="{FF2B5EF4-FFF2-40B4-BE49-F238E27FC236}">
                <a16:creationId xmlns:a16="http://schemas.microsoft.com/office/drawing/2014/main" id="{DE6BB134-DD38-F298-452B-8BE93F90D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14600"/>
            <a:ext cx="1881188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>
                <a:solidFill>
                  <a:srgbClr val="FF0000"/>
                </a:solidFill>
                <a:latin typeface="Arial" panose="020B0604020202020204" pitchFamily="34" charset="0"/>
              </a:rPr>
              <a:t>densification</a:t>
            </a:r>
            <a:endParaRPr lang="en-GB" altLang="de-DE"/>
          </a:p>
        </p:txBody>
      </p:sp>
      <p:sp>
        <p:nvSpPr>
          <p:cNvPr id="530442" name="Text Box 10">
            <a:extLst>
              <a:ext uri="{FF2B5EF4-FFF2-40B4-BE49-F238E27FC236}">
                <a16:creationId xmlns:a16="http://schemas.microsoft.com/office/drawing/2014/main" id="{6F6297C3-B109-C6AE-EDC7-450300A28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286000"/>
            <a:ext cx="2016125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de-DE">
                <a:solidFill>
                  <a:srgbClr val="FF0000"/>
                </a:solidFill>
                <a:latin typeface="Arial" panose="020B0604020202020204" pitchFamily="34" charset="0"/>
              </a:rPr>
              <a:t>differentiation</a:t>
            </a:r>
            <a:endParaRPr lang="en-GB" altLang="de-DE"/>
          </a:p>
        </p:txBody>
      </p:sp>
      <p:sp>
        <p:nvSpPr>
          <p:cNvPr id="530443" name="Line 11">
            <a:extLst>
              <a:ext uri="{FF2B5EF4-FFF2-40B4-BE49-F238E27FC236}">
                <a16:creationId xmlns:a16="http://schemas.microsoft.com/office/drawing/2014/main" id="{3C2F8F7D-DBED-19C0-9F46-E502D4B5F0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1447800"/>
            <a:ext cx="3581400" cy="4343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0444" name="Line 12">
            <a:extLst>
              <a:ext uri="{FF2B5EF4-FFF2-40B4-BE49-F238E27FC236}">
                <a16:creationId xmlns:a16="http://schemas.microsoft.com/office/drawing/2014/main" id="{4EF152C6-517B-CC57-04F9-F76DCDF34EAB}"/>
              </a:ext>
            </a:extLst>
          </p:cNvPr>
          <p:cNvSpPr>
            <a:spLocks noChangeShapeType="1"/>
          </p:cNvSpPr>
          <p:nvPr/>
        </p:nvSpPr>
        <p:spPr bwMode="auto">
          <a:xfrm rot="5994514" flipV="1">
            <a:off x="5029200" y="1447800"/>
            <a:ext cx="3581400" cy="4343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3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3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6" grpId="0" autoUpdateAnimBg="0"/>
      <p:bldP spid="530437" grpId="0" autoUpdateAnimBg="0"/>
      <p:bldP spid="53043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4">
            <a:extLst>
              <a:ext uri="{FF2B5EF4-FFF2-40B4-BE49-F238E27FC236}">
                <a16:creationId xmlns:a16="http://schemas.microsoft.com/office/drawing/2014/main" id="{0C2AB47B-3690-88A2-3822-BBD1E4913A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3B640-7F42-8042-80FC-C33C25D96EB2}" type="slidenum">
              <a:rPr lang="en-US" altLang="de-DE"/>
              <a:pPr/>
              <a:t>14</a:t>
            </a:fld>
            <a:endParaRPr lang="en-US" altLang="de-DE"/>
          </a:p>
        </p:txBody>
      </p:sp>
      <p:sp>
        <p:nvSpPr>
          <p:cNvPr id="532482" name="Rectangle 2">
            <a:extLst>
              <a:ext uri="{FF2B5EF4-FFF2-40B4-BE49-F238E27FC236}">
                <a16:creationId xmlns:a16="http://schemas.microsoft.com/office/drawing/2014/main" id="{F3428543-F53A-3248-5AFF-5082C03307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Page Impressions Internet</a:t>
            </a:r>
          </a:p>
        </p:txBody>
      </p:sp>
      <p:graphicFrame>
        <p:nvGraphicFramePr>
          <p:cNvPr id="532483" name="Object 3">
            <a:extLst>
              <a:ext uri="{FF2B5EF4-FFF2-40B4-BE49-F238E27FC236}">
                <a16:creationId xmlns:a16="http://schemas.microsoft.com/office/drawing/2014/main" id="{4FAF0B29-9B15-FF92-0CEF-8CD22EFDDC48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-73025" y="1484313"/>
          <a:ext cx="9324975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gramm" r:id="rId2" imgW="4660900" imgH="1765300" progId="Excel.Chart.8">
                  <p:embed/>
                </p:oleObj>
              </mc:Choice>
              <mc:Fallback>
                <p:oleObj name="Diagramm" r:id="rId2" imgW="4660900" imgH="176530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3025" y="1484313"/>
                        <a:ext cx="9324975" cy="453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24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>
            <a:extLst>
              <a:ext uri="{FF2B5EF4-FFF2-40B4-BE49-F238E27FC236}">
                <a16:creationId xmlns:a16="http://schemas.microsoft.com/office/drawing/2014/main" id="{D3AB4B9A-F2A2-6293-F978-909A1F2C10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971BB-5756-704B-8AD4-8E0A965772D2}" type="slidenum">
              <a:rPr lang="en-US" altLang="de-DE"/>
              <a:pPr/>
              <a:t>15</a:t>
            </a:fld>
            <a:endParaRPr lang="en-US" altLang="de-DE"/>
          </a:p>
        </p:txBody>
      </p:sp>
      <p:sp>
        <p:nvSpPr>
          <p:cNvPr id="547842" name="Rectangle 2">
            <a:extLst>
              <a:ext uri="{FF2B5EF4-FFF2-40B4-BE49-F238E27FC236}">
                <a16:creationId xmlns:a16="http://schemas.microsoft.com/office/drawing/2014/main" id="{E3341ACF-BD47-BE23-9149-C52759444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Page Impressions per day</a:t>
            </a:r>
          </a:p>
        </p:txBody>
      </p:sp>
      <p:graphicFrame>
        <p:nvGraphicFramePr>
          <p:cNvPr id="547846" name="Object 6">
            <a:extLst>
              <a:ext uri="{FF2B5EF4-FFF2-40B4-BE49-F238E27FC236}">
                <a16:creationId xmlns:a16="http://schemas.microsoft.com/office/drawing/2014/main" id="{AB143D21-F93B-CDED-C33E-E399BE4002EF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4925" y="1533525"/>
          <a:ext cx="9109075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gramm" r:id="rId2" imgW="9728200" imgH="6159500" progId="Excel.Chart.8">
                  <p:embed/>
                </p:oleObj>
              </mc:Choice>
              <mc:Fallback>
                <p:oleObj name="Diagramm" r:id="rId2" imgW="9728200" imgH="6159500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40" t="12004"/>
                      <a:stretch>
                        <a:fillRect/>
                      </a:stretch>
                    </p:blipFill>
                    <p:spPr bwMode="auto">
                      <a:xfrm>
                        <a:off x="34925" y="1533525"/>
                        <a:ext cx="9109075" cy="51117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7848" name="AutoShape 8">
            <a:extLst>
              <a:ext uri="{FF2B5EF4-FFF2-40B4-BE49-F238E27FC236}">
                <a16:creationId xmlns:a16="http://schemas.microsoft.com/office/drawing/2014/main" id="{B7DCE6A3-5875-27ED-8BFC-BABB090FB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0"/>
            <a:ext cx="6119813" cy="3141663"/>
          </a:xfrm>
          <a:prstGeom prst="wedgeRoundRectCallout">
            <a:avLst>
              <a:gd name="adj1" fmla="val 67847"/>
              <a:gd name="adj2" fmla="val 3044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de-DE" sz="2000">
                <a:solidFill>
                  <a:srgbClr val="000000"/>
                </a:solidFill>
                <a:latin typeface="Arial" panose="020B0604020202020204" pitchFamily="34" charset="0"/>
              </a:rPr>
              <a:t>DAAD-Mail September 2005: </a:t>
            </a:r>
          </a:p>
          <a:p>
            <a:pPr algn="ctr"/>
            <a:endParaRPr lang="de-DE" altLang="de-DE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000">
                <a:solidFill>
                  <a:srgbClr val="000000"/>
                </a:solidFill>
                <a:latin typeface="Arial" panose="020B0604020202020204" pitchFamily="34" charset="0"/>
              </a:rPr>
              <a:t>„Im August hatten wir 5.879 Seitenzugriffe pro Tag auf das Ranking, dies sind ca. 15% unserer gesamten Zugriffe im Bereich ‚Info für Ausländer‘, ein sehr guter Wert! </a:t>
            </a:r>
          </a:p>
          <a:p>
            <a:pPr algn="ctr"/>
            <a:r>
              <a:rPr lang="de-DE" altLang="de-DE" sz="2000">
                <a:solidFill>
                  <a:srgbClr val="000000"/>
                </a:solidFill>
                <a:latin typeface="Arial" panose="020B0604020202020204" pitchFamily="34" charset="0"/>
              </a:rPr>
              <a:t>Im August war das Ranking sogar beliebter als die DAAD-Stipendiendatenbank.“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A3B0FD41-008F-A8B6-AD20-27DE9F4819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D44C-651F-0946-AFBF-F8B4B9D8A38E}" type="slidenum">
              <a:rPr lang="en-US" altLang="de-DE"/>
              <a:pPr/>
              <a:t>16</a:t>
            </a:fld>
            <a:endParaRPr lang="en-US" altLang="de-DE"/>
          </a:p>
        </p:txBody>
      </p:sp>
      <p:sp>
        <p:nvSpPr>
          <p:cNvPr id="529410" name="Text Box 2">
            <a:extLst>
              <a:ext uri="{FF2B5EF4-FFF2-40B4-BE49-F238E27FC236}">
                <a16:creationId xmlns:a16="http://schemas.microsoft.com/office/drawing/2014/main" id="{9749BA2D-AA11-B640-1779-DA9257053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529411" name="Rectangle 3">
            <a:extLst>
              <a:ext uri="{FF2B5EF4-FFF2-40B4-BE49-F238E27FC236}">
                <a16:creationId xmlns:a16="http://schemas.microsoft.com/office/drawing/2014/main" id="{1F1955A9-392F-B157-8ADD-66FAF2B73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341438"/>
            <a:ext cx="76200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First year students 2004/05 </a:t>
            </a:r>
          </a:p>
        </p:txBody>
      </p:sp>
      <p:sp>
        <p:nvSpPr>
          <p:cNvPr id="529412" name="Rectangle 4">
            <a:extLst>
              <a:ext uri="{FF2B5EF4-FFF2-40B4-BE49-F238E27FC236}">
                <a16:creationId xmlns:a16="http://schemas.microsoft.com/office/drawing/2014/main" id="{B40060BF-9DB5-0F79-A284-CEE59257A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963" y="2286000"/>
            <a:ext cx="73406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 b="1"/>
              <a:t>63</a:t>
            </a:r>
            <a:r>
              <a:rPr lang="de-DE" altLang="de-DE" sz="2800" b="1">
                <a:latin typeface="Arial" panose="020B0604020202020204" pitchFamily="34" charset="0"/>
              </a:rPr>
              <a:t> % use rankings for information</a:t>
            </a:r>
            <a:endParaRPr lang="de-DE" altLang="de-DE" sz="3200" b="1"/>
          </a:p>
        </p:txBody>
      </p:sp>
      <p:sp>
        <p:nvSpPr>
          <p:cNvPr id="529418" name="Rectangle 10">
            <a:extLst>
              <a:ext uri="{FF2B5EF4-FFF2-40B4-BE49-F238E27FC236}">
                <a16:creationId xmlns:a16="http://schemas.microsoft.com/office/drawing/2014/main" id="{614E5425-2FCB-98C4-8EF3-88EDE0015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0"/>
            <a:ext cx="669131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Monotype Sorts" pitchFamily="2" charset="2"/>
              <a:buNone/>
            </a:pPr>
            <a:r>
              <a:rPr lang="de-DE" altLang="de-DE"/>
              <a:t>Effects: Individual level</a:t>
            </a:r>
          </a:p>
        </p:txBody>
      </p:sp>
      <p:sp>
        <p:nvSpPr>
          <p:cNvPr id="529419" name="Rectangle 11">
            <a:extLst>
              <a:ext uri="{FF2B5EF4-FFF2-40B4-BE49-F238E27FC236}">
                <a16:creationId xmlns:a16="http://schemas.microsoft.com/office/drawing/2014/main" id="{350E1714-BB79-1563-1C1F-065754600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860800"/>
            <a:ext cx="73406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 b="1"/>
              <a:t> </a:t>
            </a:r>
            <a:r>
              <a:rPr lang="de-DE" altLang="de-DE" sz="2800" b="1">
                <a:latin typeface="Arial" panose="020B0604020202020204" pitchFamily="34" charset="0"/>
              </a:rPr>
              <a:t>50 % know CHE-Ranking</a:t>
            </a:r>
            <a:endParaRPr lang="de-DE" altLang="de-DE" sz="3200" b="1"/>
          </a:p>
        </p:txBody>
      </p:sp>
      <p:sp>
        <p:nvSpPr>
          <p:cNvPr id="529420" name="Rectangle 12">
            <a:extLst>
              <a:ext uri="{FF2B5EF4-FFF2-40B4-BE49-F238E27FC236}">
                <a16:creationId xmlns:a16="http://schemas.microsoft.com/office/drawing/2014/main" id="{C7A348AF-E3B7-9860-1919-BFCF1A5C3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068638"/>
            <a:ext cx="73406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 b="1"/>
              <a:t> </a:t>
            </a:r>
            <a:r>
              <a:rPr lang="de-DE" altLang="de-DE" sz="2800" b="1">
                <a:latin typeface="Arial" panose="020B0604020202020204" pitchFamily="34" charset="0"/>
              </a:rPr>
              <a:t>48 % say rankings are useful information</a:t>
            </a:r>
            <a:endParaRPr lang="de-DE" altLang="de-DE" sz="32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9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9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2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52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2" grpId="0" animBg="1" autoUpdateAnimBg="0"/>
      <p:bldP spid="529418" grpId="0" autoUpdateAnimBg="0"/>
      <p:bldP spid="529419" grpId="0" animBg="1" autoUpdateAnimBg="0"/>
      <p:bldP spid="529420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534F5969-B8F8-3602-6A45-3157F8B65C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FA2D4-0BCE-5541-99F5-F6AFA6C22459}" type="slidenum">
              <a:rPr lang="en-US" altLang="de-DE"/>
              <a:pPr/>
              <a:t>17</a:t>
            </a:fld>
            <a:endParaRPr lang="en-US" altLang="de-DE"/>
          </a:p>
        </p:txBody>
      </p:sp>
      <p:sp>
        <p:nvSpPr>
          <p:cNvPr id="526338" name="Text Box 2">
            <a:extLst>
              <a:ext uri="{FF2B5EF4-FFF2-40B4-BE49-F238E27FC236}">
                <a16:creationId xmlns:a16="http://schemas.microsoft.com/office/drawing/2014/main" id="{74DC7799-9B38-304D-966D-902A39764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526339" name="Rectangle 3">
            <a:extLst>
              <a:ext uri="{FF2B5EF4-FFF2-40B4-BE49-F238E27FC236}">
                <a16:creationId xmlns:a16="http://schemas.microsoft.com/office/drawing/2014/main" id="{07182778-E0F3-D806-8F37-A7841097F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96975"/>
            <a:ext cx="76200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First year students </a:t>
            </a:r>
          </a:p>
        </p:txBody>
      </p:sp>
      <p:sp>
        <p:nvSpPr>
          <p:cNvPr id="526340" name="Rectangle 4">
            <a:extLst>
              <a:ext uri="{FF2B5EF4-FFF2-40B4-BE49-F238E27FC236}">
                <a16:creationId xmlns:a16="http://schemas.microsoft.com/office/drawing/2014/main" id="{9F634AD9-C6BC-F9F6-6866-B303915E9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989138"/>
            <a:ext cx="6983412" cy="9985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 b="1"/>
              <a:t> good ranking results are important in chosing a university</a:t>
            </a:r>
          </a:p>
        </p:txBody>
      </p:sp>
      <p:sp>
        <p:nvSpPr>
          <p:cNvPr id="526342" name="Rectangle 6">
            <a:extLst>
              <a:ext uri="{FF2B5EF4-FFF2-40B4-BE49-F238E27FC236}">
                <a16:creationId xmlns:a16="http://schemas.microsoft.com/office/drawing/2014/main" id="{A7B129BC-2EA6-138A-0489-BE70870BA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284538"/>
            <a:ext cx="5399087" cy="533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2800"/>
              <a:t> </a:t>
            </a:r>
            <a:r>
              <a:rPr lang="de-DE" altLang="de-DE" sz="2800" b="1">
                <a:latin typeface="Arial" panose="020B0604020202020204" pitchFamily="34" charset="0"/>
              </a:rPr>
              <a:t>28 % in humanities</a:t>
            </a:r>
            <a:endParaRPr lang="de-DE" altLang="de-DE" sz="2800"/>
          </a:p>
        </p:txBody>
      </p:sp>
      <p:sp>
        <p:nvSpPr>
          <p:cNvPr id="526343" name="Rectangle 7">
            <a:extLst>
              <a:ext uri="{FF2B5EF4-FFF2-40B4-BE49-F238E27FC236}">
                <a16:creationId xmlns:a16="http://schemas.microsoft.com/office/drawing/2014/main" id="{D444F45C-6281-9971-1027-5D47632F7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4013200"/>
            <a:ext cx="5399087" cy="533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2800"/>
              <a:t> </a:t>
            </a:r>
            <a:r>
              <a:rPr lang="de-DE" altLang="de-DE" sz="2800" b="1">
                <a:latin typeface="Arial" panose="020B0604020202020204" pitchFamily="34" charset="0"/>
              </a:rPr>
              <a:t>29 % in econ., soc. sciences</a:t>
            </a:r>
            <a:endParaRPr lang="de-DE" altLang="de-DE" sz="2800"/>
          </a:p>
        </p:txBody>
      </p:sp>
      <p:sp>
        <p:nvSpPr>
          <p:cNvPr id="526344" name="Rectangle 8">
            <a:extLst>
              <a:ext uri="{FF2B5EF4-FFF2-40B4-BE49-F238E27FC236}">
                <a16:creationId xmlns:a16="http://schemas.microsoft.com/office/drawing/2014/main" id="{2C5FF689-5E41-2970-ADC0-4041D3014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5416550"/>
            <a:ext cx="5399087" cy="47942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2800"/>
              <a:t> </a:t>
            </a:r>
            <a:r>
              <a:rPr lang="de-DE" altLang="de-DE" sz="2800" b="1">
                <a:latin typeface="Arial" panose="020B0604020202020204" pitchFamily="34" charset="0"/>
              </a:rPr>
              <a:t>39 % in sciences</a:t>
            </a:r>
            <a:endParaRPr lang="de-DE" altLang="de-DE" sz="2800"/>
          </a:p>
        </p:txBody>
      </p:sp>
      <p:sp>
        <p:nvSpPr>
          <p:cNvPr id="526345" name="Rectangle 9">
            <a:extLst>
              <a:ext uri="{FF2B5EF4-FFF2-40B4-BE49-F238E27FC236}">
                <a16:creationId xmlns:a16="http://schemas.microsoft.com/office/drawing/2014/main" id="{722EC3F8-2E16-5600-CC96-C6AB0A413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6092825"/>
            <a:ext cx="5399087" cy="52705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2800">
                <a:latin typeface="Arial" panose="020B0604020202020204" pitchFamily="34" charset="0"/>
              </a:rPr>
              <a:t> </a:t>
            </a:r>
            <a:r>
              <a:rPr lang="de-DE" altLang="de-DE" sz="2800" b="1">
                <a:latin typeface="Arial" panose="020B0604020202020204" pitchFamily="34" charset="0"/>
              </a:rPr>
              <a:t>42 % in law &amp; medicine</a:t>
            </a:r>
            <a:endParaRPr lang="de-DE" altLang="de-DE" sz="2800"/>
          </a:p>
        </p:txBody>
      </p:sp>
      <p:sp>
        <p:nvSpPr>
          <p:cNvPr id="526346" name="Rectangle 10">
            <a:extLst>
              <a:ext uri="{FF2B5EF4-FFF2-40B4-BE49-F238E27FC236}">
                <a16:creationId xmlns:a16="http://schemas.microsoft.com/office/drawing/2014/main" id="{9AADAE48-6FB2-E451-4490-FCBCC7B09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0"/>
            <a:ext cx="669131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Monotype Sorts" pitchFamily="2" charset="2"/>
              <a:buNone/>
            </a:pPr>
            <a:r>
              <a:rPr lang="de-DE" altLang="de-DE"/>
              <a:t>Effects: Individual level</a:t>
            </a:r>
          </a:p>
        </p:txBody>
      </p:sp>
      <p:sp>
        <p:nvSpPr>
          <p:cNvPr id="526347" name="Rectangle 11">
            <a:extLst>
              <a:ext uri="{FF2B5EF4-FFF2-40B4-BE49-F238E27FC236}">
                <a16:creationId xmlns:a16="http://schemas.microsoft.com/office/drawing/2014/main" id="{2BAAF837-CA86-D2BC-AD70-22B473F4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4741863"/>
            <a:ext cx="5399087" cy="47942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2800"/>
              <a:t> </a:t>
            </a:r>
            <a:r>
              <a:rPr lang="de-DE" altLang="de-DE" sz="2800" b="1">
                <a:latin typeface="Arial" panose="020B0604020202020204" pitchFamily="34" charset="0"/>
              </a:rPr>
              <a:t>38 % in engineering</a:t>
            </a:r>
            <a:endParaRPr lang="de-DE" altLang="de-DE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2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2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2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6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6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6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6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52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40" grpId="0" animBg="1" autoUpdateAnimBg="0"/>
      <p:bldP spid="526342" grpId="0" animBg="1" autoUpdateAnimBg="0"/>
      <p:bldP spid="526343" grpId="0" animBg="1" autoUpdateAnimBg="0"/>
      <p:bldP spid="526344" grpId="0" animBg="1" autoUpdateAnimBg="0"/>
      <p:bldP spid="526345" grpId="0" animBg="1" autoUpdateAnimBg="0"/>
      <p:bldP spid="526346" grpId="0" autoUpdateAnimBg="0"/>
      <p:bldP spid="526347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456AAD61-89DB-983C-BCEC-EACA9EA1B0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B6C7E-A774-334E-A0E3-B6C23AF3850A}" type="slidenum">
              <a:rPr lang="en-US" altLang="de-DE"/>
              <a:pPr/>
              <a:t>18</a:t>
            </a:fld>
            <a:endParaRPr lang="en-US" altLang="de-DE"/>
          </a:p>
        </p:txBody>
      </p:sp>
      <p:sp>
        <p:nvSpPr>
          <p:cNvPr id="527362" name="Text Box 2">
            <a:extLst>
              <a:ext uri="{FF2B5EF4-FFF2-40B4-BE49-F238E27FC236}">
                <a16:creationId xmlns:a16="http://schemas.microsoft.com/office/drawing/2014/main" id="{30E77310-9E67-79D2-92D3-E135B45B5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527363" name="Rectangle 3">
            <a:extLst>
              <a:ext uri="{FF2B5EF4-FFF2-40B4-BE49-F238E27FC236}">
                <a16:creationId xmlns:a16="http://schemas.microsoft.com/office/drawing/2014/main" id="{4525562D-A602-7F8B-F8E9-3B2460AE2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628775"/>
            <a:ext cx="7010400" cy="838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Psychology, Medicine</a:t>
            </a:r>
          </a:p>
        </p:txBody>
      </p:sp>
      <p:sp>
        <p:nvSpPr>
          <p:cNvPr id="527364" name="Rectangle 4">
            <a:extLst>
              <a:ext uri="{FF2B5EF4-FFF2-40B4-BE49-F238E27FC236}">
                <a16:creationId xmlns:a16="http://schemas.microsoft.com/office/drawing/2014/main" id="{F6BE266B-F348-BA44-7849-FBB8C8CF6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2852738"/>
            <a:ext cx="6837363" cy="7953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2800" b="1">
                <a:latin typeface="Arial" panose="020B0604020202020204" pitchFamily="34" charset="0"/>
              </a:rPr>
              <a:t>growing numbers of applications at universities with good ranking results</a:t>
            </a:r>
            <a:endParaRPr lang="de-DE" altLang="de-DE" sz="2800" b="1"/>
          </a:p>
        </p:txBody>
      </p:sp>
      <p:sp>
        <p:nvSpPr>
          <p:cNvPr id="527367" name="Rectangle 7">
            <a:extLst>
              <a:ext uri="{FF2B5EF4-FFF2-40B4-BE49-F238E27FC236}">
                <a16:creationId xmlns:a16="http://schemas.microsoft.com/office/drawing/2014/main" id="{C6D48CE2-D017-4821-FD29-6036A14E7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5875" y="0"/>
            <a:ext cx="5386388" cy="990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buClr>
                <a:schemeClr val="accent1"/>
              </a:buClr>
              <a:buFont typeface="Monotype Sorts" pitchFamily="2" charset="2"/>
              <a:buNone/>
            </a:pPr>
            <a:r>
              <a:rPr lang="de-DE" altLang="de-DE"/>
              <a:t>Effects: example</a:t>
            </a:r>
          </a:p>
        </p:txBody>
      </p:sp>
      <p:sp>
        <p:nvSpPr>
          <p:cNvPr id="527369" name="Rectangle 9">
            <a:extLst>
              <a:ext uri="{FF2B5EF4-FFF2-40B4-BE49-F238E27FC236}">
                <a16:creationId xmlns:a16="http://schemas.microsoft.com/office/drawing/2014/main" id="{0F04CDD9-A272-0E35-9489-572526171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4076700"/>
            <a:ext cx="6837363" cy="7953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2800" b="1">
                <a:latin typeface="Arial" panose="020B0604020202020204" pitchFamily="34" charset="0"/>
              </a:rPr>
              <a:t>higher impact of good than of bad results</a:t>
            </a:r>
            <a:endParaRPr lang="de-DE" altLang="de-DE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2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4" grpId="0" animBg="1" autoUpdateAnimBg="0"/>
      <p:bldP spid="527369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5E5E89DA-3943-D848-2C35-EA5AC6FF5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82C69-1694-6E4F-A4A7-53415B1AF67C}" type="slidenum">
              <a:rPr lang="en-US" altLang="de-DE"/>
              <a:pPr/>
              <a:t>19</a:t>
            </a:fld>
            <a:endParaRPr lang="en-US" altLang="de-DE"/>
          </a:p>
        </p:txBody>
      </p:sp>
      <p:sp>
        <p:nvSpPr>
          <p:cNvPr id="528386" name="Text Box 2">
            <a:extLst>
              <a:ext uri="{FF2B5EF4-FFF2-40B4-BE49-F238E27FC236}">
                <a16:creationId xmlns:a16="http://schemas.microsoft.com/office/drawing/2014/main" id="{4C8493F8-2E93-649E-954E-E9D4A3B3E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528387" name="Rectangle 3">
            <a:extLst>
              <a:ext uri="{FF2B5EF4-FFF2-40B4-BE49-F238E27FC236}">
                <a16:creationId xmlns:a16="http://schemas.microsoft.com/office/drawing/2014/main" id="{711BC70A-8366-60CD-56AA-BD04E51A9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824038"/>
            <a:ext cx="7350125" cy="838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Universities</a:t>
            </a:r>
          </a:p>
        </p:txBody>
      </p:sp>
      <p:sp>
        <p:nvSpPr>
          <p:cNvPr id="528388" name="Rectangle 4">
            <a:extLst>
              <a:ext uri="{FF2B5EF4-FFF2-40B4-BE49-F238E27FC236}">
                <a16:creationId xmlns:a16="http://schemas.microsoft.com/office/drawing/2014/main" id="{242D26B4-03C9-2795-4828-B551FE3A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200400"/>
            <a:ext cx="6837363" cy="10429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BZ" altLang="de-DE" sz="3200" b="1"/>
              <a:t> </a:t>
            </a:r>
            <a:r>
              <a:rPr lang="en-BZ" altLang="de-DE" sz="2800" b="1">
                <a:latin typeface="Arial" panose="020B0604020202020204" pitchFamily="34" charset="0"/>
              </a:rPr>
              <a:t>Analysis of strengths/weaknesses</a:t>
            </a:r>
            <a:endParaRPr lang="en-BZ" altLang="de-DE" sz="3200" b="1"/>
          </a:p>
        </p:txBody>
      </p:sp>
      <p:sp>
        <p:nvSpPr>
          <p:cNvPr id="528389" name="Rectangle 5">
            <a:extLst>
              <a:ext uri="{FF2B5EF4-FFF2-40B4-BE49-F238E27FC236}">
                <a16:creationId xmlns:a16="http://schemas.microsoft.com/office/drawing/2014/main" id="{D2B67184-DB27-6C6E-DB63-A5AEB0F00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724400"/>
            <a:ext cx="6837363" cy="10128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2800" b="1">
                <a:latin typeface="Arial" panose="020B0604020202020204" pitchFamily="34" charset="0"/>
              </a:rPr>
              <a:t>Examples of reforms/ reorganisations</a:t>
            </a:r>
          </a:p>
        </p:txBody>
      </p:sp>
      <p:sp>
        <p:nvSpPr>
          <p:cNvPr id="528390" name="Rectangle 6">
            <a:extLst>
              <a:ext uri="{FF2B5EF4-FFF2-40B4-BE49-F238E27FC236}">
                <a16:creationId xmlns:a16="http://schemas.microsoft.com/office/drawing/2014/main" id="{0FCA71B3-659F-22C5-4C84-C7152FC6F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6475413" cy="990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accent1"/>
              </a:buClr>
              <a:buFont typeface="Monotype Sorts" pitchFamily="2" charset="2"/>
              <a:buNone/>
            </a:pPr>
            <a:r>
              <a:rPr lang="de-DE" altLang="de-DE"/>
              <a:t>Effects: institutional level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2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8" grpId="0" animBg="1" autoUpdateAnimBg="0"/>
      <p:bldP spid="528389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01AC021-D039-0ED9-441B-DE3A33DC42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4CF55-1B4C-6346-AB4D-654CAA676597}" type="slidenum">
              <a:rPr lang="en-US" altLang="de-DE"/>
              <a:pPr/>
              <a:t>2</a:t>
            </a:fld>
            <a:endParaRPr lang="en-US" altLang="de-DE"/>
          </a:p>
        </p:txBody>
      </p:sp>
      <p:sp>
        <p:nvSpPr>
          <p:cNvPr id="519170" name="Rectangle 2">
            <a:extLst>
              <a:ext uri="{FF2B5EF4-FFF2-40B4-BE49-F238E27FC236}">
                <a16:creationId xmlns:a16="http://schemas.microsoft.com/office/drawing/2014/main" id="{8FB73794-FF51-AD1D-5286-FA2C2251318A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1143000" y="1752600"/>
            <a:ext cx="7467600" cy="7921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b="1">
                <a:latin typeface="Arial" panose="020B0604020202020204" pitchFamily="34" charset="0"/>
              </a:rPr>
              <a:t>Initiated by German Rectors‘ Conference </a:t>
            </a:r>
          </a:p>
          <a:p>
            <a:r>
              <a:rPr lang="de-DE" altLang="de-DE" b="1">
                <a:latin typeface="Arial" panose="020B0604020202020204" pitchFamily="34" charset="0"/>
              </a:rPr>
              <a:t>early 90s</a:t>
            </a:r>
            <a:endParaRPr lang="de-DE" altLang="de-DE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19171" name="Rectangle 3">
            <a:extLst>
              <a:ext uri="{FF2B5EF4-FFF2-40B4-BE49-F238E27FC236}">
                <a16:creationId xmlns:a16="http://schemas.microsoft.com/office/drawing/2014/main" id="{192C0682-F7FC-6DC3-7D04-A5AFF1AF28E0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1143000" y="4267200"/>
            <a:ext cx="74676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b="1">
                <a:latin typeface="Arial" panose="020B0604020202020204" pitchFamily="34" charset="0"/>
              </a:rPr>
              <a:t>Founding task for CHE</a:t>
            </a:r>
            <a:endParaRPr lang="de-DE" altLang="de-DE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19172" name="Text Box 4">
            <a:extLst>
              <a:ext uri="{FF2B5EF4-FFF2-40B4-BE49-F238E27FC236}">
                <a16:creationId xmlns:a16="http://schemas.microsoft.com/office/drawing/2014/main" id="{8270CB75-65F2-63A7-62C7-BCD0524E8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5" y="269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1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>
            <a:extLst>
              <a:ext uri="{FF2B5EF4-FFF2-40B4-BE49-F238E27FC236}">
                <a16:creationId xmlns:a16="http://schemas.microsoft.com/office/drawing/2014/main" id="{1DA0B60B-7E53-CDF7-1625-4C93C15AFB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6DE9-15E7-9A46-9AD8-422B781EE37E}" type="slidenum">
              <a:rPr lang="en-US" altLang="de-DE"/>
              <a:pPr/>
              <a:t>20</a:t>
            </a:fld>
            <a:endParaRPr lang="en-US" altLang="de-DE"/>
          </a:p>
        </p:txBody>
      </p:sp>
      <p:sp>
        <p:nvSpPr>
          <p:cNvPr id="553986" name="Rectangle 2">
            <a:extLst>
              <a:ext uri="{FF2B5EF4-FFF2-40B4-BE49-F238E27FC236}">
                <a16:creationId xmlns:a16="http://schemas.microsoft.com/office/drawing/2014/main" id="{D4A18468-6E6A-1643-95FD-66C80A50A7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sz="3200"/>
              <a:t>Example: Details from </a:t>
            </a:r>
            <a:br>
              <a:rPr lang="en-GB" altLang="de-DE" sz="3200"/>
            </a:br>
            <a:r>
              <a:rPr lang="en-GB" altLang="de-DE" sz="3200"/>
              <a:t>the student survey</a:t>
            </a:r>
            <a:endParaRPr lang="de-DE" altLang="de-DE" sz="3200"/>
          </a:p>
        </p:txBody>
      </p:sp>
      <p:graphicFrame>
        <p:nvGraphicFramePr>
          <p:cNvPr id="553987" name="Object 3">
            <a:extLst>
              <a:ext uri="{FF2B5EF4-FFF2-40B4-BE49-F238E27FC236}">
                <a16:creationId xmlns:a16="http://schemas.microsoft.com/office/drawing/2014/main" id="{77308B9B-758C-FDE6-D72D-45DD57B3352E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827088" y="1631950"/>
          <a:ext cx="7848600" cy="522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gramm" r:id="rId2" imgW="3721100" imgH="2476500" progId="Excel.Chart.8">
                  <p:embed/>
                </p:oleObj>
              </mc:Choice>
              <mc:Fallback>
                <p:oleObj name="Diagramm" r:id="rId2" imgW="3721100" imgH="247650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631950"/>
                        <a:ext cx="7848600" cy="522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988" name="Text Box 4">
            <a:extLst>
              <a:ext uri="{FF2B5EF4-FFF2-40B4-BE49-F238E27FC236}">
                <a16:creationId xmlns:a16="http://schemas.microsoft.com/office/drawing/2014/main" id="{AD37C05A-74A5-12AB-870D-377AB0068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96975"/>
            <a:ext cx="9144000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de-DE">
                <a:latin typeface="Arial" panose="020B0604020202020204" pitchFamily="34" charset="0"/>
              </a:rPr>
              <a:t>Number of requests for detailed results of the student survey</a:t>
            </a:r>
          </a:p>
        </p:txBody>
      </p:sp>
      <p:sp>
        <p:nvSpPr>
          <p:cNvPr id="553989" name="Text Box 5">
            <a:extLst>
              <a:ext uri="{FF2B5EF4-FFF2-40B4-BE49-F238E27FC236}">
                <a16:creationId xmlns:a16="http://schemas.microsoft.com/office/drawing/2014/main" id="{09056357-4270-4CF6-E091-F179FA5DF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00213"/>
            <a:ext cx="6437313" cy="8223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de-DE">
                <a:latin typeface="Arial" panose="020B0604020202020204" pitchFamily="34" charset="0"/>
              </a:rPr>
              <a:t>Departments, Universities for internal analysis</a:t>
            </a:r>
            <a:br>
              <a:rPr lang="en-GB" altLang="de-DE">
                <a:latin typeface="Arial" panose="020B0604020202020204" pitchFamily="34" charset="0"/>
              </a:rPr>
            </a:br>
            <a:r>
              <a:rPr lang="en-GB" altLang="de-DE">
                <a:latin typeface="Arial" panose="020B0604020202020204" pitchFamily="34" charset="0"/>
              </a:rPr>
              <a:t>Groups of Universities for benchmarking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>
            <a:extLst>
              <a:ext uri="{FF2B5EF4-FFF2-40B4-BE49-F238E27FC236}">
                <a16:creationId xmlns:a16="http://schemas.microsoft.com/office/drawing/2014/main" id="{EEF757BF-67ED-B3C3-2267-646493C633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EC36D-B713-9C47-AA5E-A66DF995A189}" type="slidenum">
              <a:rPr lang="en-US" altLang="de-DE"/>
              <a:pPr/>
              <a:t>21</a:t>
            </a:fld>
            <a:endParaRPr lang="en-US" altLang="de-DE"/>
          </a:p>
        </p:txBody>
      </p:sp>
      <p:sp>
        <p:nvSpPr>
          <p:cNvPr id="534535" name="Rectangle 7">
            <a:extLst>
              <a:ext uri="{FF2B5EF4-FFF2-40B4-BE49-F238E27FC236}">
                <a16:creationId xmlns:a16="http://schemas.microsoft.com/office/drawing/2014/main" id="{A25932CE-5FE9-100C-92A3-1614056DE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8538" y="0"/>
            <a:ext cx="6475412" cy="990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accent1"/>
              </a:buClr>
              <a:buFont typeface="Monotype Sorts" pitchFamily="2" charset="2"/>
              <a:buNone/>
            </a:pPr>
            <a:r>
              <a:rPr lang="de-DE" altLang="de-DE" sz="3200"/>
              <a:t>Example: University of Bielefeld</a:t>
            </a:r>
          </a:p>
        </p:txBody>
      </p:sp>
      <p:grpSp>
        <p:nvGrpSpPr>
          <p:cNvPr id="534684" name="Group 156">
            <a:extLst>
              <a:ext uri="{FF2B5EF4-FFF2-40B4-BE49-F238E27FC236}">
                <a16:creationId xmlns:a16="http://schemas.microsoft.com/office/drawing/2014/main" id="{81B4E43A-7A71-6EE7-AD3A-7BFE8C5C917B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268413"/>
            <a:ext cx="7489825" cy="5562600"/>
            <a:chOff x="240" y="768"/>
            <a:chExt cx="4498" cy="3338"/>
          </a:xfrm>
        </p:grpSpPr>
        <p:grpSp>
          <p:nvGrpSpPr>
            <p:cNvPr id="534537" name="Group 9">
              <a:extLst>
                <a:ext uri="{FF2B5EF4-FFF2-40B4-BE49-F238E27FC236}">
                  <a16:creationId xmlns:a16="http://schemas.microsoft.com/office/drawing/2014/main" id="{DB488539-C5F2-C2AA-F848-4E52EBA1F19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40" y="2470"/>
              <a:ext cx="2139" cy="1636"/>
              <a:chOff x="240" y="2470"/>
              <a:chExt cx="2139" cy="1636"/>
            </a:xfrm>
          </p:grpSpPr>
          <p:sp>
            <p:nvSpPr>
              <p:cNvPr id="534536" name="AutoShape 8">
                <a:extLst>
                  <a:ext uri="{FF2B5EF4-FFF2-40B4-BE49-F238E27FC236}">
                    <a16:creationId xmlns:a16="http://schemas.microsoft.com/office/drawing/2014/main" id="{AEC48E8E-CB2B-8496-B2FA-2BCAEA52D42B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40" y="2470"/>
                <a:ext cx="2139" cy="15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38" name="Rectangle 10">
                <a:extLst>
                  <a:ext uri="{FF2B5EF4-FFF2-40B4-BE49-F238E27FC236}">
                    <a16:creationId xmlns:a16="http://schemas.microsoft.com/office/drawing/2014/main" id="{CDBD6610-8591-1C1D-28A4-D22E620209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" y="2471"/>
                <a:ext cx="2137" cy="1558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39" name="Rectangle 11">
                <a:extLst>
                  <a:ext uri="{FF2B5EF4-FFF2-40B4-BE49-F238E27FC236}">
                    <a16:creationId xmlns:a16="http://schemas.microsoft.com/office/drawing/2014/main" id="{18207114-2D6F-5584-00EC-C37FA5BED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" y="2718"/>
                <a:ext cx="1932" cy="777"/>
              </a:xfrm>
              <a:prstGeom prst="rect">
                <a:avLst/>
              </a:prstGeom>
              <a:noFill/>
              <a:ln w="0">
                <a:solidFill>
                  <a:srgbClr val="C0C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40" name="Line 12">
                <a:extLst>
                  <a:ext uri="{FF2B5EF4-FFF2-40B4-BE49-F238E27FC236}">
                    <a16:creationId xmlns:a16="http://schemas.microsoft.com/office/drawing/2014/main" id="{5BAAAD6A-9259-328C-E837-2550093F4D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" y="3488"/>
                <a:ext cx="19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41" name="Line 13">
                <a:extLst>
                  <a:ext uri="{FF2B5EF4-FFF2-40B4-BE49-F238E27FC236}">
                    <a16:creationId xmlns:a16="http://schemas.microsoft.com/office/drawing/2014/main" id="{23C2943F-82BA-693A-EC7F-4E7748C28A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" y="3361"/>
                <a:ext cx="19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42" name="Line 14">
                <a:extLst>
                  <a:ext uri="{FF2B5EF4-FFF2-40B4-BE49-F238E27FC236}">
                    <a16:creationId xmlns:a16="http://schemas.microsoft.com/office/drawing/2014/main" id="{6439A771-BEE0-CBDF-5170-DC99E78D7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" y="3234"/>
                <a:ext cx="19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43" name="Line 15">
                <a:extLst>
                  <a:ext uri="{FF2B5EF4-FFF2-40B4-BE49-F238E27FC236}">
                    <a16:creationId xmlns:a16="http://schemas.microsoft.com/office/drawing/2014/main" id="{91F0A66D-C756-C42C-F065-E64A99D569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" y="3103"/>
                <a:ext cx="19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44" name="Line 16">
                <a:extLst>
                  <a:ext uri="{FF2B5EF4-FFF2-40B4-BE49-F238E27FC236}">
                    <a16:creationId xmlns:a16="http://schemas.microsoft.com/office/drawing/2014/main" id="{2283B848-C096-6444-DE8D-2DF8ACD88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" y="2976"/>
                <a:ext cx="19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45" name="Line 17">
                <a:extLst>
                  <a:ext uri="{FF2B5EF4-FFF2-40B4-BE49-F238E27FC236}">
                    <a16:creationId xmlns:a16="http://schemas.microsoft.com/office/drawing/2014/main" id="{DBAA1489-16C1-9D7C-F111-012DC042B2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" y="2849"/>
                <a:ext cx="19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46" name="Line 18">
                <a:extLst>
                  <a:ext uri="{FF2B5EF4-FFF2-40B4-BE49-F238E27FC236}">
                    <a16:creationId xmlns:a16="http://schemas.microsoft.com/office/drawing/2014/main" id="{C18BEC04-972B-CB9D-D942-14FC8B476F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" y="2718"/>
                <a:ext cx="19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47" name="Line 19">
                <a:extLst>
                  <a:ext uri="{FF2B5EF4-FFF2-40B4-BE49-F238E27FC236}">
                    <a16:creationId xmlns:a16="http://schemas.microsoft.com/office/drawing/2014/main" id="{AE6FAAF1-C185-DCD8-2868-879ACEB80B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" y="3488"/>
                <a:ext cx="1929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48" name="Rectangle 20">
                <a:extLst>
                  <a:ext uri="{FF2B5EF4-FFF2-40B4-BE49-F238E27FC236}">
                    <a16:creationId xmlns:a16="http://schemas.microsoft.com/office/drawing/2014/main" id="{440BD5EF-5DAE-B968-EE37-614D3139CE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" y="2718"/>
                <a:ext cx="1932" cy="773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49" name="Rectangle 21">
                <a:extLst>
                  <a:ext uri="{FF2B5EF4-FFF2-40B4-BE49-F238E27FC236}">
                    <a16:creationId xmlns:a16="http://schemas.microsoft.com/office/drawing/2014/main" id="{1FA0BC0A-DFA8-D76A-B114-89136F12A5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" y="2792"/>
                <a:ext cx="321" cy="699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50" name="Rectangle 22">
                <a:extLst>
                  <a:ext uri="{FF2B5EF4-FFF2-40B4-BE49-F238E27FC236}">
                    <a16:creationId xmlns:a16="http://schemas.microsoft.com/office/drawing/2014/main" id="{37C706E7-AB82-B296-4A1D-0A063452C1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5" y="2989"/>
                <a:ext cx="320" cy="502"/>
              </a:xfrm>
              <a:prstGeom prst="rect">
                <a:avLst/>
              </a:prstGeom>
              <a:solidFill>
                <a:srgbClr val="1079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51" name="Rectangle 23">
                <a:extLst>
                  <a:ext uri="{FF2B5EF4-FFF2-40B4-BE49-F238E27FC236}">
                    <a16:creationId xmlns:a16="http://schemas.microsoft.com/office/drawing/2014/main" id="{53831BD8-BFA8-F9D7-4DCB-F50800985B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2" y="3046"/>
                <a:ext cx="320" cy="445"/>
              </a:xfrm>
              <a:prstGeom prst="rect">
                <a:avLst/>
              </a:prstGeom>
              <a:solidFill>
                <a:srgbClr val="1079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52" name="Rectangle 24">
                <a:extLst>
                  <a:ext uri="{FF2B5EF4-FFF2-40B4-BE49-F238E27FC236}">
                    <a16:creationId xmlns:a16="http://schemas.microsoft.com/office/drawing/2014/main" id="{0A24BEF7-441C-8314-28F4-50B5C6DB0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6" y="2830"/>
                <a:ext cx="320" cy="661"/>
              </a:xfrm>
              <a:prstGeom prst="rect">
                <a:avLst/>
              </a:prstGeom>
              <a:solidFill>
                <a:srgbClr val="1079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53" name="Rectangle 25">
                <a:extLst>
                  <a:ext uri="{FF2B5EF4-FFF2-40B4-BE49-F238E27FC236}">
                    <a16:creationId xmlns:a16="http://schemas.microsoft.com/office/drawing/2014/main" id="{612F322F-D968-2CBF-BCEA-49D263A0F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3021"/>
                <a:ext cx="320" cy="470"/>
              </a:xfrm>
              <a:prstGeom prst="rect">
                <a:avLst/>
              </a:prstGeom>
              <a:solidFill>
                <a:srgbClr val="1079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54" name="Rectangle 26">
                <a:extLst>
                  <a:ext uri="{FF2B5EF4-FFF2-40B4-BE49-F238E27FC236}">
                    <a16:creationId xmlns:a16="http://schemas.microsoft.com/office/drawing/2014/main" id="{849F1C50-DE1E-A453-A0CB-2355749872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259" y="3862"/>
                <a:ext cx="324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Uni Bielefeld</a:t>
                </a:r>
                <a:endParaRPr lang="de-DE" altLang="de-DE"/>
              </a:p>
            </p:txBody>
          </p:sp>
          <p:sp>
            <p:nvSpPr>
              <p:cNvPr id="534555" name="Rectangle 27">
                <a:extLst>
                  <a:ext uri="{FF2B5EF4-FFF2-40B4-BE49-F238E27FC236}">
                    <a16:creationId xmlns:a16="http://schemas.microsoft.com/office/drawing/2014/main" id="{5F5D2E71-6E5A-EC44-777B-7527D40723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650" y="3858"/>
                <a:ext cx="317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Uni Freiburg</a:t>
                </a:r>
                <a:endParaRPr lang="de-DE" altLang="de-DE"/>
              </a:p>
            </p:txBody>
          </p:sp>
          <p:sp>
            <p:nvSpPr>
              <p:cNvPr id="534556" name="Rectangle 28">
                <a:extLst>
                  <a:ext uri="{FF2B5EF4-FFF2-40B4-BE49-F238E27FC236}">
                    <a16:creationId xmlns:a16="http://schemas.microsoft.com/office/drawing/2014/main" id="{441AD1D0-5E05-E029-1E47-ABF7CD4A9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1002" y="3897"/>
                <a:ext cx="354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Uni Göttingen</a:t>
                </a:r>
                <a:endParaRPr lang="de-DE" altLang="de-DE"/>
              </a:p>
            </p:txBody>
          </p:sp>
          <p:sp>
            <p:nvSpPr>
              <p:cNvPr id="534557" name="Rectangle 29">
                <a:extLst>
                  <a:ext uri="{FF2B5EF4-FFF2-40B4-BE49-F238E27FC236}">
                    <a16:creationId xmlns:a16="http://schemas.microsoft.com/office/drawing/2014/main" id="{9A9B15C8-2413-EDEB-25C8-B94940C45A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1401" y="3882"/>
                <a:ext cx="340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Uni Konstanz</a:t>
                </a:r>
                <a:endParaRPr lang="de-DE" altLang="de-DE"/>
              </a:p>
            </p:txBody>
          </p:sp>
          <p:sp>
            <p:nvSpPr>
              <p:cNvPr id="534558" name="Rectangle 30">
                <a:extLst>
                  <a:ext uri="{FF2B5EF4-FFF2-40B4-BE49-F238E27FC236}">
                    <a16:creationId xmlns:a16="http://schemas.microsoft.com/office/drawing/2014/main" id="{E3E31BBB-E19E-F131-52D8-EACD614B71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1807" y="3852"/>
                <a:ext cx="309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Uni Münster</a:t>
                </a:r>
                <a:endParaRPr lang="de-DE" altLang="de-DE"/>
              </a:p>
            </p:txBody>
          </p:sp>
          <p:sp>
            <p:nvSpPr>
              <p:cNvPr id="534559" name="Line 31">
                <a:extLst>
                  <a:ext uri="{FF2B5EF4-FFF2-40B4-BE49-F238E27FC236}">
                    <a16:creationId xmlns:a16="http://schemas.microsoft.com/office/drawing/2014/main" id="{99849E19-4514-E534-953C-FBCF33F6DB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6" y="2718"/>
                <a:ext cx="1" cy="77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60" name="Rectangle 32">
                <a:extLst>
                  <a:ext uri="{FF2B5EF4-FFF2-40B4-BE49-F238E27FC236}">
                    <a16:creationId xmlns:a16="http://schemas.microsoft.com/office/drawing/2014/main" id="{6821843E-CC5F-8787-5C21-F9798FDBF2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" y="3463"/>
                <a:ext cx="26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0</a:t>
                </a:r>
                <a:endParaRPr lang="de-DE" altLang="de-DE"/>
              </a:p>
            </p:txBody>
          </p:sp>
          <p:sp>
            <p:nvSpPr>
              <p:cNvPr id="534561" name="Rectangle 33">
                <a:extLst>
                  <a:ext uri="{FF2B5EF4-FFF2-40B4-BE49-F238E27FC236}">
                    <a16:creationId xmlns:a16="http://schemas.microsoft.com/office/drawing/2014/main" id="{69088897-855C-A1B7-11ED-7BCD0BF6B6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" y="3335"/>
                <a:ext cx="26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de-DE" altLang="de-DE"/>
              </a:p>
            </p:txBody>
          </p:sp>
          <p:sp>
            <p:nvSpPr>
              <p:cNvPr id="534562" name="Rectangle 34">
                <a:extLst>
                  <a:ext uri="{FF2B5EF4-FFF2-40B4-BE49-F238E27FC236}">
                    <a16:creationId xmlns:a16="http://schemas.microsoft.com/office/drawing/2014/main" id="{217D674B-C9E9-B4CE-35A6-C91BC92966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" y="3205"/>
                <a:ext cx="26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de-DE" altLang="de-DE"/>
              </a:p>
            </p:txBody>
          </p:sp>
          <p:sp>
            <p:nvSpPr>
              <p:cNvPr id="534563" name="Rectangle 35">
                <a:extLst>
                  <a:ext uri="{FF2B5EF4-FFF2-40B4-BE49-F238E27FC236}">
                    <a16:creationId xmlns:a16="http://schemas.microsoft.com/office/drawing/2014/main" id="{11808B41-A7FD-E1BF-1EAA-528174804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" y="3078"/>
                <a:ext cx="26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de-DE" altLang="de-DE"/>
              </a:p>
            </p:txBody>
          </p:sp>
          <p:sp>
            <p:nvSpPr>
              <p:cNvPr id="534564" name="Rectangle 36">
                <a:extLst>
                  <a:ext uri="{FF2B5EF4-FFF2-40B4-BE49-F238E27FC236}">
                    <a16:creationId xmlns:a16="http://schemas.microsoft.com/office/drawing/2014/main" id="{DA6AE51C-D1AE-DDBE-4081-D2BC52007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" y="2951"/>
                <a:ext cx="26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de-DE" altLang="de-DE"/>
              </a:p>
            </p:txBody>
          </p:sp>
          <p:sp>
            <p:nvSpPr>
              <p:cNvPr id="534565" name="Rectangle 37">
                <a:extLst>
                  <a:ext uri="{FF2B5EF4-FFF2-40B4-BE49-F238E27FC236}">
                    <a16:creationId xmlns:a16="http://schemas.microsoft.com/office/drawing/2014/main" id="{05C6D5B4-22FB-AC98-2B6D-6163080991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" y="2820"/>
                <a:ext cx="51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de-DE" altLang="de-DE"/>
              </a:p>
            </p:txBody>
          </p:sp>
          <p:sp>
            <p:nvSpPr>
              <p:cNvPr id="534566" name="Rectangle 38">
                <a:extLst>
                  <a:ext uri="{FF2B5EF4-FFF2-40B4-BE49-F238E27FC236}">
                    <a16:creationId xmlns:a16="http://schemas.microsoft.com/office/drawing/2014/main" id="{AFDB5D4C-0A1D-F57E-83E4-E08666B7F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" y="2693"/>
                <a:ext cx="51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12</a:t>
                </a:r>
                <a:endParaRPr lang="de-DE" altLang="de-DE"/>
              </a:p>
            </p:txBody>
          </p:sp>
          <p:sp>
            <p:nvSpPr>
              <p:cNvPr id="534567" name="Rectangle 39">
                <a:extLst>
                  <a:ext uri="{FF2B5EF4-FFF2-40B4-BE49-F238E27FC236}">
                    <a16:creationId xmlns:a16="http://schemas.microsoft.com/office/drawing/2014/main" id="{25BE2F7F-5614-7080-A521-2427378B72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" y="3914"/>
                <a:ext cx="187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68" name="Rectangle 40">
                <a:extLst>
                  <a:ext uri="{FF2B5EF4-FFF2-40B4-BE49-F238E27FC236}">
                    <a16:creationId xmlns:a16="http://schemas.microsoft.com/office/drawing/2014/main" id="{B9E5BCA4-EA31-266E-44B6-3235146FF5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" y="3936"/>
                <a:ext cx="135" cy="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(c) CHE</a:t>
                </a:r>
                <a:endParaRPr lang="de-DE" altLang="de-DE"/>
              </a:p>
            </p:txBody>
          </p:sp>
          <p:sp>
            <p:nvSpPr>
              <p:cNvPr id="534569" name="Rectangle 41">
                <a:extLst>
                  <a:ext uri="{FF2B5EF4-FFF2-40B4-BE49-F238E27FC236}">
                    <a16:creationId xmlns:a16="http://schemas.microsoft.com/office/drawing/2014/main" id="{384FCB41-168A-F6F9-F591-5D1B09CC6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" y="2505"/>
                <a:ext cx="447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70" name="Rectangle 42">
                <a:extLst>
                  <a:ext uri="{FF2B5EF4-FFF2-40B4-BE49-F238E27FC236}">
                    <a16:creationId xmlns:a16="http://schemas.microsoft.com/office/drawing/2014/main" id="{3CD2CE8E-F6D4-74AA-0567-B5558A14B8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" y="2527"/>
                <a:ext cx="392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13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Biologie</a:t>
                </a:r>
                <a:endParaRPr lang="de-DE" altLang="de-DE"/>
              </a:p>
            </p:txBody>
          </p:sp>
        </p:grpSp>
        <p:grpSp>
          <p:nvGrpSpPr>
            <p:cNvPr id="534572" name="Group 44">
              <a:extLst>
                <a:ext uri="{FF2B5EF4-FFF2-40B4-BE49-F238E27FC236}">
                  <a16:creationId xmlns:a16="http://schemas.microsoft.com/office/drawing/2014/main" id="{4A1B013B-7E41-F33D-E32A-277E8B70614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51" y="771"/>
              <a:ext cx="2139" cy="1640"/>
              <a:chOff x="251" y="771"/>
              <a:chExt cx="2139" cy="1640"/>
            </a:xfrm>
          </p:grpSpPr>
          <p:sp>
            <p:nvSpPr>
              <p:cNvPr id="534571" name="AutoShape 43">
                <a:extLst>
                  <a:ext uri="{FF2B5EF4-FFF2-40B4-BE49-F238E27FC236}">
                    <a16:creationId xmlns:a16="http://schemas.microsoft.com/office/drawing/2014/main" id="{EF2D576D-D7ED-EECE-30C9-C386B06B80A9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51" y="771"/>
                <a:ext cx="2139" cy="15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73" name="Rectangle 45">
                <a:extLst>
                  <a:ext uri="{FF2B5EF4-FFF2-40B4-BE49-F238E27FC236}">
                    <a16:creationId xmlns:a16="http://schemas.microsoft.com/office/drawing/2014/main" id="{7EB6621D-8101-468A-7A30-20E666727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" y="772"/>
                <a:ext cx="2137" cy="1558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74" name="Rectangle 46">
                <a:extLst>
                  <a:ext uri="{FF2B5EF4-FFF2-40B4-BE49-F238E27FC236}">
                    <a16:creationId xmlns:a16="http://schemas.microsoft.com/office/drawing/2014/main" id="{792B407D-1608-107F-C7F8-54374496B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" y="1019"/>
                <a:ext cx="1932" cy="761"/>
              </a:xfrm>
              <a:prstGeom prst="rect">
                <a:avLst/>
              </a:prstGeom>
              <a:noFill/>
              <a:ln w="0">
                <a:solidFill>
                  <a:srgbClr val="C0C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75" name="Line 47">
                <a:extLst>
                  <a:ext uri="{FF2B5EF4-FFF2-40B4-BE49-F238E27FC236}">
                    <a16:creationId xmlns:a16="http://schemas.microsoft.com/office/drawing/2014/main" id="{7A40FA4A-D53A-ED84-2616-4011C0D5B6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" y="1773"/>
                <a:ext cx="19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76" name="Line 48">
                <a:extLst>
                  <a:ext uri="{FF2B5EF4-FFF2-40B4-BE49-F238E27FC236}">
                    <a16:creationId xmlns:a16="http://schemas.microsoft.com/office/drawing/2014/main" id="{6E5F4B94-3C29-887D-AC99-2656AAF03D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" y="1668"/>
                <a:ext cx="19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77" name="Line 49">
                <a:extLst>
                  <a:ext uri="{FF2B5EF4-FFF2-40B4-BE49-F238E27FC236}">
                    <a16:creationId xmlns:a16="http://schemas.microsoft.com/office/drawing/2014/main" id="{8F116ADB-34A9-B669-7287-EA50361C44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" y="1560"/>
                <a:ext cx="19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78" name="Line 50">
                <a:extLst>
                  <a:ext uri="{FF2B5EF4-FFF2-40B4-BE49-F238E27FC236}">
                    <a16:creationId xmlns:a16="http://schemas.microsoft.com/office/drawing/2014/main" id="{FCD8DA83-CB64-DE03-51B2-F79A236BC8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" y="1452"/>
                <a:ext cx="19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79" name="Line 51">
                <a:extLst>
                  <a:ext uri="{FF2B5EF4-FFF2-40B4-BE49-F238E27FC236}">
                    <a16:creationId xmlns:a16="http://schemas.microsoft.com/office/drawing/2014/main" id="{952AE8B4-077D-F80D-C3B6-F35E0F3495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" y="1344"/>
                <a:ext cx="19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80" name="Line 52">
                <a:extLst>
                  <a:ext uri="{FF2B5EF4-FFF2-40B4-BE49-F238E27FC236}">
                    <a16:creationId xmlns:a16="http://schemas.microsoft.com/office/drawing/2014/main" id="{ABCB01C5-9169-EBFA-2B9C-BE35D823E0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" y="1236"/>
                <a:ext cx="19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81" name="Line 53">
                <a:extLst>
                  <a:ext uri="{FF2B5EF4-FFF2-40B4-BE49-F238E27FC236}">
                    <a16:creationId xmlns:a16="http://schemas.microsoft.com/office/drawing/2014/main" id="{D2393DAA-7337-8283-95F1-63D052EF14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" y="1128"/>
                <a:ext cx="19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82" name="Line 54">
                <a:extLst>
                  <a:ext uri="{FF2B5EF4-FFF2-40B4-BE49-F238E27FC236}">
                    <a16:creationId xmlns:a16="http://schemas.microsoft.com/office/drawing/2014/main" id="{687344F2-CA7D-83EF-0999-72503D9907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" y="1019"/>
                <a:ext cx="19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83" name="Line 55">
                <a:extLst>
                  <a:ext uri="{FF2B5EF4-FFF2-40B4-BE49-F238E27FC236}">
                    <a16:creationId xmlns:a16="http://schemas.microsoft.com/office/drawing/2014/main" id="{3CBD5221-850C-2CC2-ABAB-335C3009A4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" y="1773"/>
                <a:ext cx="1929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84" name="Rectangle 56">
                <a:extLst>
                  <a:ext uri="{FF2B5EF4-FFF2-40B4-BE49-F238E27FC236}">
                    <a16:creationId xmlns:a16="http://schemas.microsoft.com/office/drawing/2014/main" id="{EA5DF4DE-43B2-BA07-C4CE-541AF6CEE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" y="1019"/>
                <a:ext cx="1932" cy="757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85" name="Rectangle 57">
                <a:extLst>
                  <a:ext uri="{FF2B5EF4-FFF2-40B4-BE49-F238E27FC236}">
                    <a16:creationId xmlns:a16="http://schemas.microsoft.com/office/drawing/2014/main" id="{6A9984BE-64F6-F86A-15B0-9686B50942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" y="1554"/>
                <a:ext cx="266" cy="222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86" name="Rectangle 58">
                <a:extLst>
                  <a:ext uri="{FF2B5EF4-FFF2-40B4-BE49-F238E27FC236}">
                    <a16:creationId xmlns:a16="http://schemas.microsoft.com/office/drawing/2014/main" id="{810D902F-6D34-1FC2-4B78-50B9AEAB8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6" y="1385"/>
                <a:ext cx="267" cy="391"/>
              </a:xfrm>
              <a:prstGeom prst="rect">
                <a:avLst/>
              </a:prstGeom>
              <a:solidFill>
                <a:srgbClr val="1079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87" name="Rectangle 59">
                <a:extLst>
                  <a:ext uri="{FF2B5EF4-FFF2-40B4-BE49-F238E27FC236}">
                    <a16:creationId xmlns:a16="http://schemas.microsoft.com/office/drawing/2014/main" id="{3EFAB2E1-FFA8-C4D1-22EA-44EEC1ABA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7" y="1445"/>
                <a:ext cx="266" cy="331"/>
              </a:xfrm>
              <a:prstGeom prst="rect">
                <a:avLst/>
              </a:prstGeom>
              <a:solidFill>
                <a:srgbClr val="1079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88" name="Rectangle 60">
                <a:extLst>
                  <a:ext uri="{FF2B5EF4-FFF2-40B4-BE49-F238E27FC236}">
                    <a16:creationId xmlns:a16="http://schemas.microsoft.com/office/drawing/2014/main" id="{679A60EE-8F9C-2FAF-50CF-11655C4B2A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7" y="1554"/>
                <a:ext cx="266" cy="222"/>
              </a:xfrm>
              <a:prstGeom prst="rect">
                <a:avLst/>
              </a:prstGeom>
              <a:solidFill>
                <a:srgbClr val="1079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89" name="Rectangle 61">
                <a:extLst>
                  <a:ext uri="{FF2B5EF4-FFF2-40B4-BE49-F238E27FC236}">
                    <a16:creationId xmlns:a16="http://schemas.microsoft.com/office/drawing/2014/main" id="{B69A8FBF-60ED-2B56-4DE6-2210AC5F6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7" y="1471"/>
                <a:ext cx="267" cy="305"/>
              </a:xfrm>
              <a:prstGeom prst="rect">
                <a:avLst/>
              </a:prstGeom>
              <a:solidFill>
                <a:srgbClr val="1079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90" name="Rectangle 62">
                <a:extLst>
                  <a:ext uri="{FF2B5EF4-FFF2-40B4-BE49-F238E27FC236}">
                    <a16:creationId xmlns:a16="http://schemas.microsoft.com/office/drawing/2014/main" id="{6A77F8A5-792E-D6F5-85D3-4CEBF5F55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1" y="1112"/>
                <a:ext cx="266" cy="664"/>
              </a:xfrm>
              <a:prstGeom prst="rect">
                <a:avLst/>
              </a:prstGeom>
              <a:solidFill>
                <a:srgbClr val="1079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91" name="Rectangle 63">
                <a:extLst>
                  <a:ext uri="{FF2B5EF4-FFF2-40B4-BE49-F238E27FC236}">
                    <a16:creationId xmlns:a16="http://schemas.microsoft.com/office/drawing/2014/main" id="{ED9AC495-39B4-571B-91CB-4D8582EE6C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239" y="2149"/>
                <a:ext cx="323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Uni Bielefeld</a:t>
                </a:r>
                <a:endParaRPr lang="de-DE" altLang="de-DE"/>
              </a:p>
            </p:txBody>
          </p:sp>
          <p:sp>
            <p:nvSpPr>
              <p:cNvPr id="534592" name="Rectangle 64">
                <a:extLst>
                  <a:ext uri="{FF2B5EF4-FFF2-40B4-BE49-F238E27FC236}">
                    <a16:creationId xmlns:a16="http://schemas.microsoft.com/office/drawing/2014/main" id="{F57A57E0-7029-FC95-D50A-E052AA5648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562" y="2143"/>
                <a:ext cx="317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Uni Freiburg</a:t>
                </a:r>
                <a:endParaRPr lang="de-DE" altLang="de-DE"/>
              </a:p>
            </p:txBody>
          </p:sp>
          <p:sp>
            <p:nvSpPr>
              <p:cNvPr id="534593" name="Rectangle 65">
                <a:extLst>
                  <a:ext uri="{FF2B5EF4-FFF2-40B4-BE49-F238E27FC236}">
                    <a16:creationId xmlns:a16="http://schemas.microsoft.com/office/drawing/2014/main" id="{0874AEA5-5509-DD83-A851-C24DA8808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854" y="2182"/>
                <a:ext cx="353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Uni Göttingen</a:t>
                </a:r>
                <a:endParaRPr lang="de-DE" altLang="de-DE"/>
              </a:p>
            </p:txBody>
          </p:sp>
          <p:sp>
            <p:nvSpPr>
              <p:cNvPr id="534594" name="Rectangle 66">
                <a:extLst>
                  <a:ext uri="{FF2B5EF4-FFF2-40B4-BE49-F238E27FC236}">
                    <a16:creationId xmlns:a16="http://schemas.microsoft.com/office/drawing/2014/main" id="{FD1E2F46-5C08-841C-EEB7-2E3A363EA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1187" y="2166"/>
                <a:ext cx="340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Uni Konstanz</a:t>
                </a:r>
                <a:endParaRPr lang="de-DE" altLang="de-DE"/>
              </a:p>
            </p:txBody>
          </p:sp>
          <p:sp>
            <p:nvSpPr>
              <p:cNvPr id="534595" name="Rectangle 67">
                <a:extLst>
                  <a:ext uri="{FF2B5EF4-FFF2-40B4-BE49-F238E27FC236}">
                    <a16:creationId xmlns:a16="http://schemas.microsoft.com/office/drawing/2014/main" id="{16617F3F-72CB-F4DF-D2B3-87CA9D806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1530" y="2135"/>
                <a:ext cx="30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Uni Münster</a:t>
                </a:r>
                <a:endParaRPr lang="de-DE" altLang="de-DE"/>
              </a:p>
            </p:txBody>
          </p:sp>
          <p:sp>
            <p:nvSpPr>
              <p:cNvPr id="534596" name="Rectangle 68">
                <a:extLst>
                  <a:ext uri="{FF2B5EF4-FFF2-40B4-BE49-F238E27FC236}">
                    <a16:creationId xmlns:a16="http://schemas.microsoft.com/office/drawing/2014/main" id="{7C93FB5A-7D7B-C78C-E652-F08842B02E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1802" y="2196"/>
                <a:ext cx="367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Uni Paderborn</a:t>
                </a:r>
                <a:endParaRPr lang="de-DE" altLang="de-DE"/>
              </a:p>
            </p:txBody>
          </p:sp>
          <p:sp>
            <p:nvSpPr>
              <p:cNvPr id="534597" name="Line 69">
                <a:extLst>
                  <a:ext uri="{FF2B5EF4-FFF2-40B4-BE49-F238E27FC236}">
                    <a16:creationId xmlns:a16="http://schemas.microsoft.com/office/drawing/2014/main" id="{A7B7D8CB-D560-463F-D248-FACFDD8F0A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7" y="1019"/>
                <a:ext cx="1" cy="75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98" name="Rectangle 70">
                <a:extLst>
                  <a:ext uri="{FF2B5EF4-FFF2-40B4-BE49-F238E27FC236}">
                    <a16:creationId xmlns:a16="http://schemas.microsoft.com/office/drawing/2014/main" id="{2F983E3C-E3A4-C0D3-96DF-F74DFD740B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" y="1748"/>
                <a:ext cx="26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0</a:t>
                </a:r>
                <a:endParaRPr lang="de-DE" altLang="de-DE"/>
              </a:p>
            </p:txBody>
          </p:sp>
          <p:sp>
            <p:nvSpPr>
              <p:cNvPr id="534599" name="Rectangle 71">
                <a:extLst>
                  <a:ext uri="{FF2B5EF4-FFF2-40B4-BE49-F238E27FC236}">
                    <a16:creationId xmlns:a16="http://schemas.microsoft.com/office/drawing/2014/main" id="{EBB17C1A-ADC9-6311-AD68-1761C4B163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" y="1640"/>
                <a:ext cx="26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de-DE" altLang="de-DE"/>
              </a:p>
            </p:txBody>
          </p:sp>
          <p:sp>
            <p:nvSpPr>
              <p:cNvPr id="534600" name="Rectangle 72">
                <a:extLst>
                  <a:ext uri="{FF2B5EF4-FFF2-40B4-BE49-F238E27FC236}">
                    <a16:creationId xmlns:a16="http://schemas.microsoft.com/office/drawing/2014/main" id="{80EA0384-BA7E-0914-312D-A931391C4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" y="1531"/>
                <a:ext cx="52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de-DE" altLang="de-DE"/>
              </a:p>
            </p:txBody>
          </p:sp>
          <p:sp>
            <p:nvSpPr>
              <p:cNvPr id="534601" name="Rectangle 73">
                <a:extLst>
                  <a:ext uri="{FF2B5EF4-FFF2-40B4-BE49-F238E27FC236}">
                    <a16:creationId xmlns:a16="http://schemas.microsoft.com/office/drawing/2014/main" id="{5152D983-9AA7-F316-3014-0AA7D8223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" y="1423"/>
                <a:ext cx="52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15</a:t>
                </a:r>
                <a:endParaRPr lang="de-DE" altLang="de-DE"/>
              </a:p>
            </p:txBody>
          </p:sp>
          <p:sp>
            <p:nvSpPr>
              <p:cNvPr id="534602" name="Rectangle 74">
                <a:extLst>
                  <a:ext uri="{FF2B5EF4-FFF2-40B4-BE49-F238E27FC236}">
                    <a16:creationId xmlns:a16="http://schemas.microsoft.com/office/drawing/2014/main" id="{25209263-9737-6EA9-0410-03DAEE75D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" y="1318"/>
                <a:ext cx="52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20</a:t>
                </a:r>
                <a:endParaRPr lang="de-DE" altLang="de-DE"/>
              </a:p>
            </p:txBody>
          </p:sp>
          <p:sp>
            <p:nvSpPr>
              <p:cNvPr id="534603" name="Rectangle 75">
                <a:extLst>
                  <a:ext uri="{FF2B5EF4-FFF2-40B4-BE49-F238E27FC236}">
                    <a16:creationId xmlns:a16="http://schemas.microsoft.com/office/drawing/2014/main" id="{3BB91DF9-9D09-0006-4BEA-AD7B02EDE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" y="1210"/>
                <a:ext cx="52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25</a:t>
                </a:r>
                <a:endParaRPr lang="de-DE" altLang="de-DE"/>
              </a:p>
            </p:txBody>
          </p:sp>
          <p:sp>
            <p:nvSpPr>
              <p:cNvPr id="534604" name="Rectangle 76">
                <a:extLst>
                  <a:ext uri="{FF2B5EF4-FFF2-40B4-BE49-F238E27FC236}">
                    <a16:creationId xmlns:a16="http://schemas.microsoft.com/office/drawing/2014/main" id="{BD1E071C-D225-0E9E-ED1F-F7973F0526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" y="1102"/>
                <a:ext cx="52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30</a:t>
                </a:r>
                <a:endParaRPr lang="de-DE" altLang="de-DE"/>
              </a:p>
            </p:txBody>
          </p:sp>
          <p:sp>
            <p:nvSpPr>
              <p:cNvPr id="534605" name="Rectangle 77">
                <a:extLst>
                  <a:ext uri="{FF2B5EF4-FFF2-40B4-BE49-F238E27FC236}">
                    <a16:creationId xmlns:a16="http://schemas.microsoft.com/office/drawing/2014/main" id="{D2500077-4D00-438D-1F4D-67B4A9F507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" y="994"/>
                <a:ext cx="52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35</a:t>
                </a:r>
                <a:endParaRPr lang="de-DE" altLang="de-DE"/>
              </a:p>
            </p:txBody>
          </p:sp>
          <p:sp>
            <p:nvSpPr>
              <p:cNvPr id="534606" name="Rectangle 78">
                <a:extLst>
                  <a:ext uri="{FF2B5EF4-FFF2-40B4-BE49-F238E27FC236}">
                    <a16:creationId xmlns:a16="http://schemas.microsoft.com/office/drawing/2014/main" id="{90778C7B-400E-74A3-8322-5063C1393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" y="2215"/>
                <a:ext cx="187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07" name="Rectangle 79">
                <a:extLst>
                  <a:ext uri="{FF2B5EF4-FFF2-40B4-BE49-F238E27FC236}">
                    <a16:creationId xmlns:a16="http://schemas.microsoft.com/office/drawing/2014/main" id="{0F7F5D12-6229-4FE3-4E78-D800B2C8A2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" y="2237"/>
                <a:ext cx="135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(c) CHE</a:t>
                </a:r>
                <a:endParaRPr lang="de-DE" altLang="de-DE"/>
              </a:p>
            </p:txBody>
          </p:sp>
          <p:sp>
            <p:nvSpPr>
              <p:cNvPr id="534608" name="Rectangle 80">
                <a:extLst>
                  <a:ext uri="{FF2B5EF4-FFF2-40B4-BE49-F238E27FC236}">
                    <a16:creationId xmlns:a16="http://schemas.microsoft.com/office/drawing/2014/main" id="{E6D45FF6-0CD7-8A74-0E41-9B3F12F89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" y="806"/>
                <a:ext cx="377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09" name="Rectangle 81">
                <a:extLst>
                  <a:ext uri="{FF2B5EF4-FFF2-40B4-BE49-F238E27FC236}">
                    <a16:creationId xmlns:a16="http://schemas.microsoft.com/office/drawing/2014/main" id="{F9A3C94F-83F3-39ED-5588-88C5BC31D8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" y="828"/>
                <a:ext cx="320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13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Physik</a:t>
                </a:r>
                <a:endParaRPr lang="de-DE" altLang="de-DE"/>
              </a:p>
            </p:txBody>
          </p:sp>
        </p:grpSp>
        <p:grpSp>
          <p:nvGrpSpPr>
            <p:cNvPr id="534611" name="Group 83">
              <a:extLst>
                <a:ext uri="{FF2B5EF4-FFF2-40B4-BE49-F238E27FC236}">
                  <a16:creationId xmlns:a16="http://schemas.microsoft.com/office/drawing/2014/main" id="{60C44940-D717-4480-A7D4-D9768E9B442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609" y="768"/>
              <a:ext cx="2129" cy="1634"/>
              <a:chOff x="2609" y="768"/>
              <a:chExt cx="2129" cy="1634"/>
            </a:xfrm>
          </p:grpSpPr>
          <p:sp>
            <p:nvSpPr>
              <p:cNvPr id="534610" name="AutoShape 82">
                <a:extLst>
                  <a:ext uri="{FF2B5EF4-FFF2-40B4-BE49-F238E27FC236}">
                    <a16:creationId xmlns:a16="http://schemas.microsoft.com/office/drawing/2014/main" id="{6D41C940-FD3A-8D2A-BAED-F3031F115AF9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609" y="768"/>
                <a:ext cx="2129" cy="155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12" name="Rectangle 84">
                <a:extLst>
                  <a:ext uri="{FF2B5EF4-FFF2-40B4-BE49-F238E27FC236}">
                    <a16:creationId xmlns:a16="http://schemas.microsoft.com/office/drawing/2014/main" id="{9FF3298D-6DE3-EF2F-DF47-5612FA7501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0" y="769"/>
                <a:ext cx="2127" cy="1550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13" name="Rectangle 85">
                <a:extLst>
                  <a:ext uri="{FF2B5EF4-FFF2-40B4-BE49-F238E27FC236}">
                    <a16:creationId xmlns:a16="http://schemas.microsoft.com/office/drawing/2014/main" id="{F9F0E5F8-F7A5-3C18-9466-A3A7C3201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5" y="1015"/>
                <a:ext cx="1922" cy="756"/>
              </a:xfrm>
              <a:prstGeom prst="rect">
                <a:avLst/>
              </a:prstGeom>
              <a:noFill/>
              <a:ln w="0">
                <a:solidFill>
                  <a:srgbClr val="C0C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14" name="Line 86">
                <a:extLst>
                  <a:ext uri="{FF2B5EF4-FFF2-40B4-BE49-F238E27FC236}">
                    <a16:creationId xmlns:a16="http://schemas.microsoft.com/office/drawing/2014/main" id="{AE824CE3-4419-9E2F-1DC6-6FA26CF41F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5" y="1765"/>
                <a:ext cx="19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15" name="Line 87">
                <a:extLst>
                  <a:ext uri="{FF2B5EF4-FFF2-40B4-BE49-F238E27FC236}">
                    <a16:creationId xmlns:a16="http://schemas.microsoft.com/office/drawing/2014/main" id="{4D56AF08-2986-1CC7-43C6-9FFFA31116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5" y="1616"/>
                <a:ext cx="19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16" name="Line 88">
                <a:extLst>
                  <a:ext uri="{FF2B5EF4-FFF2-40B4-BE49-F238E27FC236}">
                    <a16:creationId xmlns:a16="http://schemas.microsoft.com/office/drawing/2014/main" id="{757E2DA5-B883-36BC-FB32-8C1E74D4D2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5" y="1468"/>
                <a:ext cx="19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17" name="Line 89">
                <a:extLst>
                  <a:ext uri="{FF2B5EF4-FFF2-40B4-BE49-F238E27FC236}">
                    <a16:creationId xmlns:a16="http://schemas.microsoft.com/office/drawing/2014/main" id="{B94100C2-0932-62D1-3A5A-CCE8CAE240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5" y="1316"/>
                <a:ext cx="19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18" name="Line 90">
                <a:extLst>
                  <a:ext uri="{FF2B5EF4-FFF2-40B4-BE49-F238E27FC236}">
                    <a16:creationId xmlns:a16="http://schemas.microsoft.com/office/drawing/2014/main" id="{BAC24E29-100A-2B78-24CE-CCC3C3B959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5" y="1167"/>
                <a:ext cx="19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19" name="Line 91">
                <a:extLst>
                  <a:ext uri="{FF2B5EF4-FFF2-40B4-BE49-F238E27FC236}">
                    <a16:creationId xmlns:a16="http://schemas.microsoft.com/office/drawing/2014/main" id="{BE1EC907-5AFC-E8BE-D513-BD668A1B68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5" y="1015"/>
                <a:ext cx="19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20" name="Line 92">
                <a:extLst>
                  <a:ext uri="{FF2B5EF4-FFF2-40B4-BE49-F238E27FC236}">
                    <a16:creationId xmlns:a16="http://schemas.microsoft.com/office/drawing/2014/main" id="{5EBF1060-4E24-19D9-17FF-B3160061D0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5" y="1765"/>
                <a:ext cx="1919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21" name="Rectangle 93">
                <a:extLst>
                  <a:ext uri="{FF2B5EF4-FFF2-40B4-BE49-F238E27FC236}">
                    <a16:creationId xmlns:a16="http://schemas.microsoft.com/office/drawing/2014/main" id="{406FF811-64AA-FAAE-98D9-38B72D35CA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5" y="1015"/>
                <a:ext cx="1922" cy="753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22" name="Rectangle 94">
                <a:extLst>
                  <a:ext uri="{FF2B5EF4-FFF2-40B4-BE49-F238E27FC236}">
                    <a16:creationId xmlns:a16="http://schemas.microsoft.com/office/drawing/2014/main" id="{12533664-2979-CD94-B3CC-F2E5F979AD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3" y="1189"/>
                <a:ext cx="265" cy="579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23" name="Rectangle 95">
                <a:extLst>
                  <a:ext uri="{FF2B5EF4-FFF2-40B4-BE49-F238E27FC236}">
                    <a16:creationId xmlns:a16="http://schemas.microsoft.com/office/drawing/2014/main" id="{B3D4E372-D881-D8D2-EE8A-01E927BF8B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2" y="1252"/>
                <a:ext cx="265" cy="516"/>
              </a:xfrm>
              <a:prstGeom prst="rect">
                <a:avLst/>
              </a:prstGeom>
              <a:solidFill>
                <a:srgbClr val="1079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24" name="Rectangle 96">
                <a:extLst>
                  <a:ext uri="{FF2B5EF4-FFF2-40B4-BE49-F238E27FC236}">
                    <a16:creationId xmlns:a16="http://schemas.microsoft.com/office/drawing/2014/main" id="{686A4797-0771-F8A0-AF03-CD2BCFEB9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1" y="1101"/>
                <a:ext cx="265" cy="667"/>
              </a:xfrm>
              <a:prstGeom prst="rect">
                <a:avLst/>
              </a:prstGeom>
              <a:solidFill>
                <a:srgbClr val="1079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25" name="Rectangle 97">
                <a:extLst>
                  <a:ext uri="{FF2B5EF4-FFF2-40B4-BE49-F238E27FC236}">
                    <a16:creationId xmlns:a16="http://schemas.microsoft.com/office/drawing/2014/main" id="{AF5C9041-CC1E-33CD-0E79-D68C4883D4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0" y="1325"/>
                <a:ext cx="265" cy="443"/>
              </a:xfrm>
              <a:prstGeom prst="rect">
                <a:avLst/>
              </a:prstGeom>
              <a:solidFill>
                <a:srgbClr val="1079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26" name="Rectangle 98">
                <a:extLst>
                  <a:ext uri="{FF2B5EF4-FFF2-40B4-BE49-F238E27FC236}">
                    <a16:creationId xmlns:a16="http://schemas.microsoft.com/office/drawing/2014/main" id="{2A9A99F3-0E05-90FC-0DB1-D392A17176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9" y="1246"/>
                <a:ext cx="265" cy="522"/>
              </a:xfrm>
              <a:prstGeom prst="rect">
                <a:avLst/>
              </a:prstGeom>
              <a:solidFill>
                <a:srgbClr val="1079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27" name="Rectangle 99">
                <a:extLst>
                  <a:ext uri="{FF2B5EF4-FFF2-40B4-BE49-F238E27FC236}">
                    <a16:creationId xmlns:a16="http://schemas.microsoft.com/office/drawing/2014/main" id="{1CCA7F65-1E1A-34FD-173C-A641809B4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1" y="1594"/>
                <a:ext cx="265" cy="174"/>
              </a:xfrm>
              <a:prstGeom prst="rect">
                <a:avLst/>
              </a:prstGeom>
              <a:solidFill>
                <a:srgbClr val="1079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28" name="Rectangle 100">
                <a:extLst>
                  <a:ext uri="{FF2B5EF4-FFF2-40B4-BE49-F238E27FC236}">
                    <a16:creationId xmlns:a16="http://schemas.microsoft.com/office/drawing/2014/main" id="{75647D84-5280-6585-B221-D7D0C74B35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2595" y="2139"/>
                <a:ext cx="323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Uni Bielefeld</a:t>
                </a:r>
                <a:endParaRPr lang="de-DE" altLang="de-DE"/>
              </a:p>
            </p:txBody>
          </p:sp>
          <p:sp>
            <p:nvSpPr>
              <p:cNvPr id="534629" name="Rectangle 101">
                <a:extLst>
                  <a:ext uri="{FF2B5EF4-FFF2-40B4-BE49-F238E27FC236}">
                    <a16:creationId xmlns:a16="http://schemas.microsoft.com/office/drawing/2014/main" id="{F3090AFA-94F9-58E4-84CA-494B6583BA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2917" y="2134"/>
                <a:ext cx="317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Uni Freiburg</a:t>
                </a:r>
                <a:endParaRPr lang="de-DE" altLang="de-DE"/>
              </a:p>
            </p:txBody>
          </p:sp>
          <p:sp>
            <p:nvSpPr>
              <p:cNvPr id="534630" name="Rectangle 102">
                <a:extLst>
                  <a:ext uri="{FF2B5EF4-FFF2-40B4-BE49-F238E27FC236}">
                    <a16:creationId xmlns:a16="http://schemas.microsoft.com/office/drawing/2014/main" id="{3C1DD06D-3AEF-19BB-8C7A-CF3EF55D17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3210" y="2172"/>
                <a:ext cx="353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Uni Göttingen</a:t>
                </a:r>
                <a:endParaRPr lang="de-DE" altLang="de-DE"/>
              </a:p>
            </p:txBody>
          </p:sp>
          <p:sp>
            <p:nvSpPr>
              <p:cNvPr id="534631" name="Rectangle 103">
                <a:extLst>
                  <a:ext uri="{FF2B5EF4-FFF2-40B4-BE49-F238E27FC236}">
                    <a16:creationId xmlns:a16="http://schemas.microsoft.com/office/drawing/2014/main" id="{B34CAD15-82DC-011B-3D7C-C464715B13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3540" y="2157"/>
                <a:ext cx="340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Uni Konstanz</a:t>
                </a:r>
                <a:endParaRPr lang="de-DE" altLang="de-DE"/>
              </a:p>
            </p:txBody>
          </p:sp>
          <p:sp>
            <p:nvSpPr>
              <p:cNvPr id="534632" name="Rectangle 104">
                <a:extLst>
                  <a:ext uri="{FF2B5EF4-FFF2-40B4-BE49-F238E27FC236}">
                    <a16:creationId xmlns:a16="http://schemas.microsoft.com/office/drawing/2014/main" id="{A91E48A6-0CD9-E541-09DB-CA0A038262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3882" y="2126"/>
                <a:ext cx="30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Uni Münster</a:t>
                </a:r>
                <a:endParaRPr lang="de-DE" altLang="de-DE"/>
              </a:p>
            </p:txBody>
          </p:sp>
          <p:sp>
            <p:nvSpPr>
              <p:cNvPr id="534633" name="Rectangle 105">
                <a:extLst>
                  <a:ext uri="{FF2B5EF4-FFF2-40B4-BE49-F238E27FC236}">
                    <a16:creationId xmlns:a16="http://schemas.microsoft.com/office/drawing/2014/main" id="{2D323514-AC7C-4C55-54B3-A32A7E14F5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4152" y="2187"/>
                <a:ext cx="367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Uni Paderborn</a:t>
                </a:r>
                <a:endParaRPr lang="de-DE" altLang="de-DE"/>
              </a:p>
            </p:txBody>
          </p:sp>
          <p:sp>
            <p:nvSpPr>
              <p:cNvPr id="534634" name="Line 106">
                <a:extLst>
                  <a:ext uri="{FF2B5EF4-FFF2-40B4-BE49-F238E27FC236}">
                    <a16:creationId xmlns:a16="http://schemas.microsoft.com/office/drawing/2014/main" id="{747D06AB-F3AD-E42A-8A2C-6BCE3BB13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45" y="1015"/>
                <a:ext cx="1" cy="7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35" name="Rectangle 107">
                <a:extLst>
                  <a:ext uri="{FF2B5EF4-FFF2-40B4-BE49-F238E27FC236}">
                    <a16:creationId xmlns:a16="http://schemas.microsoft.com/office/drawing/2014/main" id="{736E3D39-0254-7802-82C1-B9E5622A60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5" y="1740"/>
                <a:ext cx="26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0</a:t>
                </a:r>
                <a:endParaRPr lang="de-DE" altLang="de-DE"/>
              </a:p>
            </p:txBody>
          </p:sp>
          <p:sp>
            <p:nvSpPr>
              <p:cNvPr id="534636" name="Rectangle 108">
                <a:extLst>
                  <a:ext uri="{FF2B5EF4-FFF2-40B4-BE49-F238E27FC236}">
                    <a16:creationId xmlns:a16="http://schemas.microsoft.com/office/drawing/2014/main" id="{CDCDCE1E-7F13-074A-B40C-CC860BD7E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5" y="1591"/>
                <a:ext cx="26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de-DE" altLang="de-DE"/>
              </a:p>
            </p:txBody>
          </p:sp>
          <p:sp>
            <p:nvSpPr>
              <p:cNvPr id="534637" name="Rectangle 109">
                <a:extLst>
                  <a:ext uri="{FF2B5EF4-FFF2-40B4-BE49-F238E27FC236}">
                    <a16:creationId xmlns:a16="http://schemas.microsoft.com/office/drawing/2014/main" id="{A9DB44C9-B7EF-419D-25F8-8F41E739F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0" y="1439"/>
                <a:ext cx="51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de-DE" altLang="de-DE"/>
              </a:p>
            </p:txBody>
          </p:sp>
          <p:sp>
            <p:nvSpPr>
              <p:cNvPr id="534638" name="Rectangle 110">
                <a:extLst>
                  <a:ext uri="{FF2B5EF4-FFF2-40B4-BE49-F238E27FC236}">
                    <a16:creationId xmlns:a16="http://schemas.microsoft.com/office/drawing/2014/main" id="{7D6CFEA4-D2F6-45F9-8507-D0D0EE528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0" y="1290"/>
                <a:ext cx="51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15</a:t>
                </a:r>
                <a:endParaRPr lang="de-DE" altLang="de-DE"/>
              </a:p>
            </p:txBody>
          </p:sp>
          <p:sp>
            <p:nvSpPr>
              <p:cNvPr id="534639" name="Rectangle 111">
                <a:extLst>
                  <a:ext uri="{FF2B5EF4-FFF2-40B4-BE49-F238E27FC236}">
                    <a16:creationId xmlns:a16="http://schemas.microsoft.com/office/drawing/2014/main" id="{9DA1BB27-137B-709E-902A-BE403519CA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0" y="1139"/>
                <a:ext cx="51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20</a:t>
                </a:r>
                <a:endParaRPr lang="de-DE" altLang="de-DE"/>
              </a:p>
            </p:txBody>
          </p:sp>
          <p:sp>
            <p:nvSpPr>
              <p:cNvPr id="534640" name="Rectangle 112">
                <a:extLst>
                  <a:ext uri="{FF2B5EF4-FFF2-40B4-BE49-F238E27FC236}">
                    <a16:creationId xmlns:a16="http://schemas.microsoft.com/office/drawing/2014/main" id="{0F985F99-6D21-2FE3-CDE5-03220BF16D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0" y="990"/>
                <a:ext cx="51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25</a:t>
                </a:r>
                <a:endParaRPr lang="de-DE" altLang="de-DE"/>
              </a:p>
            </p:txBody>
          </p:sp>
          <p:sp>
            <p:nvSpPr>
              <p:cNvPr id="534641" name="Rectangle 113">
                <a:extLst>
                  <a:ext uri="{FF2B5EF4-FFF2-40B4-BE49-F238E27FC236}">
                    <a16:creationId xmlns:a16="http://schemas.microsoft.com/office/drawing/2014/main" id="{DD734A49-0AA5-E8D5-3A9B-6200B1BFA5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0" y="2205"/>
                <a:ext cx="186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42" name="Rectangle 114">
                <a:extLst>
                  <a:ext uri="{FF2B5EF4-FFF2-40B4-BE49-F238E27FC236}">
                    <a16:creationId xmlns:a16="http://schemas.microsoft.com/office/drawing/2014/main" id="{DFAC0F78-8D72-712C-8AF3-3D9F9E54D9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" y="2227"/>
                <a:ext cx="135" cy="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(c) CHE</a:t>
                </a:r>
                <a:endParaRPr lang="de-DE" altLang="de-DE"/>
              </a:p>
            </p:txBody>
          </p:sp>
          <p:sp>
            <p:nvSpPr>
              <p:cNvPr id="534643" name="Rectangle 115">
                <a:extLst>
                  <a:ext uri="{FF2B5EF4-FFF2-40B4-BE49-F238E27FC236}">
                    <a16:creationId xmlns:a16="http://schemas.microsoft.com/office/drawing/2014/main" id="{C04183BD-F9E4-C56A-4CFF-8BF4247520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0" y="803"/>
                <a:ext cx="41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44" name="Rectangle 116">
                <a:extLst>
                  <a:ext uri="{FF2B5EF4-FFF2-40B4-BE49-F238E27FC236}">
                    <a16:creationId xmlns:a16="http://schemas.microsoft.com/office/drawing/2014/main" id="{0C238BA7-702C-632A-98E1-89A36E01B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" y="825"/>
                <a:ext cx="33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Chemie</a:t>
                </a:r>
                <a:endParaRPr lang="de-DE" altLang="de-DE"/>
              </a:p>
            </p:txBody>
          </p:sp>
        </p:grpSp>
        <p:grpSp>
          <p:nvGrpSpPr>
            <p:cNvPr id="534646" name="Group 118">
              <a:extLst>
                <a:ext uri="{FF2B5EF4-FFF2-40B4-BE49-F238E27FC236}">
                  <a16:creationId xmlns:a16="http://schemas.microsoft.com/office/drawing/2014/main" id="{82A721EB-E45F-F011-F487-663F483601A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609" y="2478"/>
              <a:ext cx="2129" cy="1628"/>
              <a:chOff x="2609" y="2478"/>
              <a:chExt cx="2129" cy="1628"/>
            </a:xfrm>
          </p:grpSpPr>
          <p:sp>
            <p:nvSpPr>
              <p:cNvPr id="534645" name="AutoShape 117">
                <a:extLst>
                  <a:ext uri="{FF2B5EF4-FFF2-40B4-BE49-F238E27FC236}">
                    <a16:creationId xmlns:a16="http://schemas.microsoft.com/office/drawing/2014/main" id="{55A62746-76B2-45FF-3FEB-01C7B62A6A1C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609" y="2478"/>
                <a:ext cx="2129" cy="155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47" name="Rectangle 119">
                <a:extLst>
                  <a:ext uri="{FF2B5EF4-FFF2-40B4-BE49-F238E27FC236}">
                    <a16:creationId xmlns:a16="http://schemas.microsoft.com/office/drawing/2014/main" id="{B63DF89D-3EF6-5218-4BC9-8C975011E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0" y="2479"/>
                <a:ext cx="2127" cy="1550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48" name="Rectangle 120">
                <a:extLst>
                  <a:ext uri="{FF2B5EF4-FFF2-40B4-BE49-F238E27FC236}">
                    <a16:creationId xmlns:a16="http://schemas.microsoft.com/office/drawing/2014/main" id="{275BB84F-5FDC-DAD6-9B1B-9C302B53F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3" y="2725"/>
                <a:ext cx="1944" cy="772"/>
              </a:xfrm>
              <a:prstGeom prst="rect">
                <a:avLst/>
              </a:prstGeom>
              <a:noFill/>
              <a:ln w="0">
                <a:solidFill>
                  <a:srgbClr val="C0C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49" name="Line 121">
                <a:extLst>
                  <a:ext uri="{FF2B5EF4-FFF2-40B4-BE49-F238E27FC236}">
                    <a16:creationId xmlns:a16="http://schemas.microsoft.com/office/drawing/2014/main" id="{89ACE564-7696-F87B-63C2-EA6BCF6928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3" y="3491"/>
                <a:ext cx="194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50" name="Line 122">
                <a:extLst>
                  <a:ext uri="{FF2B5EF4-FFF2-40B4-BE49-F238E27FC236}">
                    <a16:creationId xmlns:a16="http://schemas.microsoft.com/office/drawing/2014/main" id="{709994D8-3758-3BB6-4D69-BCAD3C47CB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3" y="3396"/>
                <a:ext cx="194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51" name="Line 123">
                <a:extLst>
                  <a:ext uri="{FF2B5EF4-FFF2-40B4-BE49-F238E27FC236}">
                    <a16:creationId xmlns:a16="http://schemas.microsoft.com/office/drawing/2014/main" id="{E6FA8A6B-984C-4A12-8170-7525E1CCA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3" y="3301"/>
                <a:ext cx="194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52" name="Line 124">
                <a:extLst>
                  <a:ext uri="{FF2B5EF4-FFF2-40B4-BE49-F238E27FC236}">
                    <a16:creationId xmlns:a16="http://schemas.microsoft.com/office/drawing/2014/main" id="{367FB319-D919-9A61-2594-536F1FB17A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3" y="3206"/>
                <a:ext cx="194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53" name="Line 125">
                <a:extLst>
                  <a:ext uri="{FF2B5EF4-FFF2-40B4-BE49-F238E27FC236}">
                    <a16:creationId xmlns:a16="http://schemas.microsoft.com/office/drawing/2014/main" id="{6C0457BA-DE9C-CAFD-93B0-56F3BF2F5A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3" y="3108"/>
                <a:ext cx="194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54" name="Line 126">
                <a:extLst>
                  <a:ext uri="{FF2B5EF4-FFF2-40B4-BE49-F238E27FC236}">
                    <a16:creationId xmlns:a16="http://schemas.microsoft.com/office/drawing/2014/main" id="{7D199D43-A263-3670-A5CA-70084C4F58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3" y="3013"/>
                <a:ext cx="194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55" name="Line 127">
                <a:extLst>
                  <a:ext uri="{FF2B5EF4-FFF2-40B4-BE49-F238E27FC236}">
                    <a16:creationId xmlns:a16="http://schemas.microsoft.com/office/drawing/2014/main" id="{22A45520-28D1-7403-F141-BB503972FF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3" y="2918"/>
                <a:ext cx="194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56" name="Line 128">
                <a:extLst>
                  <a:ext uri="{FF2B5EF4-FFF2-40B4-BE49-F238E27FC236}">
                    <a16:creationId xmlns:a16="http://schemas.microsoft.com/office/drawing/2014/main" id="{858BAA7F-6327-EEC6-D630-AC310AEE50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3" y="2823"/>
                <a:ext cx="194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57" name="Line 129">
                <a:extLst>
                  <a:ext uri="{FF2B5EF4-FFF2-40B4-BE49-F238E27FC236}">
                    <a16:creationId xmlns:a16="http://schemas.microsoft.com/office/drawing/2014/main" id="{D55E9E13-3B88-9E4A-C54E-20BC223AF6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3" y="2725"/>
                <a:ext cx="194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58" name="Line 130">
                <a:extLst>
                  <a:ext uri="{FF2B5EF4-FFF2-40B4-BE49-F238E27FC236}">
                    <a16:creationId xmlns:a16="http://schemas.microsoft.com/office/drawing/2014/main" id="{AB2B317B-5699-2AC8-2100-945288F47E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3" y="3491"/>
                <a:ext cx="1941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59" name="Rectangle 131">
                <a:extLst>
                  <a:ext uri="{FF2B5EF4-FFF2-40B4-BE49-F238E27FC236}">
                    <a16:creationId xmlns:a16="http://schemas.microsoft.com/office/drawing/2014/main" id="{14783873-30A2-2F1D-B8B7-3A3BF79B5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3" y="2725"/>
                <a:ext cx="1944" cy="769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60" name="Rectangle 132">
                <a:extLst>
                  <a:ext uri="{FF2B5EF4-FFF2-40B4-BE49-F238E27FC236}">
                    <a16:creationId xmlns:a16="http://schemas.microsoft.com/office/drawing/2014/main" id="{4A3873D3-6AD0-27C4-4F1B-477170E08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7" y="3263"/>
                <a:ext cx="322" cy="231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61" name="Rectangle 133">
                <a:extLst>
                  <a:ext uri="{FF2B5EF4-FFF2-40B4-BE49-F238E27FC236}">
                    <a16:creationId xmlns:a16="http://schemas.microsoft.com/office/drawing/2014/main" id="{B0BFABBD-26FE-7B21-CF66-44B0B11A1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6" y="3244"/>
                <a:ext cx="322" cy="250"/>
              </a:xfrm>
              <a:prstGeom prst="rect">
                <a:avLst/>
              </a:prstGeom>
              <a:solidFill>
                <a:srgbClr val="1079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62" name="Rectangle 134">
                <a:extLst>
                  <a:ext uri="{FF2B5EF4-FFF2-40B4-BE49-F238E27FC236}">
                    <a16:creationId xmlns:a16="http://schemas.microsoft.com/office/drawing/2014/main" id="{6927F6CF-35F2-0956-23E9-06BF7F10B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4" y="3206"/>
                <a:ext cx="322" cy="288"/>
              </a:xfrm>
              <a:prstGeom prst="rect">
                <a:avLst/>
              </a:prstGeom>
              <a:solidFill>
                <a:srgbClr val="1079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63" name="Rectangle 135">
                <a:extLst>
                  <a:ext uri="{FF2B5EF4-FFF2-40B4-BE49-F238E27FC236}">
                    <a16:creationId xmlns:a16="http://schemas.microsoft.com/office/drawing/2014/main" id="{5C1DD7F7-AC25-9F77-55E6-49B3182E50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2" y="2776"/>
                <a:ext cx="322" cy="718"/>
              </a:xfrm>
              <a:prstGeom prst="rect">
                <a:avLst/>
              </a:prstGeom>
              <a:solidFill>
                <a:srgbClr val="1079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64" name="Rectangle 136">
                <a:extLst>
                  <a:ext uri="{FF2B5EF4-FFF2-40B4-BE49-F238E27FC236}">
                    <a16:creationId xmlns:a16="http://schemas.microsoft.com/office/drawing/2014/main" id="{80E5AB98-A72B-F460-CB06-1A39D8E082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1" y="3358"/>
                <a:ext cx="322" cy="136"/>
              </a:xfrm>
              <a:prstGeom prst="rect">
                <a:avLst/>
              </a:prstGeom>
              <a:solidFill>
                <a:srgbClr val="1079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65" name="Rectangle 137">
                <a:extLst>
                  <a:ext uri="{FF2B5EF4-FFF2-40B4-BE49-F238E27FC236}">
                    <a16:creationId xmlns:a16="http://schemas.microsoft.com/office/drawing/2014/main" id="{27D101C3-963B-0939-CEAC-8439B4F0C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2608" y="3864"/>
                <a:ext cx="323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Uni Bielefeld</a:t>
                </a:r>
                <a:endParaRPr lang="de-DE" altLang="de-DE"/>
              </a:p>
            </p:txBody>
          </p:sp>
          <p:sp>
            <p:nvSpPr>
              <p:cNvPr id="534666" name="Rectangle 138">
                <a:extLst>
                  <a:ext uri="{FF2B5EF4-FFF2-40B4-BE49-F238E27FC236}">
                    <a16:creationId xmlns:a16="http://schemas.microsoft.com/office/drawing/2014/main" id="{C27D7FFA-E3F9-F3F3-5C4E-77720224E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2999" y="3860"/>
                <a:ext cx="317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Uni Freiburg</a:t>
                </a:r>
                <a:endParaRPr lang="de-DE" altLang="de-DE"/>
              </a:p>
            </p:txBody>
          </p:sp>
          <p:sp>
            <p:nvSpPr>
              <p:cNvPr id="534667" name="Rectangle 139">
                <a:extLst>
                  <a:ext uri="{FF2B5EF4-FFF2-40B4-BE49-F238E27FC236}">
                    <a16:creationId xmlns:a16="http://schemas.microsoft.com/office/drawing/2014/main" id="{25BAFA09-A878-8140-A311-45BC7EC65B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3357" y="3898"/>
                <a:ext cx="353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Uni Göttingen</a:t>
                </a:r>
                <a:endParaRPr lang="de-DE" altLang="de-DE"/>
              </a:p>
            </p:txBody>
          </p:sp>
          <p:sp>
            <p:nvSpPr>
              <p:cNvPr id="534668" name="Rectangle 140">
                <a:extLst>
                  <a:ext uri="{FF2B5EF4-FFF2-40B4-BE49-F238E27FC236}">
                    <a16:creationId xmlns:a16="http://schemas.microsoft.com/office/drawing/2014/main" id="{FECB39B7-1E39-9050-33FF-92DD876069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3758" y="3883"/>
                <a:ext cx="340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Uni Konstanz</a:t>
                </a:r>
                <a:endParaRPr lang="de-DE" altLang="de-DE"/>
              </a:p>
            </p:txBody>
          </p:sp>
          <p:sp>
            <p:nvSpPr>
              <p:cNvPr id="534669" name="Rectangle 141">
                <a:extLst>
                  <a:ext uri="{FF2B5EF4-FFF2-40B4-BE49-F238E27FC236}">
                    <a16:creationId xmlns:a16="http://schemas.microsoft.com/office/drawing/2014/main" id="{CD899BB3-6375-D96A-1D14-A607E18465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4170" y="3851"/>
                <a:ext cx="30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Uni Münster</a:t>
                </a:r>
                <a:endParaRPr lang="de-DE" altLang="de-DE"/>
              </a:p>
            </p:txBody>
          </p:sp>
          <p:sp>
            <p:nvSpPr>
              <p:cNvPr id="534670" name="Line 142">
                <a:extLst>
                  <a:ext uri="{FF2B5EF4-FFF2-40B4-BE49-F238E27FC236}">
                    <a16:creationId xmlns:a16="http://schemas.microsoft.com/office/drawing/2014/main" id="{16B42040-C83A-6001-F252-D915463A7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23" y="2725"/>
                <a:ext cx="1" cy="76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71" name="Rectangle 143">
                <a:extLst>
                  <a:ext uri="{FF2B5EF4-FFF2-40B4-BE49-F238E27FC236}">
                    <a16:creationId xmlns:a16="http://schemas.microsoft.com/office/drawing/2014/main" id="{7763B689-A2AF-905F-154A-3BC9966773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3" y="3466"/>
                <a:ext cx="26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0</a:t>
                </a:r>
                <a:endParaRPr lang="de-DE" altLang="de-DE"/>
              </a:p>
            </p:txBody>
          </p:sp>
          <p:sp>
            <p:nvSpPr>
              <p:cNvPr id="534672" name="Rectangle 144">
                <a:extLst>
                  <a:ext uri="{FF2B5EF4-FFF2-40B4-BE49-F238E27FC236}">
                    <a16:creationId xmlns:a16="http://schemas.microsoft.com/office/drawing/2014/main" id="{76BDAD45-05DC-19F9-20B4-9013018B64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6" y="3371"/>
                <a:ext cx="25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</a:t>
                </a:r>
                <a:endParaRPr lang="de-DE" altLang="de-DE"/>
              </a:p>
            </p:txBody>
          </p:sp>
          <p:sp>
            <p:nvSpPr>
              <p:cNvPr id="534673" name="Rectangle 145">
                <a:extLst>
                  <a:ext uri="{FF2B5EF4-FFF2-40B4-BE49-F238E27FC236}">
                    <a16:creationId xmlns:a16="http://schemas.microsoft.com/office/drawing/2014/main" id="{0E05EFC2-8622-96BE-D711-C3B7CA8E97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3" y="3276"/>
                <a:ext cx="26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de-DE" altLang="de-DE"/>
              </a:p>
            </p:txBody>
          </p:sp>
          <p:sp>
            <p:nvSpPr>
              <p:cNvPr id="534674" name="Rectangle 146">
                <a:extLst>
                  <a:ext uri="{FF2B5EF4-FFF2-40B4-BE49-F238E27FC236}">
                    <a16:creationId xmlns:a16="http://schemas.microsoft.com/office/drawing/2014/main" id="{984375CD-BA10-BC0D-1831-44116434B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3" y="3178"/>
                <a:ext cx="26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de-DE" altLang="de-DE"/>
              </a:p>
            </p:txBody>
          </p:sp>
          <p:sp>
            <p:nvSpPr>
              <p:cNvPr id="534675" name="Rectangle 147">
                <a:extLst>
                  <a:ext uri="{FF2B5EF4-FFF2-40B4-BE49-F238E27FC236}">
                    <a16:creationId xmlns:a16="http://schemas.microsoft.com/office/drawing/2014/main" id="{11B33E06-DFAB-145C-F53B-91DFAFE696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0" y="3083"/>
                <a:ext cx="26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de-DE" altLang="de-DE"/>
              </a:p>
            </p:txBody>
          </p:sp>
          <p:sp>
            <p:nvSpPr>
              <p:cNvPr id="534676" name="Rectangle 148">
                <a:extLst>
                  <a:ext uri="{FF2B5EF4-FFF2-40B4-BE49-F238E27FC236}">
                    <a16:creationId xmlns:a16="http://schemas.microsoft.com/office/drawing/2014/main" id="{A1B43640-83D3-6543-0F05-70B4C7A693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3" y="2988"/>
                <a:ext cx="26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de-DE" altLang="de-DE"/>
              </a:p>
            </p:txBody>
          </p:sp>
          <p:sp>
            <p:nvSpPr>
              <p:cNvPr id="534677" name="Rectangle 149">
                <a:extLst>
                  <a:ext uri="{FF2B5EF4-FFF2-40B4-BE49-F238E27FC236}">
                    <a16:creationId xmlns:a16="http://schemas.microsoft.com/office/drawing/2014/main" id="{65B4AD64-4B1F-15CB-3745-6D7065EC67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3" y="2890"/>
                <a:ext cx="26" cy="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de-DE" altLang="de-DE"/>
              </a:p>
            </p:txBody>
          </p:sp>
          <p:sp>
            <p:nvSpPr>
              <p:cNvPr id="534678" name="Rectangle 150">
                <a:extLst>
                  <a:ext uri="{FF2B5EF4-FFF2-40B4-BE49-F238E27FC236}">
                    <a16:creationId xmlns:a16="http://schemas.microsoft.com/office/drawing/2014/main" id="{7533ABE4-621C-DE04-B15B-17EA46F5AF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3" y="2795"/>
                <a:ext cx="26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de-DE" altLang="de-DE"/>
              </a:p>
            </p:txBody>
          </p:sp>
          <p:sp>
            <p:nvSpPr>
              <p:cNvPr id="534679" name="Rectangle 151">
                <a:extLst>
                  <a:ext uri="{FF2B5EF4-FFF2-40B4-BE49-F238E27FC236}">
                    <a16:creationId xmlns:a16="http://schemas.microsoft.com/office/drawing/2014/main" id="{DD1B646E-25C9-5873-8FBD-92E68459E8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3" y="2700"/>
                <a:ext cx="26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6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de-DE" altLang="de-DE"/>
              </a:p>
            </p:txBody>
          </p:sp>
          <p:sp>
            <p:nvSpPr>
              <p:cNvPr id="534680" name="Rectangle 152">
                <a:extLst>
                  <a:ext uri="{FF2B5EF4-FFF2-40B4-BE49-F238E27FC236}">
                    <a16:creationId xmlns:a16="http://schemas.microsoft.com/office/drawing/2014/main" id="{30A7AF24-47BA-2913-51A0-F35D2A1CFA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0" y="3915"/>
                <a:ext cx="186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81" name="Rectangle 153">
                <a:extLst>
                  <a:ext uri="{FF2B5EF4-FFF2-40B4-BE49-F238E27FC236}">
                    <a16:creationId xmlns:a16="http://schemas.microsoft.com/office/drawing/2014/main" id="{DCF58B1E-11FA-DD56-6781-DE570DD548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" y="3937"/>
                <a:ext cx="135" cy="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5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(c) CHE</a:t>
                </a:r>
                <a:endParaRPr lang="de-DE" altLang="de-DE"/>
              </a:p>
            </p:txBody>
          </p:sp>
          <p:sp>
            <p:nvSpPr>
              <p:cNvPr id="534682" name="Rectangle 154">
                <a:extLst>
                  <a:ext uri="{FF2B5EF4-FFF2-40B4-BE49-F238E27FC236}">
                    <a16:creationId xmlns:a16="http://schemas.microsoft.com/office/drawing/2014/main" id="{1EFD1CC7-3452-AD3C-C7A9-B0D52E9D1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0" y="2513"/>
                <a:ext cx="63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83" name="Rectangle 155">
                <a:extLst>
                  <a:ext uri="{FF2B5EF4-FFF2-40B4-BE49-F238E27FC236}">
                    <a16:creationId xmlns:a16="http://schemas.microsoft.com/office/drawing/2014/main" id="{33D949B1-42A2-1DB9-8216-0D40E7014F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" y="2535"/>
                <a:ext cx="539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de-DE" sz="12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Psychologie</a:t>
                </a:r>
                <a:endParaRPr lang="de-DE" altLang="de-DE"/>
              </a:p>
            </p:txBody>
          </p: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>
            <a:extLst>
              <a:ext uri="{FF2B5EF4-FFF2-40B4-BE49-F238E27FC236}">
                <a16:creationId xmlns:a16="http://schemas.microsoft.com/office/drawing/2014/main" id="{AD61FD91-50F0-9ECA-7C4D-7020382C9B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DFB67-B9B8-2043-B0A7-5A1050484E7E}" type="slidenum">
              <a:rPr lang="en-US" altLang="de-DE"/>
              <a:pPr/>
              <a:t>22</a:t>
            </a:fld>
            <a:endParaRPr lang="en-US" altLang="de-DE"/>
          </a:p>
        </p:txBody>
      </p:sp>
      <p:sp>
        <p:nvSpPr>
          <p:cNvPr id="543746" name="Rectangle 2">
            <a:extLst>
              <a:ext uri="{FF2B5EF4-FFF2-40B4-BE49-F238E27FC236}">
                <a16:creationId xmlns:a16="http://schemas.microsoft.com/office/drawing/2014/main" id="{313B51D6-9A5B-2CE6-722C-91DD05E8B6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 sz="3200"/>
              <a:t>Studierendenurteile: Soziologie</a:t>
            </a:r>
          </a:p>
        </p:txBody>
      </p:sp>
      <p:graphicFrame>
        <p:nvGraphicFramePr>
          <p:cNvPr id="543747" name="Object 3">
            <a:extLst>
              <a:ext uri="{FF2B5EF4-FFF2-40B4-BE49-F238E27FC236}">
                <a16:creationId xmlns:a16="http://schemas.microsoft.com/office/drawing/2014/main" id="{AB33E446-52AA-5D85-0FDB-97333FAF91AC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23850" y="1270000"/>
          <a:ext cx="7632700" cy="527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Zeichnung" r:id="rId2" imgW="100190300" imgH="66421000" progId="FLW3Drawing">
                  <p:embed/>
                </p:oleObj>
              </mc:Choice>
              <mc:Fallback>
                <p:oleObj name="Zeichnung" r:id="rId2" imgW="100190300" imgH="66421000" progId="FLW3Drawing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252" t="11037" r="6412"/>
                      <a:stretch>
                        <a:fillRect/>
                      </a:stretch>
                    </p:blipFill>
                    <p:spPr bwMode="auto">
                      <a:xfrm>
                        <a:off x="323850" y="1270000"/>
                        <a:ext cx="7632700" cy="52784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748" name="Rectangle 4">
            <a:extLst>
              <a:ext uri="{FF2B5EF4-FFF2-40B4-BE49-F238E27FC236}">
                <a16:creationId xmlns:a16="http://schemas.microsoft.com/office/drawing/2014/main" id="{9506882F-FA38-9F58-73D4-ADAA19593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211888"/>
            <a:ext cx="660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de-DE" altLang="de-DE" sz="1200">
                <a:latin typeface="Arial" panose="020B0604020202020204" pitchFamily="34" charset="0"/>
              </a:rPr>
              <a:t>© CHE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C5A97A27-FC5C-F70F-4AB1-C66627A452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128F5-1B81-ED43-9167-DD318A81A15E}" type="slidenum">
              <a:rPr lang="en-US" altLang="de-DE"/>
              <a:pPr/>
              <a:t>23</a:t>
            </a:fld>
            <a:endParaRPr lang="en-US" altLang="de-DE"/>
          </a:p>
        </p:txBody>
      </p:sp>
      <p:sp>
        <p:nvSpPr>
          <p:cNvPr id="549890" name="Text Box 2">
            <a:extLst>
              <a:ext uri="{FF2B5EF4-FFF2-40B4-BE49-F238E27FC236}">
                <a16:creationId xmlns:a16="http://schemas.microsoft.com/office/drawing/2014/main" id="{FF4296AE-B03B-7657-9614-164553D2B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549891" name="Rectangle 3">
            <a:extLst>
              <a:ext uri="{FF2B5EF4-FFF2-40B4-BE49-F238E27FC236}">
                <a16:creationId xmlns:a16="http://schemas.microsoft.com/office/drawing/2014/main" id="{B156F55C-A3D7-61EA-E98A-DAD20A01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371600"/>
            <a:ext cx="76200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Universities (DAAD-Survey 2005) </a:t>
            </a:r>
          </a:p>
        </p:txBody>
      </p:sp>
      <p:sp>
        <p:nvSpPr>
          <p:cNvPr id="549892" name="Rectangle 4">
            <a:extLst>
              <a:ext uri="{FF2B5EF4-FFF2-40B4-BE49-F238E27FC236}">
                <a16:creationId xmlns:a16="http://schemas.microsoft.com/office/drawing/2014/main" id="{72A9BB6F-FFC7-B3AE-0B98-641B6E7C6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2286000"/>
            <a:ext cx="6837363" cy="86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b="1">
                <a:latin typeface="Arial" panose="020B0604020202020204" pitchFamily="34" charset="0"/>
              </a:rPr>
              <a:t>increasing </a:t>
            </a:r>
            <a:r>
              <a:rPr lang="de-DE" altLang="de-DE" b="1" u="sng">
                <a:latin typeface="Arial" panose="020B0604020202020204" pitchFamily="34" charset="0"/>
              </a:rPr>
              <a:t>nationwide</a:t>
            </a:r>
            <a:r>
              <a:rPr lang="de-DE" altLang="de-DE" b="1">
                <a:latin typeface="Arial" panose="020B0604020202020204" pitchFamily="34" charset="0"/>
              </a:rPr>
              <a:t> student applicants</a:t>
            </a:r>
          </a:p>
        </p:txBody>
      </p:sp>
      <p:sp>
        <p:nvSpPr>
          <p:cNvPr id="549893" name="Rectangle 5">
            <a:extLst>
              <a:ext uri="{FF2B5EF4-FFF2-40B4-BE49-F238E27FC236}">
                <a16:creationId xmlns:a16="http://schemas.microsoft.com/office/drawing/2014/main" id="{5901CBFE-6C5B-EBF9-56B5-A28235C61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0"/>
            <a:ext cx="669131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Monotype Sorts" pitchFamily="2" charset="2"/>
              <a:buNone/>
            </a:pPr>
            <a:r>
              <a:rPr lang="de-DE" altLang="de-DE"/>
              <a:t>Effects: Institutional level</a:t>
            </a:r>
          </a:p>
        </p:txBody>
      </p:sp>
      <p:sp>
        <p:nvSpPr>
          <p:cNvPr id="549894" name="Rectangle 6">
            <a:extLst>
              <a:ext uri="{FF2B5EF4-FFF2-40B4-BE49-F238E27FC236}">
                <a16:creationId xmlns:a16="http://schemas.microsoft.com/office/drawing/2014/main" id="{B2BFCDDD-F513-159C-E907-FD40D427C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459163"/>
            <a:ext cx="6837363" cy="86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b="1">
                <a:latin typeface="Arial" panose="020B0604020202020204" pitchFamily="34" charset="0"/>
              </a:rPr>
              <a:t>increasing number of first-year students</a:t>
            </a:r>
          </a:p>
        </p:txBody>
      </p:sp>
      <p:sp>
        <p:nvSpPr>
          <p:cNvPr id="549895" name="Rectangle 7">
            <a:extLst>
              <a:ext uri="{FF2B5EF4-FFF2-40B4-BE49-F238E27FC236}">
                <a16:creationId xmlns:a16="http://schemas.microsoft.com/office/drawing/2014/main" id="{33FB88E1-8C88-CFFC-5237-CF60E8B4E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4632325"/>
            <a:ext cx="6837363" cy="86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b="1">
                <a:latin typeface="Arial" panose="020B0604020202020204" pitchFamily="34" charset="0"/>
              </a:rPr>
              <a:t>increasing third-party funds</a:t>
            </a:r>
          </a:p>
        </p:txBody>
      </p:sp>
      <p:sp>
        <p:nvSpPr>
          <p:cNvPr id="549896" name="Rectangle 8">
            <a:extLst>
              <a:ext uri="{FF2B5EF4-FFF2-40B4-BE49-F238E27FC236}">
                <a16:creationId xmlns:a16="http://schemas.microsoft.com/office/drawing/2014/main" id="{E781F1F0-8E6B-FE2D-3A3A-AEFA50E0F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5805488"/>
            <a:ext cx="6837363" cy="86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b="1">
                <a:latin typeface="Arial" panose="020B0604020202020204" pitchFamily="34" charset="0"/>
              </a:rPr>
              <a:t>good arguments in the internal discussion about resources </a:t>
            </a:r>
            <a:r>
              <a:rPr lang="de-DE" altLang="de-DE" sz="1800" b="1">
                <a:latin typeface="Arial" panose="020B0604020202020204" pitchFamily="34" charset="0"/>
              </a:rPr>
              <a:t>(</a:t>
            </a:r>
            <a:r>
              <a:rPr lang="de-DE" altLang="de-DE" sz="1800" b="1">
                <a:hlinkClick r:id="rId2"/>
              </a:rPr>
              <a:t>http://www.gate-germany.de/6.3.9.7.html</a:t>
            </a:r>
            <a:r>
              <a:rPr lang="de-DE" altLang="de-DE" sz="1800" b="1"/>
              <a:t>)</a:t>
            </a:r>
          </a:p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de-DE" altLang="de-DE" sz="1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4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4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4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2" grpId="0" animBg="1" autoUpdateAnimBg="0"/>
      <p:bldP spid="549894" grpId="0" animBg="1" autoUpdateAnimBg="0"/>
      <p:bldP spid="549895" grpId="0" animBg="1" autoUpdateAnimBg="0"/>
      <p:bldP spid="549896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2BA525FF-38CC-B2F9-6E09-6EBF2A379F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FC6C9-1530-A644-A74C-831E35BA8019}" type="slidenum">
              <a:rPr lang="en-US" altLang="de-DE"/>
              <a:pPr/>
              <a:t>24</a:t>
            </a:fld>
            <a:endParaRPr lang="en-US" altLang="de-DE"/>
          </a:p>
        </p:txBody>
      </p:sp>
      <p:sp>
        <p:nvSpPr>
          <p:cNvPr id="550914" name="Text Box 2">
            <a:extLst>
              <a:ext uri="{FF2B5EF4-FFF2-40B4-BE49-F238E27FC236}">
                <a16:creationId xmlns:a16="http://schemas.microsoft.com/office/drawing/2014/main" id="{D3295995-87EF-FDF4-140F-BA9A6F57D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550915" name="Rectangle 3">
            <a:extLst>
              <a:ext uri="{FF2B5EF4-FFF2-40B4-BE49-F238E27FC236}">
                <a16:creationId xmlns:a16="http://schemas.microsoft.com/office/drawing/2014/main" id="{B944316D-F5B2-7DDC-AEEA-5658BCB4A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824038"/>
            <a:ext cx="7350125" cy="838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DAAD Survey 2005</a:t>
            </a:r>
          </a:p>
        </p:txBody>
      </p:sp>
      <p:sp>
        <p:nvSpPr>
          <p:cNvPr id="550916" name="Rectangle 4">
            <a:extLst>
              <a:ext uri="{FF2B5EF4-FFF2-40B4-BE49-F238E27FC236}">
                <a16:creationId xmlns:a16="http://schemas.microsoft.com/office/drawing/2014/main" id="{90624889-B28C-87FD-17E1-369E46954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213100"/>
            <a:ext cx="6837362" cy="10429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b="1">
                <a:latin typeface="Arial" panose="020B0604020202020204" pitchFamily="34" charset="0"/>
              </a:rPr>
              <a:t>at international level good rankings are important for the cooperation with external universities</a:t>
            </a:r>
            <a:endParaRPr lang="en-BZ" altLang="de-DE">
              <a:latin typeface="Arial" panose="020B0604020202020204" pitchFamily="34" charset="0"/>
            </a:endParaRPr>
          </a:p>
        </p:txBody>
      </p:sp>
      <p:sp>
        <p:nvSpPr>
          <p:cNvPr id="550917" name="Rectangle 5">
            <a:extLst>
              <a:ext uri="{FF2B5EF4-FFF2-40B4-BE49-F238E27FC236}">
                <a16:creationId xmlns:a16="http://schemas.microsoft.com/office/drawing/2014/main" id="{95FE2BE4-D47E-A198-6655-03453E0A9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724400"/>
            <a:ext cx="6837363" cy="10128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b="1">
                <a:latin typeface="Arial" panose="020B0604020202020204" pitchFamily="34" charset="0"/>
              </a:rPr>
              <a:t>DAAD will intensify the use of the CHE-Ranking in its marketing activities</a:t>
            </a:r>
          </a:p>
        </p:txBody>
      </p:sp>
      <p:sp>
        <p:nvSpPr>
          <p:cNvPr id="550918" name="Rectangle 6">
            <a:extLst>
              <a:ext uri="{FF2B5EF4-FFF2-40B4-BE49-F238E27FC236}">
                <a16:creationId xmlns:a16="http://schemas.microsoft.com/office/drawing/2014/main" id="{4AE06600-6EF3-350A-8E3B-D6FE63D462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0"/>
            <a:ext cx="6408737" cy="990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buClr>
                <a:schemeClr val="accent1"/>
              </a:buClr>
              <a:buFont typeface="Monotype Sorts" pitchFamily="2" charset="2"/>
              <a:buNone/>
            </a:pPr>
            <a:r>
              <a:rPr lang="de-DE" altLang="de-DE">
                <a:solidFill>
                  <a:schemeClr val="tx1"/>
                </a:solidFill>
              </a:rPr>
              <a:t>Effects: Institutional level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5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5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6" grpId="0" animBg="1" autoUpdateAnimBg="0"/>
      <p:bldP spid="550917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F1872E6E-F208-70CC-C5AA-68438B2E5C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FE07E-9DE5-3842-86EC-43FD4521F34D}" type="slidenum">
              <a:rPr lang="en-US" altLang="de-DE"/>
              <a:pPr/>
              <a:t>25</a:t>
            </a:fld>
            <a:endParaRPr lang="en-US" altLang="de-DE"/>
          </a:p>
        </p:txBody>
      </p:sp>
      <p:sp>
        <p:nvSpPr>
          <p:cNvPr id="552962" name="Text Box 2">
            <a:extLst>
              <a:ext uri="{FF2B5EF4-FFF2-40B4-BE49-F238E27FC236}">
                <a16:creationId xmlns:a16="http://schemas.microsoft.com/office/drawing/2014/main" id="{B4ED4CD0-7B39-BCD9-1B43-96D3B3E30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552963" name="Rectangle 3">
            <a:extLst>
              <a:ext uri="{FF2B5EF4-FFF2-40B4-BE49-F238E27FC236}">
                <a16:creationId xmlns:a16="http://schemas.microsoft.com/office/drawing/2014/main" id="{B1A0A513-89F4-82FF-4B0D-ACF2176E2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824038"/>
            <a:ext cx="7350125" cy="838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Staff Manager / Recruiter / Headhunter</a:t>
            </a:r>
          </a:p>
        </p:txBody>
      </p:sp>
      <p:sp>
        <p:nvSpPr>
          <p:cNvPr id="552964" name="Rectangle 4">
            <a:extLst>
              <a:ext uri="{FF2B5EF4-FFF2-40B4-BE49-F238E27FC236}">
                <a16:creationId xmlns:a16="http://schemas.microsoft.com/office/drawing/2014/main" id="{B403F3AD-1F42-FE4A-3F7D-C35BEBD19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924175"/>
            <a:ext cx="6837362" cy="10429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BZ" altLang="de-DE" sz="2800" b="1">
                <a:latin typeface="Arial" panose="020B0604020202020204" pitchFamily="34" charset="0"/>
              </a:rPr>
              <a:t>Choice of universities for personnel recruitment</a:t>
            </a:r>
            <a:endParaRPr lang="en-BZ" altLang="de-DE" sz="3200" b="1"/>
          </a:p>
        </p:txBody>
      </p:sp>
      <p:sp>
        <p:nvSpPr>
          <p:cNvPr id="552966" name="Rectangle 6">
            <a:extLst>
              <a:ext uri="{FF2B5EF4-FFF2-40B4-BE49-F238E27FC236}">
                <a16:creationId xmlns:a16="http://schemas.microsoft.com/office/drawing/2014/main" id="{EC76DF0F-BB77-C8C1-F32F-B025C528E7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6475413" cy="990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accent1"/>
              </a:buClr>
              <a:buFont typeface="Monotype Sorts" pitchFamily="2" charset="2"/>
              <a:buNone/>
            </a:pPr>
            <a:r>
              <a:rPr lang="de-DE" altLang="de-DE"/>
              <a:t>Effects: labor market</a:t>
            </a:r>
          </a:p>
        </p:txBody>
      </p:sp>
      <p:grpSp>
        <p:nvGrpSpPr>
          <p:cNvPr id="552967" name="Group 7">
            <a:extLst>
              <a:ext uri="{FF2B5EF4-FFF2-40B4-BE49-F238E27FC236}">
                <a16:creationId xmlns:a16="http://schemas.microsoft.com/office/drawing/2014/main" id="{0A96EBB7-4D69-8C75-DB9D-68179B28C8B3}"/>
              </a:ext>
            </a:extLst>
          </p:cNvPr>
          <p:cNvGrpSpPr>
            <a:grpSpLocks/>
          </p:cNvGrpSpPr>
          <p:nvPr/>
        </p:nvGrpSpPr>
        <p:grpSpPr bwMode="auto">
          <a:xfrm>
            <a:off x="1260475" y="1268413"/>
            <a:ext cx="7704138" cy="5327650"/>
            <a:chOff x="204" y="391"/>
            <a:chExt cx="5261" cy="3810"/>
          </a:xfrm>
        </p:grpSpPr>
        <p:sp>
          <p:nvSpPr>
            <p:cNvPr id="552968" name="Rectangle 8">
              <a:extLst>
                <a:ext uri="{FF2B5EF4-FFF2-40B4-BE49-F238E27FC236}">
                  <a16:creationId xmlns:a16="http://schemas.microsoft.com/office/drawing/2014/main" id="{4C9527F0-1765-FC6C-F1E9-3B8137269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391"/>
              <a:ext cx="5261" cy="38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552969" name="Group 9">
              <a:extLst>
                <a:ext uri="{FF2B5EF4-FFF2-40B4-BE49-F238E27FC236}">
                  <a16:creationId xmlns:a16="http://schemas.microsoft.com/office/drawing/2014/main" id="{127954B6-32F4-66E4-0B9D-0DC594D559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" y="436"/>
              <a:ext cx="4717" cy="3497"/>
              <a:chOff x="431" y="346"/>
              <a:chExt cx="4717" cy="3497"/>
            </a:xfrm>
          </p:grpSpPr>
          <p:grpSp>
            <p:nvGrpSpPr>
              <p:cNvPr id="552970" name="Group 10">
                <a:extLst>
                  <a:ext uri="{FF2B5EF4-FFF2-40B4-BE49-F238E27FC236}">
                    <a16:creationId xmlns:a16="http://schemas.microsoft.com/office/drawing/2014/main" id="{9EFA7E1D-3A64-AE15-33C7-5FC0E9F896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6" y="560"/>
                <a:ext cx="4432" cy="3283"/>
                <a:chOff x="716" y="560"/>
                <a:chExt cx="4432" cy="3283"/>
              </a:xfrm>
            </p:grpSpPr>
            <p:pic>
              <p:nvPicPr>
                <p:cNvPr id="552971" name="Picture 11">
                  <a:extLst>
                    <a:ext uri="{FF2B5EF4-FFF2-40B4-BE49-F238E27FC236}">
                      <a16:creationId xmlns:a16="http://schemas.microsoft.com/office/drawing/2014/main" id="{72C24300-9105-47CD-9D60-FB7C5E6D381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380" t="2611" b="65796"/>
                <a:stretch>
                  <a:fillRect/>
                </a:stretch>
              </p:blipFill>
              <p:spPr bwMode="auto">
                <a:xfrm>
                  <a:off x="716" y="560"/>
                  <a:ext cx="4310" cy="27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52972" name="Text Box 12">
                  <a:extLst>
                    <a:ext uri="{FF2B5EF4-FFF2-40B4-BE49-F238E27FC236}">
                      <a16:creationId xmlns:a16="http://schemas.microsoft.com/office/drawing/2014/main" id="{E0374AA5-EE0A-B1DA-A2C9-139D2112694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9" y="3385"/>
                  <a:ext cx="4399" cy="4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de-DE" altLang="de-DE" sz="180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aus: UniMagazin 7/2005: Erfolgreiche Suche nach den Besten? –  oder wie beurteilen Personaler Hochschulrankings</a:t>
                  </a:r>
                </a:p>
              </p:txBody>
            </p:sp>
          </p:grpSp>
          <p:sp>
            <p:nvSpPr>
              <p:cNvPr id="552973" name="AutoShape 13">
                <a:extLst>
                  <a:ext uri="{FF2B5EF4-FFF2-40B4-BE49-F238E27FC236}">
                    <a16:creationId xmlns:a16="http://schemas.microsoft.com/office/drawing/2014/main" id="{1E440C44-D5AE-4947-F4EC-4661AA064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-192" y="969"/>
                <a:ext cx="3084" cy="1837"/>
              </a:xfrm>
              <a:custGeom>
                <a:avLst/>
                <a:gdLst>
                  <a:gd name="G0" fmla="+- 6795 0 0"/>
                  <a:gd name="G1" fmla="+- 10862394 0 0"/>
                  <a:gd name="G2" fmla="+- 0 0 10862394"/>
                  <a:gd name="T0" fmla="*/ 0 256 1"/>
                  <a:gd name="T1" fmla="*/ 180 256 1"/>
                  <a:gd name="G3" fmla="+- 10862394 T0 T1"/>
                  <a:gd name="T2" fmla="*/ 0 256 1"/>
                  <a:gd name="T3" fmla="*/ 90 256 1"/>
                  <a:gd name="G4" fmla="+- 10862394 T2 T3"/>
                  <a:gd name="G5" fmla="*/ G4 2 1"/>
                  <a:gd name="T4" fmla="*/ 90 256 1"/>
                  <a:gd name="T5" fmla="*/ 0 256 1"/>
                  <a:gd name="G6" fmla="+- 10862394 T4 T5"/>
                  <a:gd name="G7" fmla="*/ G6 2 1"/>
                  <a:gd name="G8" fmla="abs 10862394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6795"/>
                  <a:gd name="G18" fmla="*/ 6795 1 2"/>
                  <a:gd name="G19" fmla="+- G18 5400 0"/>
                  <a:gd name="G20" fmla="cos G19 10862394"/>
                  <a:gd name="G21" fmla="sin G19 10862394"/>
                  <a:gd name="G22" fmla="+- G20 10800 0"/>
                  <a:gd name="G23" fmla="+- G21 10800 0"/>
                  <a:gd name="G24" fmla="+- 10800 0 G20"/>
                  <a:gd name="G25" fmla="+- 6795 10800 0"/>
                  <a:gd name="G26" fmla="?: G9 G17 G25"/>
                  <a:gd name="G27" fmla="?: G9 0 21600"/>
                  <a:gd name="G28" fmla="cos 10800 10862394"/>
                  <a:gd name="G29" fmla="sin 10800 10862394"/>
                  <a:gd name="G30" fmla="sin 6795 10862394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0862394 G34 0"/>
                  <a:gd name="G36" fmla="?: G6 G35 G31"/>
                  <a:gd name="G37" fmla="+- 21600 0 G36"/>
                  <a:gd name="G38" fmla="?: G4 0 G33"/>
                  <a:gd name="G39" fmla="?: 10862394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272 w 21600"/>
                  <a:gd name="T15" fmla="*/ 12966 h 21600"/>
                  <a:gd name="T16" fmla="*/ 10800 w 21600"/>
                  <a:gd name="T17" fmla="*/ 4005 h 21600"/>
                  <a:gd name="T18" fmla="*/ 19328 w 21600"/>
                  <a:gd name="T19" fmla="*/ 12966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4214" y="12472"/>
                    </a:moveTo>
                    <a:cubicBezTo>
                      <a:pt x="4075" y="11926"/>
                      <a:pt x="4005" y="11364"/>
                      <a:pt x="4005" y="10800"/>
                    </a:cubicBezTo>
                    <a:cubicBezTo>
                      <a:pt x="4005" y="7047"/>
                      <a:pt x="7047" y="4005"/>
                      <a:pt x="10800" y="4005"/>
                    </a:cubicBezTo>
                    <a:cubicBezTo>
                      <a:pt x="14552" y="4005"/>
                      <a:pt x="17595" y="7047"/>
                      <a:pt x="17595" y="10800"/>
                    </a:cubicBezTo>
                    <a:cubicBezTo>
                      <a:pt x="17595" y="11364"/>
                      <a:pt x="17524" y="11926"/>
                      <a:pt x="17385" y="12472"/>
                    </a:cubicBezTo>
                    <a:lnTo>
                      <a:pt x="21267" y="13459"/>
                    </a:lnTo>
                    <a:cubicBezTo>
                      <a:pt x="21488" y="12589"/>
                      <a:pt x="21600" y="1169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1696"/>
                      <a:pt x="111" y="12589"/>
                      <a:pt x="332" y="134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52974" name="Rectangle 14">
                <a:extLst>
                  <a:ext uri="{FF2B5EF4-FFF2-40B4-BE49-F238E27FC236}">
                    <a16:creationId xmlns:a16="http://schemas.microsoft.com/office/drawing/2014/main" id="{D73577B0-11D6-C3DF-917C-FEA83998CF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3113"/>
                <a:ext cx="272" cy="18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52975" name="Rectangle 15">
                <a:extLst>
                  <a:ext uri="{FF2B5EF4-FFF2-40B4-BE49-F238E27FC236}">
                    <a16:creationId xmlns:a16="http://schemas.microsoft.com/office/drawing/2014/main" id="{11D86E12-A754-545D-E007-A9539B3597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391"/>
                <a:ext cx="363" cy="3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5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4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FB1A6776-7C0D-0522-DB25-EA0A19E041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25BB0-754F-9E40-94C1-93A10EB2EA0B}" type="slidenum">
              <a:rPr lang="en-US" altLang="de-DE"/>
              <a:pPr/>
              <a:t>26</a:t>
            </a:fld>
            <a:endParaRPr lang="en-US" altLang="de-DE"/>
          </a:p>
        </p:txBody>
      </p:sp>
      <p:sp>
        <p:nvSpPr>
          <p:cNvPr id="546818" name="Text Box 2">
            <a:extLst>
              <a:ext uri="{FF2B5EF4-FFF2-40B4-BE49-F238E27FC236}">
                <a16:creationId xmlns:a16="http://schemas.microsoft.com/office/drawing/2014/main" id="{2E254C7A-85CD-2A15-4274-270A87700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546819" name="Rectangle 3">
            <a:extLst>
              <a:ext uri="{FF2B5EF4-FFF2-40B4-BE49-F238E27FC236}">
                <a16:creationId xmlns:a16="http://schemas.microsoft.com/office/drawing/2014/main" id="{3A944F76-ADBE-732A-47CF-E17A5C9CE8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6475413" cy="990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accent1"/>
              </a:buClr>
              <a:buFont typeface="Monotype Sorts" pitchFamily="2" charset="2"/>
              <a:buNone/>
            </a:pPr>
            <a:r>
              <a:rPr lang="de-DE" altLang="de-DE"/>
              <a:t>Effects: labor market</a:t>
            </a:r>
          </a:p>
        </p:txBody>
      </p:sp>
      <p:sp>
        <p:nvSpPr>
          <p:cNvPr id="546829" name="Text Box 13">
            <a:extLst>
              <a:ext uri="{FF2B5EF4-FFF2-40B4-BE49-F238E27FC236}">
                <a16:creationId xmlns:a16="http://schemas.microsoft.com/office/drawing/2014/main" id="{CDA236E1-CD07-92AD-E981-6C66D7614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484313"/>
            <a:ext cx="66929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/>
              <a:t>„Während der Mittelstand sie offenbar eher zögerlich angeht, scheinen größere Konzerne sie häufiger als mögliche Entscheidungshilfe in die Personalauswahl einzubeziehen.“ (UniMagazin 7/2005).</a:t>
            </a:r>
          </a:p>
          <a:p>
            <a:endParaRPr lang="de-DE" altLang="de-DE"/>
          </a:p>
          <a:p>
            <a:r>
              <a:rPr lang="de-DE" altLang="de-DE"/>
              <a:t>„Überdurchschnittlich viele Bewerber kommen von Universitäten mit wissenschaftlicher Ausbildung auf hohem Niveau und internationaler Vernetzung. Insofern bestätigen die Ergebnisse von Rankings immer wieder unsere Recruiting-Praxis“</a:t>
            </a:r>
          </a:p>
          <a:p>
            <a:r>
              <a:rPr lang="de-DE" altLang="de-DE"/>
              <a:t>(Jost Schürmann, Boston Consulting Group“)</a:t>
            </a:r>
          </a:p>
          <a:p>
            <a:endParaRPr lang="de-DE" altLang="de-DE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CECB8A38-7B27-2443-4FF9-9A164A34DB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2F958-6823-3B4E-B8C7-83828CE7C8C6}" type="slidenum">
              <a:rPr lang="en-US" altLang="de-DE"/>
              <a:pPr/>
              <a:t>27</a:t>
            </a:fld>
            <a:endParaRPr lang="en-US" altLang="de-DE"/>
          </a:p>
        </p:txBody>
      </p:sp>
      <p:sp>
        <p:nvSpPr>
          <p:cNvPr id="493570" name="Text Box 2">
            <a:extLst>
              <a:ext uri="{FF2B5EF4-FFF2-40B4-BE49-F238E27FC236}">
                <a16:creationId xmlns:a16="http://schemas.microsoft.com/office/drawing/2014/main" id="{484BB84F-406D-7221-7AC9-C6934241A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de-DE"/>
          </a:p>
        </p:txBody>
      </p:sp>
      <p:sp>
        <p:nvSpPr>
          <p:cNvPr id="493571" name="Rectangle 3">
            <a:extLst>
              <a:ext uri="{FF2B5EF4-FFF2-40B4-BE49-F238E27FC236}">
                <a16:creationId xmlns:a16="http://schemas.microsoft.com/office/drawing/2014/main" id="{B72FF79E-6B6F-43F5-535C-D53B31D4E2A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357563" y="4198938"/>
            <a:ext cx="1439862" cy="143986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de-DE" sz="1700" b="1">
                <a:solidFill>
                  <a:schemeClr val="bg2"/>
                </a:solidFill>
                <a:latin typeface="Arial" panose="020B0604020202020204" pitchFamily="34" charset="0"/>
              </a:rPr>
              <a:t>labour market,</a:t>
            </a:r>
          </a:p>
          <a:p>
            <a:pPr algn="ctr"/>
            <a:r>
              <a:rPr lang="en-GB" altLang="de-DE" sz="1700" b="1">
                <a:solidFill>
                  <a:schemeClr val="bg2"/>
                </a:solidFill>
                <a:latin typeface="Arial" panose="020B0604020202020204" pitchFamily="34" charset="0"/>
              </a:rPr>
              <a:t>employability</a:t>
            </a:r>
            <a:endParaRPr lang="en-GB" altLang="de-DE" sz="1800" b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93572" name="Rectangle 4">
            <a:extLst>
              <a:ext uri="{FF2B5EF4-FFF2-40B4-BE49-F238E27FC236}">
                <a16:creationId xmlns:a16="http://schemas.microsoft.com/office/drawing/2014/main" id="{C1579D68-D396-C47F-6CD6-56C318DDFD5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905000" y="1295400"/>
            <a:ext cx="1439863" cy="143986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city, </a:t>
            </a:r>
          </a:p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university</a:t>
            </a:r>
            <a:endParaRPr lang="en-GB" altLang="de-DE" sz="1800"/>
          </a:p>
        </p:txBody>
      </p:sp>
      <p:sp>
        <p:nvSpPr>
          <p:cNvPr id="493573" name="Rectangle 5">
            <a:extLst>
              <a:ext uri="{FF2B5EF4-FFF2-40B4-BE49-F238E27FC236}">
                <a16:creationId xmlns:a16="http://schemas.microsoft.com/office/drawing/2014/main" id="{55914B84-776C-1A95-E538-313B9F85069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357563" y="1295400"/>
            <a:ext cx="1438275" cy="1439863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students</a:t>
            </a:r>
            <a:endParaRPr lang="en-GB" altLang="de-DE" sz="1400" b="1">
              <a:latin typeface="Arial" panose="020B0604020202020204" pitchFamily="34" charset="0"/>
            </a:endParaRPr>
          </a:p>
        </p:txBody>
      </p:sp>
      <p:sp>
        <p:nvSpPr>
          <p:cNvPr id="493574" name="Rectangle 6">
            <a:extLst>
              <a:ext uri="{FF2B5EF4-FFF2-40B4-BE49-F238E27FC236}">
                <a16:creationId xmlns:a16="http://schemas.microsoft.com/office/drawing/2014/main" id="{BF281015-6653-0D85-E8DB-6B912F4AAC9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808538" y="1295400"/>
            <a:ext cx="1439862" cy="143986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study </a:t>
            </a:r>
          </a:p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outcome</a:t>
            </a:r>
            <a:endParaRPr lang="en-GB" altLang="de-DE" sz="1800"/>
          </a:p>
        </p:txBody>
      </p:sp>
      <p:sp>
        <p:nvSpPr>
          <p:cNvPr id="493575" name="Rectangle 7">
            <a:extLst>
              <a:ext uri="{FF2B5EF4-FFF2-40B4-BE49-F238E27FC236}">
                <a16:creationId xmlns:a16="http://schemas.microsoft.com/office/drawing/2014/main" id="{1E06239A-4030-064F-61EB-3E599F06CFC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357563" y="2747963"/>
            <a:ext cx="1438275" cy="1438275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teaching</a:t>
            </a:r>
            <a:endParaRPr lang="en-GB" altLang="de-DE" sz="1400" b="1">
              <a:latin typeface="Arial" panose="020B0604020202020204" pitchFamily="34" charset="0"/>
            </a:endParaRPr>
          </a:p>
        </p:txBody>
      </p:sp>
      <p:sp>
        <p:nvSpPr>
          <p:cNvPr id="493576" name="Rectangle 8">
            <a:extLst>
              <a:ext uri="{FF2B5EF4-FFF2-40B4-BE49-F238E27FC236}">
                <a16:creationId xmlns:a16="http://schemas.microsoft.com/office/drawing/2014/main" id="{9DEF4ECD-F415-2668-E9BF-2E3D1900D22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808538" y="2747963"/>
            <a:ext cx="1439862" cy="1438275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ressources</a:t>
            </a:r>
            <a:endParaRPr lang="en-GB" altLang="de-DE" sz="1400" b="1">
              <a:latin typeface="Arial" panose="020B0604020202020204" pitchFamily="34" charset="0"/>
            </a:endParaRPr>
          </a:p>
        </p:txBody>
      </p:sp>
      <p:sp>
        <p:nvSpPr>
          <p:cNvPr id="493577" name="Rectangle 9">
            <a:extLst>
              <a:ext uri="{FF2B5EF4-FFF2-40B4-BE49-F238E27FC236}">
                <a16:creationId xmlns:a16="http://schemas.microsoft.com/office/drawing/2014/main" id="{0828DDA7-445F-46B5-6486-A8B2085CC54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905000" y="4198938"/>
            <a:ext cx="1439863" cy="14398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de-DE" sz="1800" b="1">
                <a:solidFill>
                  <a:schemeClr val="bg2"/>
                </a:solidFill>
                <a:latin typeface="Arial" panose="020B0604020202020204" pitchFamily="34" charset="0"/>
              </a:rPr>
              <a:t>research</a:t>
            </a:r>
            <a:endParaRPr lang="en-GB" altLang="de-DE" sz="1400" b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93578" name="Rectangle 10">
            <a:extLst>
              <a:ext uri="{FF2B5EF4-FFF2-40B4-BE49-F238E27FC236}">
                <a16:creationId xmlns:a16="http://schemas.microsoft.com/office/drawing/2014/main" id="{046C3849-BEB0-FEAC-7C2F-E7B7CC6EDDC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808538" y="4198938"/>
            <a:ext cx="1439862" cy="14398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overall </a:t>
            </a:r>
          </a:p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assessment</a:t>
            </a:r>
          </a:p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(students,</a:t>
            </a:r>
          </a:p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professors)</a:t>
            </a:r>
            <a:endParaRPr lang="en-GB" altLang="de-DE" sz="1400" b="1">
              <a:latin typeface="Arial" panose="020B0604020202020204" pitchFamily="34" charset="0"/>
            </a:endParaRPr>
          </a:p>
        </p:txBody>
      </p:sp>
      <p:sp>
        <p:nvSpPr>
          <p:cNvPr id="493579" name="Rectangle 11">
            <a:extLst>
              <a:ext uri="{FF2B5EF4-FFF2-40B4-BE49-F238E27FC236}">
                <a16:creationId xmlns:a16="http://schemas.microsoft.com/office/drawing/2014/main" id="{7AD73525-34D0-2B09-CAB6-C094381C699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905000" y="2747963"/>
            <a:ext cx="1439863" cy="1438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internatio-</a:t>
            </a:r>
          </a:p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nalisation</a:t>
            </a:r>
            <a:endParaRPr lang="en-GB" altLang="de-DE" sz="1800"/>
          </a:p>
        </p:txBody>
      </p:sp>
      <p:sp>
        <p:nvSpPr>
          <p:cNvPr id="493580" name="Rectangle 12">
            <a:extLst>
              <a:ext uri="{FF2B5EF4-FFF2-40B4-BE49-F238E27FC236}">
                <a16:creationId xmlns:a16="http://schemas.microsoft.com/office/drawing/2014/main" id="{6F7E60B4-3B7A-B1A7-365C-8A563930A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445125"/>
            <a:ext cx="8353425" cy="5762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de-DE">
              <a:latin typeface="Arial" panose="020B0604020202020204" pitchFamily="34" charset="0"/>
            </a:endParaRPr>
          </a:p>
          <a:p>
            <a:pPr algn="ctr"/>
            <a:r>
              <a:rPr lang="en-GB" altLang="de-DE">
                <a:latin typeface="Arial" panose="020B0604020202020204" pitchFamily="34" charset="0"/>
              </a:rPr>
              <a:t>Each component comprises several indicators…, 35 in sum</a:t>
            </a:r>
          </a:p>
          <a:p>
            <a:pPr algn="ctr"/>
            <a:endParaRPr lang="en-GB" altLang="de-DE"/>
          </a:p>
        </p:txBody>
      </p:sp>
      <p:sp>
        <p:nvSpPr>
          <p:cNvPr id="493581" name="Rectangle 13">
            <a:extLst>
              <a:ext uri="{FF2B5EF4-FFF2-40B4-BE49-F238E27FC236}">
                <a16:creationId xmlns:a16="http://schemas.microsoft.com/office/drawing/2014/main" id="{1A241F74-2D10-69D0-18A5-E038A4E16A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1775" y="0"/>
            <a:ext cx="6048375" cy="990600"/>
          </a:xfrm>
        </p:spPr>
        <p:txBody>
          <a:bodyPr/>
          <a:lstStyle/>
          <a:p>
            <a:pPr algn="l"/>
            <a:r>
              <a:rPr lang="de-DE" altLang="de-DE"/>
              <a:t>Indicators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9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9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9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9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9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9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9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9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9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1" grpId="0" animBg="1"/>
      <p:bldP spid="493572" grpId="0" animBg="1"/>
      <p:bldP spid="493573" grpId="0" animBg="1"/>
      <p:bldP spid="493574" grpId="0" animBg="1"/>
      <p:bldP spid="493575" grpId="0" animBg="1"/>
      <p:bldP spid="493576" grpId="0" animBg="1"/>
      <p:bldP spid="493577" grpId="0" animBg="1"/>
      <p:bldP spid="493578" grpId="0" animBg="1"/>
      <p:bldP spid="493579" grpId="0" animBg="1"/>
      <p:bldP spid="49358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DD3893B-AD24-340E-0BF7-E52A670A51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09E3F-D99B-F042-9990-9F8AE2492131}" type="slidenum">
              <a:rPr lang="en-US" altLang="de-DE"/>
              <a:pPr/>
              <a:t>28</a:t>
            </a:fld>
            <a:endParaRPr lang="en-US" altLang="de-DE"/>
          </a:p>
        </p:txBody>
      </p:sp>
      <p:sp>
        <p:nvSpPr>
          <p:cNvPr id="503810" name="Rectangle 2">
            <a:extLst>
              <a:ext uri="{FF2B5EF4-FFF2-40B4-BE49-F238E27FC236}">
                <a16:creationId xmlns:a16="http://schemas.microsoft.com/office/drawing/2014/main" id="{B632B432-5200-FD48-4F71-4A45909767E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24075" y="0"/>
            <a:ext cx="7451725" cy="990600"/>
          </a:xfrm>
        </p:spPr>
        <p:txBody>
          <a:bodyPr/>
          <a:lstStyle/>
          <a:p>
            <a:r>
              <a:rPr lang="en-GB" altLang="de-DE" sz="3200"/>
              <a:t>Indicators: multi-perspectivity</a:t>
            </a:r>
          </a:p>
        </p:txBody>
      </p:sp>
      <p:sp>
        <p:nvSpPr>
          <p:cNvPr id="503811" name="Rectangle 3">
            <a:extLst>
              <a:ext uri="{FF2B5EF4-FFF2-40B4-BE49-F238E27FC236}">
                <a16:creationId xmlns:a16="http://schemas.microsoft.com/office/drawing/2014/main" id="{6798A346-F0A8-9883-1B5E-D286FC1EC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95400"/>
            <a:ext cx="72390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de-DE" sz="2800">
                <a:latin typeface="Arial" panose="020B0604020202020204" pitchFamily="34" charset="0"/>
              </a:rPr>
              <a:t>... from different data sources…</a:t>
            </a:r>
            <a:endParaRPr lang="en-GB" altLang="de-DE" sz="2800"/>
          </a:p>
        </p:txBody>
      </p:sp>
      <p:sp>
        <p:nvSpPr>
          <p:cNvPr id="503812" name="Rectangle 4">
            <a:extLst>
              <a:ext uri="{FF2B5EF4-FFF2-40B4-BE49-F238E27FC236}">
                <a16:creationId xmlns:a16="http://schemas.microsoft.com/office/drawing/2014/main" id="{AA71BA34-177E-5636-7F5A-4CD8F2C30C1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57200" y="2438400"/>
            <a:ext cx="1511300" cy="1511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de-DE" sz="1800" b="1">
                <a:solidFill>
                  <a:schemeClr val="bg2"/>
                </a:solidFill>
                <a:latin typeface="Arial" panose="020B0604020202020204" pitchFamily="34" charset="0"/>
              </a:rPr>
              <a:t>research</a:t>
            </a:r>
            <a:endParaRPr lang="en-GB" altLang="de-DE" sz="1400" b="1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grpSp>
        <p:nvGrpSpPr>
          <p:cNvPr id="503813" name="Group 5">
            <a:extLst>
              <a:ext uri="{FF2B5EF4-FFF2-40B4-BE49-F238E27FC236}">
                <a16:creationId xmlns:a16="http://schemas.microsoft.com/office/drawing/2014/main" id="{EF43A32A-0B6E-3F2B-AA63-6E465560A8AA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438400"/>
            <a:ext cx="5562600" cy="3124200"/>
            <a:chOff x="1344" y="1536"/>
            <a:chExt cx="3504" cy="1968"/>
          </a:xfrm>
        </p:grpSpPr>
        <p:sp>
          <p:nvSpPr>
            <p:cNvPr id="503814" name="Rectangle 6">
              <a:extLst>
                <a:ext uri="{FF2B5EF4-FFF2-40B4-BE49-F238E27FC236}">
                  <a16:creationId xmlns:a16="http://schemas.microsoft.com/office/drawing/2014/main" id="{430087DD-39AC-EBBD-964D-44C42D342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536"/>
              <a:ext cx="3504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90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buClr>
                  <a:srgbClr val="FF0000"/>
                </a:buClr>
                <a:buFont typeface="Webdings" pitchFamily="2" charset="2"/>
                <a:buChar char="&lt;"/>
              </a:pPr>
              <a:r>
                <a:rPr lang="en-GB" altLang="de-DE" sz="2000">
                  <a:latin typeface="Arial" panose="020B0604020202020204" pitchFamily="34" charset="0"/>
                </a:rPr>
                <a:t> </a:t>
              </a:r>
              <a:r>
                <a:rPr lang="en-GB" altLang="de-DE">
                  <a:latin typeface="Arial" panose="020B0604020202020204" pitchFamily="34" charset="0"/>
                </a:rPr>
                <a:t>publications /citations </a:t>
              </a:r>
            </a:p>
            <a:p>
              <a:pPr lvl="1">
                <a:buClr>
                  <a:srgbClr val="FF0000"/>
                </a:buClr>
                <a:buFont typeface="Webdings" pitchFamily="2" charset="2"/>
                <a:buNone/>
              </a:pPr>
              <a:r>
                <a:rPr lang="en-GB" altLang="de-DE">
                  <a:latin typeface="Arial" panose="020B0604020202020204" pitchFamily="34" charset="0"/>
                </a:rPr>
                <a:t>    (bibliometric analysis)</a:t>
              </a:r>
            </a:p>
          </p:txBody>
        </p:sp>
        <p:sp>
          <p:nvSpPr>
            <p:cNvPr id="503815" name="Rectangle 7">
              <a:extLst>
                <a:ext uri="{FF2B5EF4-FFF2-40B4-BE49-F238E27FC236}">
                  <a16:creationId xmlns:a16="http://schemas.microsoft.com/office/drawing/2014/main" id="{A6597C97-2F22-54AC-6934-D19488B12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232"/>
              <a:ext cx="3504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90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buClr>
                  <a:srgbClr val="FF0000"/>
                </a:buClr>
                <a:buFont typeface="Webdings" pitchFamily="2" charset="2"/>
                <a:buChar char="&lt;"/>
              </a:pPr>
              <a:r>
                <a:rPr lang="en-GB" altLang="de-DE" sz="2000">
                  <a:latin typeface="Arial" panose="020B0604020202020204" pitchFamily="34" charset="0"/>
                </a:rPr>
                <a:t> </a:t>
              </a:r>
              <a:r>
                <a:rPr lang="en-GB" altLang="de-DE">
                  <a:latin typeface="Arial" panose="020B0604020202020204" pitchFamily="34" charset="0"/>
                </a:rPr>
                <a:t>research grants</a:t>
              </a:r>
            </a:p>
            <a:p>
              <a:pPr lvl="1">
                <a:buClr>
                  <a:srgbClr val="FF0000"/>
                </a:buClr>
                <a:buFont typeface="Webdings" pitchFamily="2" charset="2"/>
                <a:buNone/>
              </a:pPr>
              <a:r>
                <a:rPr lang="en-GB" altLang="de-DE">
                  <a:latin typeface="Arial" panose="020B0604020202020204" pitchFamily="34" charset="0"/>
                </a:rPr>
                <a:t>    (faculties/departments)</a:t>
              </a:r>
            </a:p>
          </p:txBody>
        </p:sp>
        <p:sp>
          <p:nvSpPr>
            <p:cNvPr id="503816" name="Rectangle 8">
              <a:extLst>
                <a:ext uri="{FF2B5EF4-FFF2-40B4-BE49-F238E27FC236}">
                  <a16:creationId xmlns:a16="http://schemas.microsoft.com/office/drawing/2014/main" id="{126E4E2D-A2AE-192A-D755-01674A11D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928"/>
              <a:ext cx="3504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90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buClr>
                  <a:srgbClr val="FF0000"/>
                </a:buClr>
                <a:buFont typeface="Webdings" pitchFamily="2" charset="2"/>
                <a:buChar char="&lt;"/>
              </a:pPr>
              <a:r>
                <a:rPr lang="en-GB" altLang="de-DE" sz="2000">
                  <a:latin typeface="Arial" panose="020B0604020202020204" pitchFamily="34" charset="0"/>
                </a:rPr>
                <a:t> </a:t>
              </a:r>
              <a:r>
                <a:rPr lang="en-GB" altLang="de-DE">
                  <a:latin typeface="Arial" panose="020B0604020202020204" pitchFamily="34" charset="0"/>
                </a:rPr>
                <a:t>research reputation </a:t>
              </a:r>
            </a:p>
            <a:p>
              <a:pPr lvl="1">
                <a:buClr>
                  <a:srgbClr val="FF0000"/>
                </a:buClr>
                <a:buFont typeface="Webdings" pitchFamily="2" charset="2"/>
                <a:buNone/>
              </a:pPr>
              <a:r>
                <a:rPr lang="en-GB" altLang="de-DE">
                  <a:latin typeface="Arial" panose="020B0604020202020204" pitchFamily="34" charset="0"/>
                </a:rPr>
                <a:t>    (professors survey)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232C9790-73A4-D5CB-DA6C-9CEFA832C7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D51F8-9829-B349-97EC-55AF32A408E5}" type="slidenum">
              <a:rPr lang="en-US" altLang="de-DE"/>
              <a:pPr/>
              <a:t>29</a:t>
            </a:fld>
            <a:endParaRPr lang="en-US" altLang="de-DE"/>
          </a:p>
        </p:txBody>
      </p:sp>
      <p:sp>
        <p:nvSpPr>
          <p:cNvPr id="504834" name="Rectangle 2">
            <a:extLst>
              <a:ext uri="{FF2B5EF4-FFF2-40B4-BE49-F238E27FC236}">
                <a16:creationId xmlns:a16="http://schemas.microsoft.com/office/drawing/2014/main" id="{CD994204-295A-2411-B31B-15959EDE2B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sz="3200"/>
              <a:t>Indicators: multi-perspectivity</a:t>
            </a:r>
          </a:p>
        </p:txBody>
      </p:sp>
      <p:sp>
        <p:nvSpPr>
          <p:cNvPr id="504835" name="Rectangle 3">
            <a:extLst>
              <a:ext uri="{FF2B5EF4-FFF2-40B4-BE49-F238E27FC236}">
                <a16:creationId xmlns:a16="http://schemas.microsoft.com/office/drawing/2014/main" id="{62191224-6BD3-28EA-801F-38BB0F3F3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74676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de-DE" sz="2800">
                <a:latin typeface="Arial" panose="020B0604020202020204" pitchFamily="34" charset="0"/>
              </a:rPr>
              <a:t>... facts as well as judgements</a:t>
            </a:r>
          </a:p>
        </p:txBody>
      </p:sp>
      <p:sp>
        <p:nvSpPr>
          <p:cNvPr id="504836" name="Rectangle 4">
            <a:extLst>
              <a:ext uri="{FF2B5EF4-FFF2-40B4-BE49-F238E27FC236}">
                <a16:creationId xmlns:a16="http://schemas.microsoft.com/office/drawing/2014/main" id="{B8FF3954-663F-DF5A-639F-9F1736FDB5F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33400" y="2590800"/>
            <a:ext cx="1438275" cy="1438275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de-DE" sz="1800" b="1">
                <a:latin typeface="Arial" panose="020B0604020202020204" pitchFamily="34" charset="0"/>
              </a:rPr>
              <a:t>teaching</a:t>
            </a:r>
            <a:endParaRPr lang="en-GB" altLang="de-DE" sz="1400" b="1">
              <a:latin typeface="Arial" panose="020B0604020202020204" pitchFamily="34" charset="0"/>
            </a:endParaRPr>
          </a:p>
        </p:txBody>
      </p:sp>
      <p:grpSp>
        <p:nvGrpSpPr>
          <p:cNvPr id="504837" name="Group 5">
            <a:extLst>
              <a:ext uri="{FF2B5EF4-FFF2-40B4-BE49-F238E27FC236}">
                <a16:creationId xmlns:a16="http://schemas.microsoft.com/office/drawing/2014/main" id="{0A1BA957-DF69-E3A9-25A7-CBE185700ADF}"/>
              </a:ext>
            </a:extLst>
          </p:cNvPr>
          <p:cNvGrpSpPr>
            <a:grpSpLocks/>
          </p:cNvGrpSpPr>
          <p:nvPr/>
        </p:nvGrpSpPr>
        <p:grpSpPr bwMode="auto">
          <a:xfrm>
            <a:off x="2124075" y="2636838"/>
            <a:ext cx="5867400" cy="3074987"/>
            <a:chOff x="1338" y="1661"/>
            <a:chExt cx="3696" cy="1937"/>
          </a:xfrm>
        </p:grpSpPr>
        <p:sp>
          <p:nvSpPr>
            <p:cNvPr id="504838" name="Rectangle 6">
              <a:extLst>
                <a:ext uri="{FF2B5EF4-FFF2-40B4-BE49-F238E27FC236}">
                  <a16:creationId xmlns:a16="http://schemas.microsoft.com/office/drawing/2014/main" id="{014E3C98-7D29-4098-CF98-C9CDEB7FB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1661"/>
              <a:ext cx="3696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90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buClr>
                  <a:srgbClr val="FF0000"/>
                </a:buClr>
                <a:buFont typeface="Webdings" pitchFamily="2" charset="2"/>
                <a:buChar char="&lt;"/>
              </a:pPr>
              <a:r>
                <a:rPr lang="en-GB" altLang="de-DE" sz="2000">
                  <a:latin typeface="Arial" panose="020B0604020202020204" pitchFamily="34" charset="0"/>
                </a:rPr>
                <a:t> </a:t>
              </a:r>
              <a:r>
                <a:rPr lang="en-GB" altLang="de-DE">
                  <a:latin typeface="Arial" panose="020B0604020202020204" pitchFamily="34" charset="0"/>
                </a:rPr>
                <a:t>staff-students-ratio (fact)</a:t>
              </a:r>
            </a:p>
          </p:txBody>
        </p:sp>
        <p:sp>
          <p:nvSpPr>
            <p:cNvPr id="504839" name="Rectangle 7">
              <a:extLst>
                <a:ext uri="{FF2B5EF4-FFF2-40B4-BE49-F238E27FC236}">
                  <a16:creationId xmlns:a16="http://schemas.microsoft.com/office/drawing/2014/main" id="{982F68DB-03AB-6C37-78DF-9270B27F3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341"/>
              <a:ext cx="3696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90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buClr>
                  <a:srgbClr val="FF0000"/>
                </a:buClr>
                <a:buFont typeface="Webdings" pitchFamily="2" charset="2"/>
                <a:buChar char="&lt;"/>
              </a:pPr>
              <a:r>
                <a:rPr lang="en-GB" altLang="de-DE" sz="2000">
                  <a:latin typeface="Arial" panose="020B0604020202020204" pitchFamily="34" charset="0"/>
                </a:rPr>
                <a:t> </a:t>
              </a:r>
              <a:r>
                <a:rPr lang="en-GB" altLang="de-DE">
                  <a:latin typeface="Arial" panose="020B0604020202020204" pitchFamily="34" charset="0"/>
                </a:rPr>
                <a:t>student assessment of contact </a:t>
              </a:r>
            </a:p>
            <a:p>
              <a:pPr lvl="1">
                <a:buClr>
                  <a:srgbClr val="FF0000"/>
                </a:buClr>
                <a:buFont typeface="Webdings" pitchFamily="2" charset="2"/>
                <a:buNone/>
              </a:pPr>
              <a:r>
                <a:rPr lang="en-GB" altLang="de-DE">
                  <a:latin typeface="Arial" panose="020B0604020202020204" pitchFamily="34" charset="0"/>
                </a:rPr>
                <a:t>    between students and  professors</a:t>
              </a:r>
            </a:p>
          </p:txBody>
        </p:sp>
        <p:sp>
          <p:nvSpPr>
            <p:cNvPr id="504840" name="Rectangle 8">
              <a:extLst>
                <a:ext uri="{FF2B5EF4-FFF2-40B4-BE49-F238E27FC236}">
                  <a16:creationId xmlns:a16="http://schemas.microsoft.com/office/drawing/2014/main" id="{08C42B3B-D0B7-429F-4764-600640A73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3022"/>
              <a:ext cx="3696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90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buClr>
                  <a:srgbClr val="FF0000"/>
                </a:buClr>
                <a:buFont typeface="Webdings" pitchFamily="2" charset="2"/>
                <a:buChar char="&lt;"/>
              </a:pPr>
              <a:r>
                <a:rPr lang="en-GB" altLang="de-DE" sz="2000">
                  <a:latin typeface="Arial" panose="020B0604020202020204" pitchFamily="34" charset="0"/>
                </a:rPr>
                <a:t> </a:t>
              </a:r>
              <a:r>
                <a:rPr lang="en-GB" altLang="de-DE">
                  <a:latin typeface="Arial" panose="020B0604020202020204" pitchFamily="34" charset="0"/>
                </a:rPr>
                <a:t>student assessment of course </a:t>
              </a:r>
            </a:p>
            <a:p>
              <a:pPr lvl="1">
                <a:buClr>
                  <a:srgbClr val="FF0000"/>
                </a:buClr>
                <a:buFont typeface="Webdings" pitchFamily="2" charset="2"/>
                <a:buNone/>
              </a:pPr>
              <a:r>
                <a:rPr lang="en-GB" altLang="de-DE">
                  <a:latin typeface="Arial" panose="020B0604020202020204" pitchFamily="34" charset="0"/>
                </a:rPr>
                <a:t>    organisation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941AF376-A525-C2C5-E2B5-58425C5804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C770-FDE9-FF43-91ED-DFEBE2D64C6D}" type="slidenum">
              <a:rPr lang="en-US" altLang="de-DE"/>
              <a:pPr/>
              <a:t>3</a:t>
            </a:fld>
            <a:endParaRPr lang="en-US" altLang="de-DE"/>
          </a:p>
        </p:txBody>
      </p:sp>
      <p:sp>
        <p:nvSpPr>
          <p:cNvPr id="525314" name="Text Box 2">
            <a:extLst>
              <a:ext uri="{FF2B5EF4-FFF2-40B4-BE49-F238E27FC236}">
                <a16:creationId xmlns:a16="http://schemas.microsoft.com/office/drawing/2014/main" id="{421D0EE5-FB58-4B04-D738-30B22B16D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525315" name="Text Box 3">
            <a:extLst>
              <a:ext uri="{FF2B5EF4-FFF2-40B4-BE49-F238E27FC236}">
                <a16:creationId xmlns:a16="http://schemas.microsoft.com/office/drawing/2014/main" id="{D5100962-C76D-9F61-376E-0AA6E463F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013" y="304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525316" name="Rectangle 4">
            <a:extLst>
              <a:ext uri="{FF2B5EF4-FFF2-40B4-BE49-F238E27FC236}">
                <a16:creationId xmlns:a16="http://schemas.microsoft.com/office/drawing/2014/main" id="{97F0F58C-6468-161C-4C8C-037EF47F8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95400"/>
            <a:ext cx="8229600" cy="32861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altLang="de-DE" sz="3200" b="1">
                <a:latin typeface="Arial" panose="020B0604020202020204" pitchFamily="34" charset="0"/>
              </a:rPr>
              <a:t>„The system used by CHE  to evaluate universities is probably the best model available today in the world of higher education.“ </a:t>
            </a:r>
          </a:p>
        </p:txBody>
      </p:sp>
      <p:sp>
        <p:nvSpPr>
          <p:cNvPr id="525317" name="Rectangle 5">
            <a:extLst>
              <a:ext uri="{FF2B5EF4-FFF2-40B4-BE49-F238E27FC236}">
                <a16:creationId xmlns:a16="http://schemas.microsoft.com/office/drawing/2014/main" id="{3109B593-4503-6368-5D44-DCBC25A83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724400"/>
            <a:ext cx="8153400" cy="20605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altLang="de-DE" sz="2800">
                <a:latin typeface="Arial" panose="020B0604020202020204" pitchFamily="34" charset="0"/>
              </a:rPr>
              <a:t>Prof. Dr. Francois Tavenas</a:t>
            </a:r>
          </a:p>
          <a:p>
            <a:pPr algn="ctr"/>
            <a:r>
              <a:rPr lang="de-DE" altLang="de-DE">
                <a:latin typeface="Arial" panose="020B0604020202020204" pitchFamily="34" charset="0"/>
              </a:rPr>
              <a:t>Rector Emeritus of Université Laval (Quebec)</a:t>
            </a:r>
          </a:p>
          <a:p>
            <a:pPr algn="ctr"/>
            <a:r>
              <a:rPr lang="de-DE" altLang="de-DE">
                <a:latin typeface="Arial" panose="020B0604020202020204" pitchFamily="34" charset="0"/>
              </a:rPr>
              <a:t>Founding Rector of Université de Luxembourg</a:t>
            </a:r>
          </a:p>
          <a:p>
            <a:pPr algn="ctr"/>
            <a:r>
              <a:rPr lang="de-DE" altLang="de-DE" sz="1800">
                <a:latin typeface="Arial" panose="020B0604020202020204" pitchFamily="34" charset="0"/>
              </a:rPr>
              <a:t>Quality Assurance: A Reference System for Indicators and Evaluation Procedures, Brüssel April 2004</a:t>
            </a:r>
            <a:endParaRPr lang="de-DE" altLang="de-DE" sz="1800" b="1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>
            <a:extLst>
              <a:ext uri="{FF2B5EF4-FFF2-40B4-BE49-F238E27FC236}">
                <a16:creationId xmlns:a16="http://schemas.microsoft.com/office/drawing/2014/main" id="{7149DBEB-D0A0-33B6-61A4-075F1C5115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60958-5637-3043-B027-6C48512CDBDE}" type="slidenum">
              <a:rPr lang="en-US" altLang="de-DE"/>
              <a:pPr/>
              <a:t>30</a:t>
            </a:fld>
            <a:endParaRPr lang="en-US" altLang="de-DE"/>
          </a:p>
        </p:txBody>
      </p:sp>
      <p:sp>
        <p:nvSpPr>
          <p:cNvPr id="516098" name="Rectangle 2">
            <a:extLst>
              <a:ext uri="{FF2B5EF4-FFF2-40B4-BE49-F238E27FC236}">
                <a16:creationId xmlns:a16="http://schemas.microsoft.com/office/drawing/2014/main" id="{4F12AD66-6BA7-2295-D43E-64A83FB5B5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513" y="0"/>
            <a:ext cx="7464425" cy="990600"/>
          </a:xfrm>
        </p:spPr>
        <p:txBody>
          <a:bodyPr/>
          <a:lstStyle/>
          <a:p>
            <a:pPr algn="l"/>
            <a:r>
              <a:rPr lang="de-DE" altLang="de-DE" sz="3200"/>
              <a:t>Method of grouping I</a:t>
            </a:r>
          </a:p>
        </p:txBody>
      </p:sp>
      <p:sp>
        <p:nvSpPr>
          <p:cNvPr id="516099" name="Text Box 3">
            <a:extLst>
              <a:ext uri="{FF2B5EF4-FFF2-40B4-BE49-F238E27FC236}">
                <a16:creationId xmlns:a16="http://schemas.microsoft.com/office/drawing/2014/main" id="{CD1E71A4-06A5-A8D0-FDA8-E7AAF70E4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92238"/>
            <a:ext cx="33035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>
                <a:latin typeface="Arial" panose="020B0604020202020204" pitchFamily="34" charset="0"/>
              </a:rPr>
              <a:t>Different methods for </a:t>
            </a:r>
          </a:p>
          <a:p>
            <a:pPr>
              <a:buFontTx/>
              <a:buAutoNum type="alphaLcParenR"/>
            </a:pPr>
            <a:r>
              <a:rPr lang="de-DE" altLang="de-DE">
                <a:latin typeface="Arial" panose="020B0604020202020204" pitchFamily="34" charset="0"/>
              </a:rPr>
              <a:t>facts and </a:t>
            </a:r>
          </a:p>
          <a:p>
            <a:pPr>
              <a:buFontTx/>
              <a:buAutoNum type="alphaLcParenR"/>
            </a:pPr>
            <a:r>
              <a:rPr lang="de-DE" altLang="de-DE">
                <a:latin typeface="Arial" panose="020B0604020202020204" pitchFamily="34" charset="0"/>
              </a:rPr>
              <a:t>student judgements</a:t>
            </a:r>
          </a:p>
        </p:txBody>
      </p:sp>
      <p:sp>
        <p:nvSpPr>
          <p:cNvPr id="516100" name="Text Box 4">
            <a:extLst>
              <a:ext uri="{FF2B5EF4-FFF2-40B4-BE49-F238E27FC236}">
                <a16:creationId xmlns:a16="http://schemas.microsoft.com/office/drawing/2014/main" id="{911C2661-9460-12CB-DDEB-D2F87E8B4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97200"/>
            <a:ext cx="8853488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u="sng">
                <a:latin typeface="Arial" panose="020B0604020202020204" pitchFamily="34" charset="0"/>
              </a:rPr>
              <a:t>a) facts</a:t>
            </a:r>
          </a:p>
          <a:p>
            <a:endParaRPr lang="de-DE" altLang="de-DE" u="sng">
              <a:latin typeface="Arial" panose="020B0604020202020204" pitchFamily="34" charset="0"/>
            </a:endParaRPr>
          </a:p>
          <a:p>
            <a:r>
              <a:rPr lang="de-DE" altLang="de-DE">
                <a:latin typeface="Arial" panose="020B0604020202020204" pitchFamily="34" charset="0"/>
              </a:rPr>
              <a:t>Method: quartile distribution,</a:t>
            </a:r>
          </a:p>
          <a:p>
            <a:endParaRPr lang="de-DE" altLang="de-DE">
              <a:latin typeface="Arial" panose="020B0604020202020204" pitchFamily="34" charset="0"/>
            </a:endParaRPr>
          </a:p>
          <a:p>
            <a:r>
              <a:rPr lang="de-DE" altLang="de-DE">
                <a:latin typeface="Arial" panose="020B0604020202020204" pitchFamily="34" charset="0"/>
              </a:rPr>
              <a:t>i.e.:	the best			25% belong to </a:t>
            </a:r>
            <a:r>
              <a:rPr lang="de-DE" altLang="de-DE" b="1">
                <a:solidFill>
                  <a:srgbClr val="00CC00"/>
                </a:solidFill>
                <a:latin typeface="Arial" panose="020B0604020202020204" pitchFamily="34" charset="0"/>
              </a:rPr>
              <a:t>top group</a:t>
            </a:r>
          </a:p>
          <a:p>
            <a:r>
              <a:rPr lang="de-DE" altLang="de-DE">
                <a:latin typeface="Arial" panose="020B0604020202020204" pitchFamily="34" charset="0"/>
              </a:rPr>
              <a:t>		the worst	 		25 % belong to </a:t>
            </a:r>
            <a:r>
              <a:rPr lang="de-DE" altLang="de-DE" b="1">
                <a:solidFill>
                  <a:srgbClr val="FC2602"/>
                </a:solidFill>
                <a:latin typeface="Arial" panose="020B0604020202020204" pitchFamily="34" charset="0"/>
              </a:rPr>
              <a:t>bottom group</a:t>
            </a:r>
          </a:p>
          <a:p>
            <a:r>
              <a:rPr lang="de-DE" altLang="de-DE">
                <a:latin typeface="Arial" panose="020B0604020202020204" pitchFamily="34" charset="0"/>
              </a:rPr>
              <a:t>		and the intermediate	50 % to </a:t>
            </a:r>
            <a:r>
              <a:rPr lang="de-DE" altLang="de-DE" b="1">
                <a:solidFill>
                  <a:srgbClr val="FFFF00"/>
                </a:solidFill>
                <a:latin typeface="Arial" panose="020B0604020202020204" pitchFamily="34" charset="0"/>
              </a:rPr>
              <a:t>middle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6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6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0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>
            <a:extLst>
              <a:ext uri="{FF2B5EF4-FFF2-40B4-BE49-F238E27FC236}">
                <a16:creationId xmlns:a16="http://schemas.microsoft.com/office/drawing/2014/main" id="{CF239116-40CC-2034-1349-92283570F8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178F5-6485-B840-B0A9-83DF575878A9}" type="slidenum">
              <a:rPr lang="en-US" altLang="de-DE"/>
              <a:pPr/>
              <a:t>31</a:t>
            </a:fld>
            <a:endParaRPr lang="en-US" altLang="de-DE"/>
          </a:p>
        </p:txBody>
      </p:sp>
      <p:sp>
        <p:nvSpPr>
          <p:cNvPr id="517122" name="Rectangle 2">
            <a:extLst>
              <a:ext uri="{FF2B5EF4-FFF2-40B4-BE49-F238E27FC236}">
                <a16:creationId xmlns:a16="http://schemas.microsoft.com/office/drawing/2014/main" id="{122C261E-F671-0EEA-E337-FFB161B721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513" y="0"/>
            <a:ext cx="7464425" cy="990600"/>
          </a:xfrm>
        </p:spPr>
        <p:txBody>
          <a:bodyPr/>
          <a:lstStyle/>
          <a:p>
            <a:pPr algn="l"/>
            <a:r>
              <a:rPr lang="de-DE" altLang="de-DE" sz="3200"/>
              <a:t>Methods of grouping II</a:t>
            </a:r>
          </a:p>
        </p:txBody>
      </p:sp>
      <p:sp>
        <p:nvSpPr>
          <p:cNvPr id="517123" name="Text Box 3">
            <a:extLst>
              <a:ext uri="{FF2B5EF4-FFF2-40B4-BE49-F238E27FC236}">
                <a16:creationId xmlns:a16="http://schemas.microsoft.com/office/drawing/2014/main" id="{5B6DF2F6-5EF5-18A6-A3D3-ED2BB230C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341438"/>
            <a:ext cx="7050087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de-DE" u="sng">
                <a:latin typeface="Arial" panose="020B0604020202020204" pitchFamily="34" charset="0"/>
              </a:rPr>
              <a:t>b) Students‘ judgements:</a:t>
            </a:r>
          </a:p>
          <a:p>
            <a:endParaRPr lang="de-DE" altLang="de-DE" u="sng">
              <a:latin typeface="Arial" panose="020B0604020202020204" pitchFamily="34" charset="0"/>
            </a:endParaRPr>
          </a:p>
          <a:p>
            <a:r>
              <a:rPr lang="de-DE" altLang="de-DE">
                <a:latin typeface="Arial" panose="020B0604020202020204" pitchFamily="34" charset="0"/>
              </a:rPr>
              <a:t>taking into account </a:t>
            </a:r>
          </a:p>
          <a:p>
            <a:pPr>
              <a:buFontTx/>
              <a:buChar char="•"/>
            </a:pPr>
            <a:r>
              <a:rPr lang="de-DE" altLang="de-DE">
                <a:latin typeface="Arial" panose="020B0604020202020204" pitchFamily="34" charset="0"/>
              </a:rPr>
              <a:t>the mean for a university</a:t>
            </a:r>
          </a:p>
          <a:p>
            <a:pPr>
              <a:buFontTx/>
              <a:buChar char="•"/>
            </a:pPr>
            <a:r>
              <a:rPr lang="de-DE" altLang="de-DE">
                <a:latin typeface="Arial" panose="020B0604020202020204" pitchFamily="34" charset="0"/>
              </a:rPr>
              <a:t>the number of cases at a university and</a:t>
            </a:r>
          </a:p>
          <a:p>
            <a:pPr>
              <a:buFontTx/>
              <a:buChar char="•"/>
            </a:pPr>
            <a:r>
              <a:rPr lang="de-DE" altLang="de-DE">
                <a:latin typeface="Arial" panose="020B0604020202020204" pitchFamily="34" charset="0"/>
              </a:rPr>
              <a:t>the homogentiy/diversity within a university</a:t>
            </a:r>
          </a:p>
          <a:p>
            <a:endParaRPr lang="de-DE" altLang="de-DE">
              <a:latin typeface="Arial" panose="020B0604020202020204" pitchFamily="34" charset="0"/>
            </a:endParaRPr>
          </a:p>
          <a:p>
            <a:r>
              <a:rPr lang="de-DE" altLang="de-DE">
                <a:latin typeface="Arial" panose="020B0604020202020204" pitchFamily="34" charset="0"/>
              </a:rPr>
              <a:t>i.e. a university is ranked </a:t>
            </a:r>
            <a:r>
              <a:rPr lang="de-DE" altLang="de-DE" b="1">
                <a:solidFill>
                  <a:srgbClr val="00CC00"/>
                </a:solidFill>
                <a:latin typeface="Arial" panose="020B0604020202020204" pitchFamily="34" charset="0"/>
              </a:rPr>
              <a:t>top</a:t>
            </a:r>
            <a:r>
              <a:rPr lang="de-DE" altLang="de-DE">
                <a:latin typeface="Arial" panose="020B0604020202020204" pitchFamily="34" charset="0"/>
              </a:rPr>
              <a:t>, if</a:t>
            </a:r>
          </a:p>
          <a:p>
            <a:r>
              <a:rPr lang="de-DE" altLang="de-DE">
                <a:latin typeface="Arial" panose="020B0604020202020204" pitchFamily="34" charset="0"/>
              </a:rPr>
              <a:t>the confidence interval of a university is completely</a:t>
            </a:r>
          </a:p>
          <a:p>
            <a:r>
              <a:rPr lang="de-DE" altLang="de-DE">
                <a:latin typeface="Arial" panose="020B0604020202020204" pitchFamily="34" charset="0"/>
              </a:rPr>
              <a:t>better than the  overall mean of a discipline</a:t>
            </a:r>
          </a:p>
          <a:p>
            <a:endParaRPr lang="de-DE" altLang="de-DE">
              <a:latin typeface="Arial" panose="020B0604020202020204" pitchFamily="34" charset="0"/>
            </a:endParaRPr>
          </a:p>
          <a:p>
            <a:r>
              <a:rPr lang="de-DE" altLang="de-DE">
                <a:latin typeface="Arial" panose="020B0604020202020204" pitchFamily="34" charset="0"/>
              </a:rPr>
              <a:t>a university is ranked into the </a:t>
            </a:r>
            <a:r>
              <a:rPr lang="de-DE" altLang="de-DE" b="1">
                <a:solidFill>
                  <a:srgbClr val="FC2602"/>
                </a:solidFill>
                <a:latin typeface="Arial" panose="020B0604020202020204" pitchFamily="34" charset="0"/>
              </a:rPr>
              <a:t>bottom group</a:t>
            </a:r>
            <a:r>
              <a:rPr lang="de-DE" altLang="de-DE">
                <a:latin typeface="Arial" panose="020B0604020202020204" pitchFamily="34" charset="0"/>
              </a:rPr>
              <a:t>, if</a:t>
            </a:r>
          </a:p>
          <a:p>
            <a:r>
              <a:rPr lang="de-DE" altLang="de-DE">
                <a:latin typeface="Arial" panose="020B0604020202020204" pitchFamily="34" charset="0"/>
              </a:rPr>
              <a:t>the confidence interval of a university is completely</a:t>
            </a:r>
          </a:p>
          <a:p>
            <a:r>
              <a:rPr lang="de-DE" altLang="de-DE">
                <a:latin typeface="Arial" panose="020B0604020202020204" pitchFamily="34" charset="0"/>
              </a:rPr>
              <a:t>worse than the  overall mean of a discipline</a:t>
            </a:r>
          </a:p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>
            <a:extLst>
              <a:ext uri="{FF2B5EF4-FFF2-40B4-BE49-F238E27FC236}">
                <a16:creationId xmlns:a16="http://schemas.microsoft.com/office/drawing/2014/main" id="{83BA26CE-7CBD-70D3-8F72-BB29DBC035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67CC2-9B61-E84C-91F5-B19CA262E63C}" type="slidenum">
              <a:rPr lang="en-US" altLang="de-DE"/>
              <a:pPr/>
              <a:t>32</a:t>
            </a:fld>
            <a:endParaRPr lang="en-US" altLang="de-DE"/>
          </a:p>
        </p:txBody>
      </p:sp>
      <p:sp>
        <p:nvSpPr>
          <p:cNvPr id="518146" name="Rectangle 2">
            <a:extLst>
              <a:ext uri="{FF2B5EF4-FFF2-40B4-BE49-F238E27FC236}">
                <a16:creationId xmlns:a16="http://schemas.microsoft.com/office/drawing/2014/main" id="{356547D3-9A9C-DA2D-8870-8145A12CD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513" y="0"/>
            <a:ext cx="7464425" cy="990600"/>
          </a:xfrm>
        </p:spPr>
        <p:txBody>
          <a:bodyPr/>
          <a:lstStyle/>
          <a:p>
            <a:pPr algn="l"/>
            <a:r>
              <a:rPr lang="de-DE" altLang="de-DE" sz="3200"/>
              <a:t>Methods of grouping II</a:t>
            </a:r>
          </a:p>
        </p:txBody>
      </p:sp>
      <p:sp>
        <p:nvSpPr>
          <p:cNvPr id="518147" name="Line 3">
            <a:extLst>
              <a:ext uri="{FF2B5EF4-FFF2-40B4-BE49-F238E27FC236}">
                <a16:creationId xmlns:a16="http://schemas.microsoft.com/office/drawing/2014/main" id="{98E69870-BF63-33D2-AE81-9C4B565A66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0150" y="4148138"/>
            <a:ext cx="6135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18148" name="Group 4">
            <a:extLst>
              <a:ext uri="{FF2B5EF4-FFF2-40B4-BE49-F238E27FC236}">
                <a16:creationId xmlns:a16="http://schemas.microsoft.com/office/drawing/2014/main" id="{573D9E1C-0CF2-7397-A967-78B3D3E4E4BB}"/>
              </a:ext>
            </a:extLst>
          </p:cNvPr>
          <p:cNvGrpSpPr>
            <a:grpSpLocks/>
          </p:cNvGrpSpPr>
          <p:nvPr/>
        </p:nvGrpSpPr>
        <p:grpSpPr bwMode="auto">
          <a:xfrm>
            <a:off x="2617788" y="2427288"/>
            <a:ext cx="403225" cy="2014537"/>
            <a:chOff x="1649" y="1529"/>
            <a:chExt cx="254" cy="1269"/>
          </a:xfrm>
        </p:grpSpPr>
        <p:sp>
          <p:nvSpPr>
            <p:cNvPr id="518149" name="AutoShape 5">
              <a:extLst>
                <a:ext uri="{FF2B5EF4-FFF2-40B4-BE49-F238E27FC236}">
                  <a16:creationId xmlns:a16="http://schemas.microsoft.com/office/drawing/2014/main" id="{26577FBD-89B9-365D-070D-CF8D7889C4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151" y="2037"/>
              <a:ext cx="1249" cy="254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518150" name="AutoShape 6">
              <a:extLst>
                <a:ext uri="{FF2B5EF4-FFF2-40B4-BE49-F238E27FC236}">
                  <a16:creationId xmlns:a16="http://schemas.microsoft.com/office/drawing/2014/main" id="{DEB37B5B-B576-2DA2-2E3B-6DA4F11A0355}"/>
                </a:ext>
              </a:extLst>
            </p:cNvPr>
            <p:cNvCxnSpPr>
              <a:cxnSpLocks noChangeShapeType="1"/>
              <a:stCxn id="518149" idx="3"/>
              <a:endCxn id="518149" idx="1"/>
            </p:cNvCxnSpPr>
            <p:nvPr/>
          </p:nvCxnSpPr>
          <p:spPr bwMode="auto">
            <a:xfrm>
              <a:off x="1775" y="1529"/>
              <a:ext cx="0" cy="1269"/>
            </a:xfrm>
            <a:prstGeom prst="straightConnector1">
              <a:avLst/>
            </a:prstGeom>
            <a:noFill/>
            <a:ln w="44450" cap="rnd">
              <a:solidFill>
                <a:srgbClr val="FF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8151" name="Line 7">
              <a:extLst>
                <a:ext uri="{FF2B5EF4-FFF2-40B4-BE49-F238E27FC236}">
                  <a16:creationId xmlns:a16="http://schemas.microsoft.com/office/drawing/2014/main" id="{2A4E5F42-3A18-7E02-85EB-E3FB62DDB5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1" y="2164"/>
              <a:ext cx="170" cy="0"/>
            </a:xfrm>
            <a:prstGeom prst="line">
              <a:avLst/>
            </a:prstGeom>
            <a:noFill/>
            <a:ln w="444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18152" name="Text Box 8">
            <a:extLst>
              <a:ext uri="{FF2B5EF4-FFF2-40B4-BE49-F238E27FC236}">
                <a16:creationId xmlns:a16="http://schemas.microsoft.com/office/drawing/2014/main" id="{3AFD5DF5-9535-9346-EF60-4F3F7F016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276475"/>
            <a:ext cx="857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>
                <a:latin typeface="Arial" panose="020B0604020202020204" pitchFamily="34" charset="0"/>
              </a:rPr>
              <a:t>mean</a:t>
            </a:r>
            <a:br>
              <a:rPr lang="de-DE" altLang="de-DE" sz="1800">
                <a:latin typeface="Arial" panose="020B0604020202020204" pitchFamily="34" charset="0"/>
              </a:rPr>
            </a:br>
            <a:r>
              <a:rPr lang="de-DE" altLang="de-DE" sz="1800">
                <a:latin typeface="Arial" panose="020B0604020202020204" pitchFamily="34" charset="0"/>
              </a:rPr>
              <a:t>univ. 1</a:t>
            </a:r>
          </a:p>
        </p:txBody>
      </p:sp>
      <p:cxnSp>
        <p:nvCxnSpPr>
          <p:cNvPr id="518153" name="AutoShape 9">
            <a:extLst>
              <a:ext uri="{FF2B5EF4-FFF2-40B4-BE49-F238E27FC236}">
                <a16:creationId xmlns:a16="http://schemas.microsoft.com/office/drawing/2014/main" id="{D3C8E05E-A207-8582-8FB5-A228884BF7D2}"/>
              </a:ext>
            </a:extLst>
          </p:cNvPr>
          <p:cNvCxnSpPr>
            <a:cxnSpLocks noChangeShapeType="1"/>
            <a:stCxn id="518152" idx="1"/>
            <a:endCxn id="518149" idx="2"/>
          </p:cNvCxnSpPr>
          <p:nvPr/>
        </p:nvCxnSpPr>
        <p:spPr bwMode="auto">
          <a:xfrm flipH="1">
            <a:off x="3041650" y="2597150"/>
            <a:ext cx="306388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18154" name="Group 10">
            <a:extLst>
              <a:ext uri="{FF2B5EF4-FFF2-40B4-BE49-F238E27FC236}">
                <a16:creationId xmlns:a16="http://schemas.microsoft.com/office/drawing/2014/main" id="{CF6B8484-F25C-A010-CDBF-9665E384EBAC}"/>
              </a:ext>
            </a:extLst>
          </p:cNvPr>
          <p:cNvGrpSpPr>
            <a:grpSpLocks/>
          </p:cNvGrpSpPr>
          <p:nvPr/>
        </p:nvGrpSpPr>
        <p:grpSpPr bwMode="auto">
          <a:xfrm>
            <a:off x="708025" y="2008188"/>
            <a:ext cx="355600" cy="4175125"/>
            <a:chOff x="561" y="889"/>
            <a:chExt cx="253" cy="3020"/>
          </a:xfrm>
        </p:grpSpPr>
        <p:sp>
          <p:nvSpPr>
            <p:cNvPr id="518155" name="Line 11">
              <a:extLst>
                <a:ext uri="{FF2B5EF4-FFF2-40B4-BE49-F238E27FC236}">
                  <a16:creationId xmlns:a16="http://schemas.microsoft.com/office/drawing/2014/main" id="{6C19ABBA-2DA1-6BF8-2FEC-E478804CE1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201"/>
              <a:ext cx="0" cy="2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8156" name="Text Box 12">
              <a:extLst>
                <a:ext uri="{FF2B5EF4-FFF2-40B4-BE49-F238E27FC236}">
                  <a16:creationId xmlns:a16="http://schemas.microsoft.com/office/drawing/2014/main" id="{562179CB-22DF-AE93-A613-2A23E6E26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" y="889"/>
              <a:ext cx="253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518157" name="Text Box 13">
              <a:extLst>
                <a:ext uri="{FF2B5EF4-FFF2-40B4-BE49-F238E27FC236}">
                  <a16:creationId xmlns:a16="http://schemas.microsoft.com/office/drawing/2014/main" id="{0E29E1F3-1B89-FDFC-4896-C78984A67E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" y="3578"/>
              <a:ext cx="253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>
                  <a:latin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518158" name="Text Box 14">
            <a:extLst>
              <a:ext uri="{FF2B5EF4-FFF2-40B4-BE49-F238E27FC236}">
                <a16:creationId xmlns:a16="http://schemas.microsoft.com/office/drawing/2014/main" id="{5A597F10-1B4D-4C34-1A51-692613376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998913"/>
            <a:ext cx="14922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800">
                <a:latin typeface="Arial" panose="020B0604020202020204" pitchFamily="34" charset="0"/>
              </a:rPr>
              <a:t>overall mean</a:t>
            </a:r>
          </a:p>
        </p:txBody>
      </p:sp>
      <p:sp>
        <p:nvSpPr>
          <p:cNvPr id="518159" name="Text Box 15">
            <a:extLst>
              <a:ext uri="{FF2B5EF4-FFF2-40B4-BE49-F238E27FC236}">
                <a16:creationId xmlns:a16="http://schemas.microsoft.com/office/drawing/2014/main" id="{FA9A033A-C3C4-047C-655C-778D7E3FB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975" y="1341438"/>
            <a:ext cx="831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>
                <a:latin typeface="Arial" panose="020B0604020202020204" pitchFamily="34" charset="0"/>
              </a:rPr>
              <a:t>Univ.4</a:t>
            </a:r>
          </a:p>
          <a:p>
            <a:pPr algn="ctr"/>
            <a:endParaRPr lang="de-DE" altLang="de-DE" sz="1800">
              <a:latin typeface="Arial" panose="020B0604020202020204" pitchFamily="34" charset="0"/>
            </a:endParaRPr>
          </a:p>
        </p:txBody>
      </p:sp>
      <p:cxnSp>
        <p:nvCxnSpPr>
          <p:cNvPr id="518160" name="AutoShape 16">
            <a:extLst>
              <a:ext uri="{FF2B5EF4-FFF2-40B4-BE49-F238E27FC236}">
                <a16:creationId xmlns:a16="http://schemas.microsoft.com/office/drawing/2014/main" id="{403A6720-18EB-7CBB-63A9-9FE7BC57CE84}"/>
              </a:ext>
            </a:extLst>
          </p:cNvPr>
          <p:cNvCxnSpPr>
            <a:cxnSpLocks noChangeShapeType="1"/>
            <a:stCxn id="518162" idx="3"/>
            <a:endCxn id="518162" idx="1"/>
          </p:cNvCxnSpPr>
          <p:nvPr/>
        </p:nvCxnSpPr>
        <p:spPr bwMode="auto">
          <a:xfrm>
            <a:off x="6438900" y="4286250"/>
            <a:ext cx="0" cy="1333500"/>
          </a:xfrm>
          <a:prstGeom prst="straightConnector1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18161" name="Group 17">
            <a:extLst>
              <a:ext uri="{FF2B5EF4-FFF2-40B4-BE49-F238E27FC236}">
                <a16:creationId xmlns:a16="http://schemas.microsoft.com/office/drawing/2014/main" id="{84F4FB47-6F16-05BB-FB9C-BAE9B165303B}"/>
              </a:ext>
            </a:extLst>
          </p:cNvPr>
          <p:cNvGrpSpPr>
            <a:grpSpLocks/>
          </p:cNvGrpSpPr>
          <p:nvPr/>
        </p:nvGrpSpPr>
        <p:grpSpPr bwMode="auto">
          <a:xfrm>
            <a:off x="6237288" y="4302125"/>
            <a:ext cx="406400" cy="1303338"/>
            <a:chOff x="4512" y="2496"/>
            <a:chExt cx="288" cy="1008"/>
          </a:xfrm>
        </p:grpSpPr>
        <p:sp>
          <p:nvSpPr>
            <p:cNvPr id="518162" name="AutoShape 18">
              <a:extLst>
                <a:ext uri="{FF2B5EF4-FFF2-40B4-BE49-F238E27FC236}">
                  <a16:creationId xmlns:a16="http://schemas.microsoft.com/office/drawing/2014/main" id="{2DE46CFF-D71D-BCFA-96CD-ED14408850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152" y="2856"/>
              <a:ext cx="1008" cy="288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8163" name="Line 19">
              <a:extLst>
                <a:ext uri="{FF2B5EF4-FFF2-40B4-BE49-F238E27FC236}">
                  <a16:creationId xmlns:a16="http://schemas.microsoft.com/office/drawing/2014/main" id="{78096710-0357-44BD-F4A6-404880A0FC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3000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18164" name="Text Box 20">
            <a:extLst>
              <a:ext uri="{FF2B5EF4-FFF2-40B4-BE49-F238E27FC236}">
                <a16:creationId xmlns:a16="http://schemas.microsoft.com/office/drawing/2014/main" id="{7A209221-0AC2-84DA-1BC3-776F31EC8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1341438"/>
            <a:ext cx="895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>
                <a:latin typeface="Arial" panose="020B0604020202020204" pitchFamily="34" charset="0"/>
              </a:rPr>
              <a:t>Univ. 2</a:t>
            </a:r>
          </a:p>
          <a:p>
            <a:pPr algn="ctr"/>
            <a:endParaRPr lang="de-DE" altLang="de-DE" sz="1800">
              <a:latin typeface="Arial" panose="020B0604020202020204" pitchFamily="34" charset="0"/>
            </a:endParaRPr>
          </a:p>
        </p:txBody>
      </p:sp>
      <p:cxnSp>
        <p:nvCxnSpPr>
          <p:cNvPr id="518165" name="AutoShape 21">
            <a:extLst>
              <a:ext uri="{FF2B5EF4-FFF2-40B4-BE49-F238E27FC236}">
                <a16:creationId xmlns:a16="http://schemas.microsoft.com/office/drawing/2014/main" id="{20A342D9-52D1-CED4-F41C-CF599EB26873}"/>
              </a:ext>
            </a:extLst>
          </p:cNvPr>
          <p:cNvCxnSpPr>
            <a:cxnSpLocks noChangeShapeType="1"/>
            <a:stCxn id="518167" idx="3"/>
            <a:endCxn id="518167" idx="1"/>
          </p:cNvCxnSpPr>
          <p:nvPr/>
        </p:nvCxnSpPr>
        <p:spPr bwMode="auto">
          <a:xfrm>
            <a:off x="4013200" y="3171825"/>
            <a:ext cx="0" cy="906463"/>
          </a:xfrm>
          <a:prstGeom prst="straightConnector1">
            <a:avLst/>
          </a:prstGeom>
          <a:noFill/>
          <a:ln w="38100" cap="rnd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18166" name="Group 22">
            <a:extLst>
              <a:ext uri="{FF2B5EF4-FFF2-40B4-BE49-F238E27FC236}">
                <a16:creationId xmlns:a16="http://schemas.microsoft.com/office/drawing/2014/main" id="{5C62336F-0226-03FB-D7FF-DFB3E8E11FDF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3187700"/>
            <a:ext cx="404813" cy="868363"/>
            <a:chOff x="2770" y="1632"/>
            <a:chExt cx="288" cy="672"/>
          </a:xfrm>
        </p:grpSpPr>
        <p:sp>
          <p:nvSpPr>
            <p:cNvPr id="518167" name="AutoShape 23">
              <a:extLst>
                <a:ext uri="{FF2B5EF4-FFF2-40B4-BE49-F238E27FC236}">
                  <a16:creationId xmlns:a16="http://schemas.microsoft.com/office/drawing/2014/main" id="{A646665B-0054-2883-4B8A-76516E5918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578" y="1824"/>
              <a:ext cx="672" cy="288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8168" name="Line 24">
              <a:extLst>
                <a:ext uri="{FF2B5EF4-FFF2-40B4-BE49-F238E27FC236}">
                  <a16:creationId xmlns:a16="http://schemas.microsoft.com/office/drawing/2014/main" id="{9642B1F1-C077-4C1B-FBE5-73E6602AA8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8" y="1968"/>
              <a:ext cx="192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518169" name="AutoShape 25">
            <a:extLst>
              <a:ext uri="{FF2B5EF4-FFF2-40B4-BE49-F238E27FC236}">
                <a16:creationId xmlns:a16="http://schemas.microsoft.com/office/drawing/2014/main" id="{97284BFD-3E96-210D-7CFC-1B7B69998B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57788" y="3821113"/>
            <a:ext cx="1587" cy="546100"/>
          </a:xfrm>
          <a:prstGeom prst="straightConnector1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8170" name="Line 26">
            <a:extLst>
              <a:ext uri="{FF2B5EF4-FFF2-40B4-BE49-F238E27FC236}">
                <a16:creationId xmlns:a16="http://schemas.microsoft.com/office/drawing/2014/main" id="{A6ADF93C-AB6F-2DCE-2C39-484B9226C9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3800" y="4056063"/>
            <a:ext cx="2714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8171" name="Text Box 27">
            <a:extLst>
              <a:ext uri="{FF2B5EF4-FFF2-40B4-BE49-F238E27FC236}">
                <a16:creationId xmlns:a16="http://schemas.microsoft.com/office/drawing/2014/main" id="{E26BF254-0958-1538-348B-2718B4633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975" y="1341438"/>
            <a:ext cx="895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>
                <a:latin typeface="Arial" panose="020B0604020202020204" pitchFamily="34" charset="0"/>
              </a:rPr>
              <a:t>Univ. 3</a:t>
            </a:r>
          </a:p>
          <a:p>
            <a:pPr algn="ctr"/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518172" name="AutoShape 28">
            <a:extLst>
              <a:ext uri="{FF2B5EF4-FFF2-40B4-BE49-F238E27FC236}">
                <a16:creationId xmlns:a16="http://schemas.microsoft.com/office/drawing/2014/main" id="{3EB56652-A8DF-3F95-B032-C933E41B7ACD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853781" y="3891757"/>
            <a:ext cx="547687" cy="406400"/>
          </a:xfrm>
          <a:prstGeom prst="bracketPair">
            <a:avLst>
              <a:gd name="adj" fmla="val 16667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8173" name="Text Box 29">
            <a:extLst>
              <a:ext uri="{FF2B5EF4-FFF2-40B4-BE49-F238E27FC236}">
                <a16:creationId xmlns:a16="http://schemas.microsoft.com/office/drawing/2014/main" id="{7590FEE7-F68A-7EB7-101F-16231ADD3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5538" y="1341438"/>
            <a:ext cx="831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>
                <a:latin typeface="Arial" panose="020B0604020202020204" pitchFamily="34" charset="0"/>
              </a:rPr>
              <a:t>Univ.1</a:t>
            </a:r>
          </a:p>
          <a:p>
            <a:pPr algn="ctr"/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518175" name="AutoShape 31">
            <a:extLst>
              <a:ext uri="{FF2B5EF4-FFF2-40B4-BE49-F238E27FC236}">
                <a16:creationId xmlns:a16="http://schemas.microsoft.com/office/drawing/2014/main" id="{DDA7BCF0-64B1-7824-C5E5-514D38ACF6E5}"/>
              </a:ext>
            </a:extLst>
          </p:cNvPr>
          <p:cNvSpPr>
            <a:spLocks/>
          </p:cNvSpPr>
          <p:nvPr/>
        </p:nvSpPr>
        <p:spPr bwMode="auto">
          <a:xfrm>
            <a:off x="2339975" y="2492375"/>
            <a:ext cx="287338" cy="1944688"/>
          </a:xfrm>
          <a:prstGeom prst="leftBrace">
            <a:avLst>
              <a:gd name="adj1" fmla="val 564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8176" name="Text Box 32">
            <a:extLst>
              <a:ext uri="{FF2B5EF4-FFF2-40B4-BE49-F238E27FC236}">
                <a16:creationId xmlns:a16="http://schemas.microsoft.com/office/drawing/2014/main" id="{0459105D-A1B6-7CA9-3467-D43AD13EF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0163" y="3068638"/>
            <a:ext cx="920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800">
                <a:latin typeface="Arial" panose="020B0604020202020204" pitchFamily="34" charset="0"/>
              </a:rPr>
              <a:t>conf.</a:t>
            </a:r>
          </a:p>
          <a:p>
            <a:pPr algn="ctr"/>
            <a:r>
              <a:rPr lang="de-DE" altLang="de-DE" sz="1800">
                <a:latin typeface="Arial" panose="020B0604020202020204" pitchFamily="34" charset="0"/>
              </a:rPr>
              <a:t>interval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>
            <a:extLst>
              <a:ext uri="{FF2B5EF4-FFF2-40B4-BE49-F238E27FC236}">
                <a16:creationId xmlns:a16="http://schemas.microsoft.com/office/drawing/2014/main" id="{72290A4C-BECD-820B-3DAE-6CB0BAF0B5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3063B-D279-8B48-9E5D-1FAD4CD66BD0}" type="slidenum">
              <a:rPr lang="en-US" altLang="de-DE"/>
              <a:pPr/>
              <a:t>33</a:t>
            </a:fld>
            <a:endParaRPr lang="en-US" altLang="de-DE"/>
          </a:p>
        </p:txBody>
      </p:sp>
      <p:sp>
        <p:nvSpPr>
          <p:cNvPr id="515074" name="Rectangle 2">
            <a:extLst>
              <a:ext uri="{FF2B5EF4-FFF2-40B4-BE49-F238E27FC236}">
                <a16:creationId xmlns:a16="http://schemas.microsoft.com/office/drawing/2014/main" id="{3EF6731E-2E60-68AF-971B-AB79D6FAC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515077" name="Rectangle 5">
            <a:extLst>
              <a:ext uri="{FF2B5EF4-FFF2-40B4-BE49-F238E27FC236}">
                <a16:creationId xmlns:a16="http://schemas.microsoft.com/office/drawing/2014/main" id="{54F177B0-8537-6105-D481-CF5B4981AB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BC72405A-8142-2FBC-A4DD-32EAE78B7B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ECA13-2E77-AD4D-89D8-5DEFB3FDABCF}" type="slidenum">
              <a:rPr lang="en-US" altLang="de-DE"/>
              <a:pPr/>
              <a:t>4</a:t>
            </a:fld>
            <a:endParaRPr lang="en-US" altLang="de-DE"/>
          </a:p>
        </p:txBody>
      </p:sp>
      <p:sp>
        <p:nvSpPr>
          <p:cNvPr id="487426" name="Text Box 2">
            <a:extLst>
              <a:ext uri="{FF2B5EF4-FFF2-40B4-BE49-F238E27FC236}">
                <a16:creationId xmlns:a16="http://schemas.microsoft.com/office/drawing/2014/main" id="{D2482834-D18A-9B2A-8F30-23215C083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487427" name="Rectangle 3">
            <a:extLst>
              <a:ext uri="{FF2B5EF4-FFF2-40B4-BE49-F238E27FC236}">
                <a16:creationId xmlns:a16="http://schemas.microsoft.com/office/drawing/2014/main" id="{D6B4D41A-0A1C-828E-2BF0-FDE2B549E3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8175" y="0"/>
            <a:ext cx="6551613" cy="990600"/>
          </a:xfrm>
        </p:spPr>
        <p:txBody>
          <a:bodyPr/>
          <a:lstStyle/>
          <a:p>
            <a:r>
              <a:rPr lang="de-DE" altLang="de-DE"/>
              <a:t>5 CHE-Ranking Principles</a:t>
            </a:r>
          </a:p>
        </p:txBody>
      </p:sp>
      <p:sp>
        <p:nvSpPr>
          <p:cNvPr id="487428" name="Rectangle 4">
            <a:extLst>
              <a:ext uri="{FF2B5EF4-FFF2-40B4-BE49-F238E27FC236}">
                <a16:creationId xmlns:a16="http://schemas.microsoft.com/office/drawing/2014/main" id="{C9755617-67EE-7D77-A3B4-624CE1150A17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0" y="1270000"/>
            <a:ext cx="1800225" cy="539908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</a:rPr>
              <a:t>No 1</a:t>
            </a:r>
          </a:p>
          <a:p>
            <a:pPr algn="ctr"/>
            <a:endParaRPr lang="de-DE" altLang="de-DE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</a:rPr>
              <a:t>comparison</a:t>
            </a:r>
          </a:p>
          <a:p>
            <a:pPr algn="ctr"/>
            <a: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</a:rPr>
              <a:t>of </a:t>
            </a:r>
          </a:p>
          <a:p>
            <a:pPr algn="ctr"/>
            <a:r>
              <a:rPr lang="de-DE" altLang="de-DE" b="1">
                <a:solidFill>
                  <a:srgbClr val="000000"/>
                </a:solidFill>
                <a:latin typeface="Arial" panose="020B0604020202020204" pitchFamily="34" charset="0"/>
              </a:rPr>
              <a:t>disciplines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87429" name="Picture 5">
            <a:extLst>
              <a:ext uri="{FF2B5EF4-FFF2-40B4-BE49-F238E27FC236}">
                <a16:creationId xmlns:a16="http://schemas.microsoft.com/office/drawing/2014/main" id="{C751619F-F508-E369-22D8-43880A15C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0" t="15538" r="18262"/>
          <a:stretch>
            <a:fillRect/>
          </a:stretch>
        </p:blipFill>
        <p:spPr bwMode="auto">
          <a:xfrm>
            <a:off x="1908175" y="1227138"/>
            <a:ext cx="5905500" cy="563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8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>
            <a:extLst>
              <a:ext uri="{FF2B5EF4-FFF2-40B4-BE49-F238E27FC236}">
                <a16:creationId xmlns:a16="http://schemas.microsoft.com/office/drawing/2014/main" id="{9F92F76D-A606-4EB0-04D4-195AA9F90A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6C076-9682-674E-9F6A-7B943CFA6880}" type="slidenum">
              <a:rPr lang="en-US" altLang="de-DE"/>
              <a:pPr/>
              <a:t>5</a:t>
            </a:fld>
            <a:endParaRPr lang="en-US" altLang="de-DE"/>
          </a:p>
        </p:txBody>
      </p:sp>
      <p:sp>
        <p:nvSpPr>
          <p:cNvPr id="488450" name="AutoShape 2">
            <a:extLst>
              <a:ext uri="{FF2B5EF4-FFF2-40B4-BE49-F238E27FC236}">
                <a16:creationId xmlns:a16="http://schemas.microsoft.com/office/drawing/2014/main" id="{CA6CAB4C-29C9-83C1-217B-A8D089447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3" y="1666875"/>
            <a:ext cx="2016125" cy="10795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1998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business,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chemistry</a:t>
            </a:r>
          </a:p>
        </p:txBody>
      </p:sp>
      <p:sp>
        <p:nvSpPr>
          <p:cNvPr id="488451" name="AutoShape 3">
            <a:extLst>
              <a:ext uri="{FF2B5EF4-FFF2-40B4-BE49-F238E27FC236}">
                <a16:creationId xmlns:a16="http://schemas.microsoft.com/office/drawing/2014/main" id="{FFA6F89D-6001-BD8E-8182-07A17C5D0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3" y="2973388"/>
            <a:ext cx="2016125" cy="10795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1999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law, 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sciences.</a:t>
            </a:r>
          </a:p>
        </p:txBody>
      </p:sp>
      <p:sp>
        <p:nvSpPr>
          <p:cNvPr id="488452" name="AutoShape 4">
            <a:extLst>
              <a:ext uri="{FF2B5EF4-FFF2-40B4-BE49-F238E27FC236}">
                <a16:creationId xmlns:a16="http://schemas.microsoft.com/office/drawing/2014/main" id="{E5CC0CC6-3723-130A-61A6-233C8FE17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3" y="4281488"/>
            <a:ext cx="2016125" cy="10795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2000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engineering.</a:t>
            </a:r>
          </a:p>
        </p:txBody>
      </p:sp>
      <p:sp>
        <p:nvSpPr>
          <p:cNvPr id="488453" name="AutoShape 5">
            <a:extLst>
              <a:ext uri="{FF2B5EF4-FFF2-40B4-BE49-F238E27FC236}">
                <a16:creationId xmlns:a16="http://schemas.microsoft.com/office/drawing/2014/main" id="{D44BFE72-63EF-0DE2-E5AD-CDDF8C3A2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3" y="5589588"/>
            <a:ext cx="2016125" cy="10795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2001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humanities</a:t>
            </a:r>
          </a:p>
        </p:txBody>
      </p:sp>
      <p:sp>
        <p:nvSpPr>
          <p:cNvPr id="488454" name="AutoShape 6">
            <a:extLst>
              <a:ext uri="{FF2B5EF4-FFF2-40B4-BE49-F238E27FC236}">
                <a16:creationId xmlns:a16="http://schemas.microsoft.com/office/drawing/2014/main" id="{0B2A1A21-22FD-BAAA-100A-9E04DC822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038" y="1666875"/>
            <a:ext cx="2174875" cy="10795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2002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business, law,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soc. sciences</a:t>
            </a:r>
          </a:p>
        </p:txBody>
      </p:sp>
      <p:sp>
        <p:nvSpPr>
          <p:cNvPr id="488455" name="AutoShape 7">
            <a:extLst>
              <a:ext uri="{FF2B5EF4-FFF2-40B4-BE49-F238E27FC236}">
                <a16:creationId xmlns:a16="http://schemas.microsoft.com/office/drawing/2014/main" id="{0DA0EEC9-A3A7-F310-EB72-0932AAB12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038" y="2973388"/>
            <a:ext cx="2160587" cy="10795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2003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 sciences,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medicine</a:t>
            </a:r>
          </a:p>
        </p:txBody>
      </p:sp>
      <p:sp>
        <p:nvSpPr>
          <p:cNvPr id="488456" name="AutoShape 8">
            <a:extLst>
              <a:ext uri="{FF2B5EF4-FFF2-40B4-BE49-F238E27FC236}">
                <a16:creationId xmlns:a16="http://schemas.microsoft.com/office/drawing/2014/main" id="{02012E87-AB21-7CC4-2445-45724B7BD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038" y="4281488"/>
            <a:ext cx="2160587" cy="2316162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2004</a:t>
            </a:r>
          </a:p>
          <a:p>
            <a:pPr algn="ctr"/>
            <a:endParaRPr lang="de-DE" altLang="de-DE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engeneering,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humanities</a:t>
            </a:r>
          </a:p>
        </p:txBody>
      </p:sp>
      <p:sp>
        <p:nvSpPr>
          <p:cNvPr id="488457" name="Text Box 9">
            <a:extLst>
              <a:ext uri="{FF2B5EF4-FFF2-40B4-BE49-F238E27FC236}">
                <a16:creationId xmlns:a16="http://schemas.microsoft.com/office/drawing/2014/main" id="{4FE497B0-C15D-DA7A-69E0-53B286116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1125538"/>
            <a:ext cx="1370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Arial" panose="020B0604020202020204" pitchFamily="34" charset="0"/>
              </a:rPr>
              <a:t>1st cycle</a:t>
            </a:r>
          </a:p>
        </p:txBody>
      </p:sp>
      <p:sp>
        <p:nvSpPr>
          <p:cNvPr id="488458" name="Text Box 10">
            <a:extLst>
              <a:ext uri="{FF2B5EF4-FFF2-40B4-BE49-F238E27FC236}">
                <a16:creationId xmlns:a16="http://schemas.microsoft.com/office/drawing/2014/main" id="{153E08D1-689C-2C18-AB18-D6DF59732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863" y="1125538"/>
            <a:ext cx="147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Arial" panose="020B0604020202020204" pitchFamily="34" charset="0"/>
              </a:rPr>
              <a:t>2nd cycle</a:t>
            </a:r>
          </a:p>
        </p:txBody>
      </p:sp>
      <p:sp>
        <p:nvSpPr>
          <p:cNvPr id="488459" name="Text Box 11">
            <a:extLst>
              <a:ext uri="{FF2B5EF4-FFF2-40B4-BE49-F238E27FC236}">
                <a16:creationId xmlns:a16="http://schemas.microsoft.com/office/drawing/2014/main" id="{2622277B-20EE-6A31-E39D-63D2D2024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1125538"/>
            <a:ext cx="1404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Arial" panose="020B0604020202020204" pitchFamily="34" charset="0"/>
              </a:rPr>
              <a:t>3rd cycle</a:t>
            </a:r>
          </a:p>
        </p:txBody>
      </p:sp>
      <p:sp>
        <p:nvSpPr>
          <p:cNvPr id="488460" name="AutoShape 12">
            <a:extLst>
              <a:ext uri="{FF2B5EF4-FFF2-40B4-BE49-F238E27FC236}">
                <a16:creationId xmlns:a16="http://schemas.microsoft.com/office/drawing/2014/main" id="{15C7A7DD-DE37-FFF0-FFCF-2A3B46D9F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350" y="1666875"/>
            <a:ext cx="2247900" cy="10795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2005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business, law,</a:t>
            </a:r>
          </a:p>
          <a:p>
            <a:pPr algn="ctr"/>
            <a:r>
              <a:rPr lang="de-DE" altLang="de-DE">
                <a:solidFill>
                  <a:schemeClr val="tx2"/>
                </a:solidFill>
                <a:latin typeface="Arial" panose="020B0604020202020204" pitchFamily="34" charset="0"/>
              </a:rPr>
              <a:t>soc. sciences</a:t>
            </a:r>
          </a:p>
        </p:txBody>
      </p:sp>
      <p:sp>
        <p:nvSpPr>
          <p:cNvPr id="488461" name="AutoShape 13">
            <a:extLst>
              <a:ext uri="{FF2B5EF4-FFF2-40B4-BE49-F238E27FC236}">
                <a16:creationId xmlns:a16="http://schemas.microsoft.com/office/drawing/2014/main" id="{1037C34A-33E2-02CE-5494-EF086DFB5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350" y="2973388"/>
            <a:ext cx="2233613" cy="107950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2006</a:t>
            </a:r>
          </a:p>
          <a:p>
            <a:pPr algn="ctr"/>
            <a:r>
              <a:rPr lang="de-DE" altLang="de-DE" b="1">
                <a:latin typeface="Arial" panose="020B0604020202020204" pitchFamily="34" charset="0"/>
              </a:rPr>
              <a:t> sciences,</a:t>
            </a:r>
          </a:p>
          <a:p>
            <a:pPr algn="ctr"/>
            <a:r>
              <a:rPr lang="de-DE" altLang="de-DE" b="1">
                <a:latin typeface="Arial" panose="020B0604020202020204" pitchFamily="34" charset="0"/>
              </a:rPr>
              <a:t>medicine</a:t>
            </a:r>
            <a:endParaRPr lang="de-DE" altLang="de-DE" b="1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88462" name="AutoShape 14">
            <a:extLst>
              <a:ext uri="{FF2B5EF4-FFF2-40B4-BE49-F238E27FC236}">
                <a16:creationId xmlns:a16="http://schemas.microsoft.com/office/drawing/2014/main" id="{01DDEAAE-D03E-FE74-B66D-E302E9E1B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350" y="4281488"/>
            <a:ext cx="2232025" cy="2316162"/>
          </a:xfrm>
          <a:prstGeom prst="roundRect">
            <a:avLst>
              <a:gd name="adj" fmla="val 16667"/>
            </a:avLst>
          </a:prstGeom>
          <a:solidFill>
            <a:srgbClr val="3366FF">
              <a:alpha val="24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>
                <a:solidFill>
                  <a:srgbClr val="DDDDDD"/>
                </a:solidFill>
                <a:latin typeface="Arial" panose="020B0604020202020204" pitchFamily="34" charset="0"/>
              </a:rPr>
              <a:t>2007</a:t>
            </a:r>
          </a:p>
          <a:p>
            <a:pPr algn="ctr"/>
            <a:r>
              <a:rPr lang="de-DE" altLang="de-DE">
                <a:solidFill>
                  <a:srgbClr val="DDDDDD"/>
                </a:solidFill>
                <a:latin typeface="Arial" panose="020B0604020202020204" pitchFamily="34" charset="0"/>
              </a:rPr>
              <a:t>engineering,</a:t>
            </a:r>
          </a:p>
          <a:p>
            <a:pPr algn="ctr"/>
            <a:r>
              <a:rPr lang="de-DE" altLang="de-DE">
                <a:solidFill>
                  <a:srgbClr val="DDDDDD"/>
                </a:solidFill>
                <a:latin typeface="Arial" panose="020B0604020202020204" pitchFamily="34" charset="0"/>
              </a:rPr>
              <a:t>humanities</a:t>
            </a:r>
          </a:p>
        </p:txBody>
      </p:sp>
      <p:sp>
        <p:nvSpPr>
          <p:cNvPr id="488463" name="Rectangle 15">
            <a:extLst>
              <a:ext uri="{FF2B5EF4-FFF2-40B4-BE49-F238E27FC236}">
                <a16:creationId xmlns:a16="http://schemas.microsoft.com/office/drawing/2014/main" id="{5B29E9B1-8771-725F-3DCF-586D3ACC7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420938"/>
            <a:ext cx="7558087" cy="9001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 35 disciplines</a:t>
            </a:r>
          </a:p>
        </p:txBody>
      </p:sp>
      <p:sp>
        <p:nvSpPr>
          <p:cNvPr id="488464" name="Rectangle 16">
            <a:extLst>
              <a:ext uri="{FF2B5EF4-FFF2-40B4-BE49-F238E27FC236}">
                <a16:creationId xmlns:a16="http://schemas.microsoft.com/office/drawing/2014/main" id="{2D790855-8539-EBBC-088F-66DB8A50F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860800"/>
            <a:ext cx="7558087" cy="900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 more than 75 % of all students</a:t>
            </a:r>
          </a:p>
        </p:txBody>
      </p:sp>
      <p:sp>
        <p:nvSpPr>
          <p:cNvPr id="488466" name="Oval 18">
            <a:extLst>
              <a:ext uri="{FF2B5EF4-FFF2-40B4-BE49-F238E27FC236}">
                <a16:creationId xmlns:a16="http://schemas.microsoft.com/office/drawing/2014/main" id="{E163C0A9-B7D5-0100-6A8E-E9CD50236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413" y="1268413"/>
            <a:ext cx="8839200" cy="4800600"/>
          </a:xfrm>
          <a:prstGeom prst="ellipse">
            <a:avLst/>
          </a:prstGeom>
          <a:solidFill>
            <a:srgbClr val="FF0000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de-DE" altLang="de-DE" b="1"/>
              <a:t>260 universities</a:t>
            </a:r>
          </a:p>
          <a:p>
            <a:pPr algn="ctr"/>
            <a:endParaRPr lang="de-DE" altLang="de-DE" b="1"/>
          </a:p>
          <a:p>
            <a:pPr algn="ctr"/>
            <a:r>
              <a:rPr lang="de-DE" altLang="de-DE" b="1"/>
              <a:t>4.000 degree programs</a:t>
            </a:r>
          </a:p>
          <a:p>
            <a:pPr algn="ctr"/>
            <a:endParaRPr lang="de-DE" altLang="de-DE" b="1"/>
          </a:p>
          <a:p>
            <a:pPr algn="ctr"/>
            <a:r>
              <a:rPr lang="de-DE" altLang="de-DE" b="1"/>
              <a:t>200.000 single data</a:t>
            </a:r>
          </a:p>
          <a:p>
            <a:pPr algn="ctr">
              <a:buFont typeface="Webdings" pitchFamily="2" charset="2"/>
              <a:buNone/>
            </a:pPr>
            <a:endParaRPr lang="de-DE" altLang="de-DE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8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8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8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8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8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8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8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8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48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48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8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8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0" grpId="0" animBg="1"/>
      <p:bldP spid="488451" grpId="0" animBg="1"/>
      <p:bldP spid="488452" grpId="0" animBg="1"/>
      <p:bldP spid="488453" grpId="0" animBg="1"/>
      <p:bldP spid="488454" grpId="0" animBg="1"/>
      <p:bldP spid="488457" grpId="0"/>
      <p:bldP spid="488458" grpId="0"/>
      <p:bldP spid="488459" grpId="0"/>
      <p:bldP spid="488460" grpId="0" animBg="1"/>
      <p:bldP spid="488461" grpId="0" animBg="1"/>
      <p:bldP spid="488462" grpId="0" animBg="1"/>
      <p:bldP spid="488463" grpId="0" animBg="1" autoUpdateAnimBg="0"/>
      <p:bldP spid="488464" grpId="0" animBg="1" autoUpdateAnimBg="0"/>
      <p:bldP spid="4884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E7967920-1BEE-D679-C44D-3C833D71ED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8E3FF-57BF-0340-B77E-B64215C68E19}" type="slidenum">
              <a:rPr lang="en-US" altLang="de-DE"/>
              <a:pPr/>
              <a:t>6</a:t>
            </a:fld>
            <a:endParaRPr lang="en-US" altLang="de-DE"/>
          </a:p>
        </p:txBody>
      </p:sp>
      <p:sp>
        <p:nvSpPr>
          <p:cNvPr id="489474" name="Text Box 2">
            <a:extLst>
              <a:ext uri="{FF2B5EF4-FFF2-40B4-BE49-F238E27FC236}">
                <a16:creationId xmlns:a16="http://schemas.microsoft.com/office/drawing/2014/main" id="{A8DC81B5-325B-13C4-199C-FC82AA67B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489475" name="Rectangle 3">
            <a:extLst>
              <a:ext uri="{FF2B5EF4-FFF2-40B4-BE49-F238E27FC236}">
                <a16:creationId xmlns:a16="http://schemas.microsoft.com/office/drawing/2014/main" id="{73E8C567-031C-3DD7-F0ED-A5164EC4FBCC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34925" y="1268413"/>
            <a:ext cx="1800225" cy="53990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No 2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time 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series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89476" name="Rectangle 4">
            <a:extLst>
              <a:ext uri="{FF2B5EF4-FFF2-40B4-BE49-F238E27FC236}">
                <a16:creationId xmlns:a16="http://schemas.microsoft.com/office/drawing/2014/main" id="{F772C50E-4D46-6D45-31EF-6F7D1F5DC0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/>
              <a:t>5 CHE-Ranking Principles</a:t>
            </a:r>
          </a:p>
        </p:txBody>
      </p:sp>
      <p:pic>
        <p:nvPicPr>
          <p:cNvPr id="489477" name="Picture 5">
            <a:extLst>
              <a:ext uri="{FF2B5EF4-FFF2-40B4-BE49-F238E27FC236}">
                <a16:creationId xmlns:a16="http://schemas.microsoft.com/office/drawing/2014/main" id="{BC5E3724-B032-D624-FDD7-81C4A93F0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0" t="18504" r="17513" b="18503"/>
          <a:stretch>
            <a:fillRect/>
          </a:stretch>
        </p:blipFill>
        <p:spPr bwMode="auto">
          <a:xfrm>
            <a:off x="1835150" y="1268413"/>
            <a:ext cx="7129463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8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5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4A7AD416-0994-806F-257A-C47A597581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3A4CF-41A1-4C46-B011-D228014AC9FF}" type="slidenum">
              <a:rPr lang="en-US" altLang="de-DE"/>
              <a:pPr/>
              <a:t>7</a:t>
            </a:fld>
            <a:endParaRPr lang="en-US" altLang="de-DE"/>
          </a:p>
        </p:txBody>
      </p:sp>
      <p:sp>
        <p:nvSpPr>
          <p:cNvPr id="490498" name="Text Box 2">
            <a:extLst>
              <a:ext uri="{FF2B5EF4-FFF2-40B4-BE49-F238E27FC236}">
                <a16:creationId xmlns:a16="http://schemas.microsoft.com/office/drawing/2014/main" id="{166DB77F-6B01-BD27-5731-2841F4AA5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490499" name="Rectangle 3">
            <a:extLst>
              <a:ext uri="{FF2B5EF4-FFF2-40B4-BE49-F238E27FC236}">
                <a16:creationId xmlns:a16="http://schemas.microsoft.com/office/drawing/2014/main" id="{3E5A356F-70FE-4594-1AC9-9AF17BA662BF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0" y="1268413"/>
            <a:ext cx="1800225" cy="53990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No 3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no 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league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table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but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rank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groups</a:t>
            </a:r>
            <a:endParaRPr lang="de-DE" altLang="de-DE" sz="2800" b="1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490500" name="Group 4">
            <a:extLst>
              <a:ext uri="{FF2B5EF4-FFF2-40B4-BE49-F238E27FC236}">
                <a16:creationId xmlns:a16="http://schemas.microsoft.com/office/drawing/2014/main" id="{7608E97B-46B4-8AAB-239F-E151A9604942}"/>
              </a:ext>
            </a:extLst>
          </p:cNvPr>
          <p:cNvGrpSpPr>
            <a:grpSpLocks/>
          </p:cNvGrpSpPr>
          <p:nvPr/>
        </p:nvGrpSpPr>
        <p:grpSpPr bwMode="auto">
          <a:xfrm>
            <a:off x="0" y="1268413"/>
            <a:ext cx="1835150" cy="1296987"/>
            <a:chOff x="0" y="800"/>
            <a:chExt cx="1156" cy="746"/>
          </a:xfrm>
        </p:grpSpPr>
        <p:sp>
          <p:nvSpPr>
            <p:cNvPr id="490501" name="AutoShape 5">
              <a:extLst>
                <a:ext uri="{FF2B5EF4-FFF2-40B4-BE49-F238E27FC236}">
                  <a16:creationId xmlns:a16="http://schemas.microsoft.com/office/drawing/2014/main" id="{8FE4F7FF-17D5-AE33-2CD3-9460C83FC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00"/>
              <a:ext cx="1156" cy="746"/>
            </a:xfrm>
            <a:prstGeom prst="wedgeRectCallout">
              <a:avLst>
                <a:gd name="adj1" fmla="val 1125"/>
                <a:gd name="adj2" fmla="val 194639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de-DE" altLang="de-DE">
                  <a:latin typeface="Arial" panose="020B0604020202020204" pitchFamily="34" charset="0"/>
                </a:rPr>
                <a:t>top </a:t>
              </a:r>
            </a:p>
            <a:p>
              <a:r>
                <a:rPr lang="de-DE" altLang="de-DE">
                  <a:latin typeface="Arial" panose="020B0604020202020204" pitchFamily="34" charset="0"/>
                </a:rPr>
                <a:t>medium</a:t>
              </a:r>
            </a:p>
            <a:p>
              <a:r>
                <a:rPr lang="de-DE" altLang="de-DE">
                  <a:latin typeface="Arial" panose="020B0604020202020204" pitchFamily="34" charset="0"/>
                </a:rPr>
                <a:t>bottom</a:t>
              </a:r>
            </a:p>
          </p:txBody>
        </p:sp>
        <p:sp>
          <p:nvSpPr>
            <p:cNvPr id="490502" name="Rectangle 6">
              <a:extLst>
                <a:ext uri="{FF2B5EF4-FFF2-40B4-BE49-F238E27FC236}">
                  <a16:creationId xmlns:a16="http://schemas.microsoft.com/office/drawing/2014/main" id="{734919FC-C55B-CD1E-7FA3-66613A0376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8" y="845"/>
              <a:ext cx="166" cy="152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0503" name="Rectangle 7">
              <a:extLst>
                <a:ext uri="{FF2B5EF4-FFF2-40B4-BE49-F238E27FC236}">
                  <a16:creationId xmlns:a16="http://schemas.microsoft.com/office/drawing/2014/main" id="{C63A5F81-C21E-B7C1-C69B-763C434081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8" y="1094"/>
              <a:ext cx="166" cy="15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0504" name="Rectangle 8">
              <a:extLst>
                <a:ext uri="{FF2B5EF4-FFF2-40B4-BE49-F238E27FC236}">
                  <a16:creationId xmlns:a16="http://schemas.microsoft.com/office/drawing/2014/main" id="{0A578FCE-3444-9FDC-C861-E3F653DB52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8" y="1344"/>
              <a:ext cx="166" cy="15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490506" name="Picture 10">
            <a:extLst>
              <a:ext uri="{FF2B5EF4-FFF2-40B4-BE49-F238E27FC236}">
                <a16:creationId xmlns:a16="http://schemas.microsoft.com/office/drawing/2014/main" id="{524F52F0-866F-2EE5-1E97-7A2A72555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2" t="17496" r="34489" b="10371"/>
          <a:stretch>
            <a:fillRect/>
          </a:stretch>
        </p:blipFill>
        <p:spPr bwMode="auto">
          <a:xfrm>
            <a:off x="1908175" y="1268413"/>
            <a:ext cx="5030788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0508" name="Rectangle 12">
            <a:extLst>
              <a:ext uri="{FF2B5EF4-FFF2-40B4-BE49-F238E27FC236}">
                <a16:creationId xmlns:a16="http://schemas.microsoft.com/office/drawing/2014/main" id="{A700DB12-4F0F-6725-A561-28D5982F15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/>
              <a:t>5 CHE-Ranking Principles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9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499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E490800D-AB00-9801-1CE9-9A75D1FF97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21433-4D61-9A40-8014-C3684FDE281F}" type="slidenum">
              <a:rPr lang="en-US" altLang="de-DE"/>
              <a:pPr/>
              <a:t>8</a:t>
            </a:fld>
            <a:endParaRPr lang="en-US" altLang="de-DE"/>
          </a:p>
        </p:txBody>
      </p:sp>
      <p:sp>
        <p:nvSpPr>
          <p:cNvPr id="491522" name="Text Box 2">
            <a:extLst>
              <a:ext uri="{FF2B5EF4-FFF2-40B4-BE49-F238E27FC236}">
                <a16:creationId xmlns:a16="http://schemas.microsoft.com/office/drawing/2014/main" id="{7B3D88A5-93D9-6247-4730-ADA5F8D3B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491523" name="Rectangle 3">
            <a:extLst>
              <a:ext uri="{FF2B5EF4-FFF2-40B4-BE49-F238E27FC236}">
                <a16:creationId xmlns:a16="http://schemas.microsoft.com/office/drawing/2014/main" id="{B8BA97D3-05A5-9054-354F-854B49E5D1B4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179388" y="1268413"/>
            <a:ext cx="2305050" cy="53990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No 4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no overall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score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but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multi-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dimensional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ranking</a:t>
            </a:r>
          </a:p>
        </p:txBody>
      </p:sp>
      <p:pic>
        <p:nvPicPr>
          <p:cNvPr id="491525" name="Picture 5">
            <a:extLst>
              <a:ext uri="{FF2B5EF4-FFF2-40B4-BE49-F238E27FC236}">
                <a16:creationId xmlns:a16="http://schemas.microsoft.com/office/drawing/2014/main" id="{AF178C39-FF60-5100-1B42-62315252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t="24348" r="32228" b="6522"/>
          <a:stretch>
            <a:fillRect/>
          </a:stretch>
        </p:blipFill>
        <p:spPr bwMode="auto">
          <a:xfrm>
            <a:off x="2627313" y="1268413"/>
            <a:ext cx="5761037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27" name="Rectangle 7">
            <a:extLst>
              <a:ext uri="{FF2B5EF4-FFF2-40B4-BE49-F238E27FC236}">
                <a16:creationId xmlns:a16="http://schemas.microsoft.com/office/drawing/2014/main" id="{C1898AF6-49CF-5769-D2B9-604FA144F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/>
              <a:t>5 CHE-Ranking Principles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9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3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2">
            <a:extLst>
              <a:ext uri="{FF2B5EF4-FFF2-40B4-BE49-F238E27FC236}">
                <a16:creationId xmlns:a16="http://schemas.microsoft.com/office/drawing/2014/main" id="{E5232112-A9F2-7B61-6D3B-E801C195C0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1C129-9B9E-914C-B136-328264203CA0}" type="slidenum">
              <a:rPr lang="en-US" altLang="de-DE"/>
              <a:pPr/>
              <a:t>9</a:t>
            </a:fld>
            <a:endParaRPr lang="en-US" altLang="de-DE"/>
          </a:p>
        </p:txBody>
      </p:sp>
      <p:sp>
        <p:nvSpPr>
          <p:cNvPr id="492546" name="Rectangle 2">
            <a:extLst>
              <a:ext uri="{FF2B5EF4-FFF2-40B4-BE49-F238E27FC236}">
                <a16:creationId xmlns:a16="http://schemas.microsoft.com/office/drawing/2014/main" id="{664A11DC-BF34-FBC3-73A3-973BE0ABF512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34925" y="1268413"/>
            <a:ext cx="1800225" cy="53990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000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No 5</a:t>
            </a:r>
          </a:p>
          <a:p>
            <a:pPr algn="ctr"/>
            <a:endParaRPr lang="de-DE" altLang="de-DE" sz="28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inter-</a:t>
            </a:r>
          </a:p>
          <a:p>
            <a:pPr algn="ctr"/>
            <a:r>
              <a:rPr lang="de-DE" altLang="de-DE" sz="2800" b="1">
                <a:solidFill>
                  <a:srgbClr val="000000"/>
                </a:solidFill>
                <a:latin typeface="Arial" panose="020B0604020202020204" pitchFamily="34" charset="0"/>
              </a:rPr>
              <a:t>national</a:t>
            </a:r>
          </a:p>
        </p:txBody>
      </p:sp>
      <p:pic>
        <p:nvPicPr>
          <p:cNvPr id="492547" name="Picture 3">
            <a:extLst>
              <a:ext uri="{FF2B5EF4-FFF2-40B4-BE49-F238E27FC236}">
                <a16:creationId xmlns:a16="http://schemas.microsoft.com/office/drawing/2014/main" id="{CE2F1B83-5D46-DA63-4FEC-36D2C80CE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06" r="75519" b="23941"/>
          <a:stretch>
            <a:fillRect/>
          </a:stretch>
        </p:blipFill>
        <p:spPr bwMode="auto">
          <a:xfrm>
            <a:off x="1908175" y="1268413"/>
            <a:ext cx="52863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2550" name="Rectangle 6">
            <a:extLst>
              <a:ext uri="{FF2B5EF4-FFF2-40B4-BE49-F238E27FC236}">
                <a16:creationId xmlns:a16="http://schemas.microsoft.com/office/drawing/2014/main" id="{712388D4-1D4D-D809-040B-5EFDE10254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de-DE"/>
              <a:t>5 CHE-Ranking Principles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9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9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46" grpId="0" animBg="1" autoUpdateAnimBg="0"/>
    </p:bldLst>
  </p:timing>
</p:sld>
</file>

<file path=ppt/theme/theme1.xml><?xml version="1.0" encoding="utf-8"?>
<a:theme xmlns:a="http://schemas.openxmlformats.org/drawingml/2006/main" name="2_Leere Präsentation">
  <a:themeElements>
    <a:clrScheme name="2_Leere Präsentation 9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2AAA64"/>
      </a:hlink>
      <a:folHlink>
        <a:srgbClr val="000000"/>
      </a:folHlink>
    </a:clrScheme>
    <a:fontScheme name="2_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2_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eere Präsentation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eere Präsentation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Leere Präsentation">
  <a:themeElements>
    <a:clrScheme name="1_Leere Präsentation 9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2AAA64"/>
      </a:hlink>
      <a:folHlink>
        <a:srgbClr val="000000"/>
      </a:folHlink>
    </a:clrScheme>
    <a:fontScheme name="1_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Leere Präsentation">
  <a:themeElements>
    <a:clrScheme name="3_Leere Präsentation 9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2AAA64"/>
      </a:hlink>
      <a:folHlink>
        <a:srgbClr val="000000"/>
      </a:folHlink>
    </a:clrScheme>
    <a:fontScheme name="3_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3_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ere Präsentation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ere Präsentation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Leere Präsentation">
  <a:themeElements>
    <a:clrScheme name="4_Leere Präsentation 9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2AAA64"/>
      </a:hlink>
      <a:folHlink>
        <a:srgbClr val="000000"/>
      </a:folHlink>
    </a:clrScheme>
    <a:fontScheme name="4_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4_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eere Präsentation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eere Präsentation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ere Präsentation">
  <a:themeElements>
    <a:clrScheme name="Leere Präsentation 10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003300"/>
      </a:hlink>
      <a:folHlink>
        <a:srgbClr val="000000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0033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1145</Words>
  <Application>Microsoft Macintosh PowerPoint</Application>
  <PresentationFormat>Bildschirmpräsentation (4:3)</PresentationFormat>
  <Paragraphs>351</Paragraphs>
  <Slides>33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5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33</vt:i4>
      </vt:variant>
    </vt:vector>
  </HeadingPairs>
  <TitlesOfParts>
    <vt:vector size="45" baseType="lpstr">
      <vt:lpstr>Arial</vt:lpstr>
      <vt:lpstr>Monotype Sorts</vt:lpstr>
      <vt:lpstr>Times New Roman</vt:lpstr>
      <vt:lpstr>Webdings</vt:lpstr>
      <vt:lpstr>Wingdings</vt:lpstr>
      <vt:lpstr>2_Leere Präsentation</vt:lpstr>
      <vt:lpstr>1_Leere Präsentation</vt:lpstr>
      <vt:lpstr>3_Leere Präsentation</vt:lpstr>
      <vt:lpstr>4_Leere Präsentation</vt:lpstr>
      <vt:lpstr>Leere Präsentation</vt:lpstr>
      <vt:lpstr>Diagramm</vt:lpstr>
      <vt:lpstr>Zeichnung</vt:lpstr>
      <vt:lpstr>CHE-Ranking Methodology and Presentation</vt:lpstr>
      <vt:lpstr>PowerPoint-Präsentation</vt:lpstr>
      <vt:lpstr>PowerPoint-Präsentation</vt:lpstr>
      <vt:lpstr>5 CHE-Ranking Principles</vt:lpstr>
      <vt:lpstr>PowerPoint-Präsentation</vt:lpstr>
      <vt:lpstr>5 CHE-Ranking Principles</vt:lpstr>
      <vt:lpstr>5 CHE-Ranking Principles</vt:lpstr>
      <vt:lpstr>5 CHE-Ranking Principles</vt:lpstr>
      <vt:lpstr>5 CHE-Ranking Principles</vt:lpstr>
      <vt:lpstr>Internationalisation</vt:lpstr>
      <vt:lpstr>Internationalisation</vt:lpstr>
      <vt:lpstr>Internationalisation</vt:lpstr>
      <vt:lpstr>Communication</vt:lpstr>
      <vt:lpstr>Page Impressions Internet</vt:lpstr>
      <vt:lpstr>Page Impressions per day</vt:lpstr>
      <vt:lpstr>PowerPoint-Präsentation</vt:lpstr>
      <vt:lpstr>PowerPoint-Präsentation</vt:lpstr>
      <vt:lpstr>Effects: example</vt:lpstr>
      <vt:lpstr>Effects: institutional level</vt:lpstr>
      <vt:lpstr>Example: Details from  the student survey</vt:lpstr>
      <vt:lpstr>Example: University of Bielefeld</vt:lpstr>
      <vt:lpstr>Studierendenurteile: Soziologie</vt:lpstr>
      <vt:lpstr>PowerPoint-Präsentation</vt:lpstr>
      <vt:lpstr>Effects: Institutional level</vt:lpstr>
      <vt:lpstr>Effects: labor market</vt:lpstr>
      <vt:lpstr>Effects: labor market</vt:lpstr>
      <vt:lpstr>Indicators</vt:lpstr>
      <vt:lpstr>Indicators: multi-perspectivity</vt:lpstr>
      <vt:lpstr>Indicators: multi-perspectivity</vt:lpstr>
      <vt:lpstr>Method of grouping I</vt:lpstr>
      <vt:lpstr>Methods of grouping II</vt:lpstr>
      <vt:lpstr>Methods of grouping II</vt:lpstr>
      <vt:lpstr>PowerPoint-Präsentation</vt:lpstr>
    </vt:vector>
  </TitlesOfParts>
  <Company>Bertelsmann Stiftung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Bertelsmann Stiftung</dc:creator>
  <cp:lastModifiedBy>Detlef Müller-Böling</cp:lastModifiedBy>
  <cp:revision>156</cp:revision>
  <dcterms:created xsi:type="dcterms:W3CDTF">2001-03-08T15:06:45Z</dcterms:created>
  <dcterms:modified xsi:type="dcterms:W3CDTF">2023-08-28T10:53:27Z</dcterms:modified>
</cp:coreProperties>
</file>